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62" r:id="rId2"/>
    <p:sldId id="301" r:id="rId3"/>
    <p:sldId id="303" r:id="rId4"/>
    <p:sldId id="306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02" r:id="rId13"/>
    <p:sldId id="305" r:id="rId14"/>
    <p:sldId id="342" r:id="rId15"/>
    <p:sldId id="345" r:id="rId16"/>
    <p:sldId id="346" r:id="rId17"/>
    <p:sldId id="347" r:id="rId18"/>
    <p:sldId id="349" r:id="rId19"/>
    <p:sldId id="288" r:id="rId20"/>
    <p:sldId id="344" r:id="rId21"/>
    <p:sldId id="341" r:id="rId22"/>
    <p:sldId id="307" r:id="rId23"/>
    <p:sldId id="312" r:id="rId24"/>
    <p:sldId id="309" r:id="rId25"/>
    <p:sldId id="335" r:id="rId26"/>
    <p:sldId id="296" r:id="rId27"/>
    <p:sldId id="313" r:id="rId28"/>
    <p:sldId id="314" r:id="rId29"/>
    <p:sldId id="316" r:id="rId30"/>
    <p:sldId id="317" r:id="rId31"/>
    <p:sldId id="336" r:id="rId32"/>
    <p:sldId id="348" r:id="rId33"/>
    <p:sldId id="340" r:id="rId34"/>
    <p:sldId id="318" r:id="rId35"/>
    <p:sldId id="338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50" r:id="rId44"/>
    <p:sldId id="351" r:id="rId45"/>
    <p:sldId id="352" r:id="rId46"/>
    <p:sldId id="355" r:id="rId47"/>
    <p:sldId id="354" r:id="rId48"/>
    <p:sldId id="357" r:id="rId49"/>
  </p:sldIdLst>
  <p:sldSz cx="9144000" cy="6858000" type="screen4x3"/>
  <p:notesSz cx="7102475" cy="10234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E9965DDB-2C0F-420D-9DD9-7F23F8473B64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6045AC8-98FE-4B34-9F92-8A62A4EE9F0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45AC8-98FE-4B34-9F92-8A62A4EE9F0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DF94D-C47F-4FF2-BA77-802EFEC06573}" type="slidenum">
              <a:rPr lang="fr-FR"/>
              <a:pPr/>
              <a:t>20</a:t>
            </a:fld>
            <a:endParaRPr lang="fr-F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51408-AA4C-4C87-A158-B17B73334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4D2BF-D024-427A-97F3-12BC3FD35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0DB13A-7D82-4514-9407-230CF9FBA1B9}" type="datetimeFigureOut">
              <a:rPr lang="el-GR" smtClean="0"/>
              <a:pPr/>
              <a:t>10/5/2016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D6200C3-555A-4947-A84E-0F7F7F77979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403648" y="2204864"/>
            <a:ext cx="6552728" cy="1828800"/>
          </a:xfrm>
        </p:spPr>
        <p:txBody>
          <a:bodyPr>
            <a:normAutofit/>
          </a:bodyPr>
          <a:lstStyle/>
          <a:p>
            <a:pPr algn="ctr"/>
            <a:r>
              <a:rPr lang="el-GR" sz="5400" dirty="0" smtClean="0"/>
              <a:t>ΕΓΚΕΦΑΛΙΚΟΣ ΘΑΝΑΤΟΣ (2016</a:t>
            </a:r>
            <a:r>
              <a:rPr lang="el-GR" sz="5400" dirty="0" smtClean="0"/>
              <a:t>)</a:t>
            </a:r>
            <a:endParaRPr lang="el-GR" sz="54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Ανδρέας </a:t>
            </a:r>
            <a:r>
              <a:rPr lang="el-GR" b="1" dirty="0" err="1" smtClean="0">
                <a:solidFill>
                  <a:schemeClr val="tx1"/>
                </a:solidFill>
              </a:rPr>
              <a:t>Καραμπίνης</a:t>
            </a:r>
            <a:r>
              <a:rPr lang="el-GR" b="1" dirty="0" smtClean="0">
                <a:solidFill>
                  <a:schemeClr val="tx1"/>
                </a:solidFill>
              </a:rPr>
              <a:t> ,Διευθυντής </a:t>
            </a:r>
            <a:r>
              <a:rPr lang="el-GR" b="1" dirty="0" err="1" smtClean="0">
                <a:solidFill>
                  <a:schemeClr val="tx1"/>
                </a:solidFill>
              </a:rPr>
              <a:t>Κχ</a:t>
            </a:r>
            <a:r>
              <a:rPr lang="el-GR" b="1" dirty="0" smtClean="0">
                <a:solidFill>
                  <a:schemeClr val="tx1"/>
                </a:solidFill>
              </a:rPr>
              <a:t> ΜΕΘ –ΩΚΚ</a:t>
            </a:r>
          </a:p>
          <a:p>
            <a:pPr algn="ctr"/>
            <a:r>
              <a:rPr lang="el-GR" b="1" dirty="0" smtClean="0">
                <a:solidFill>
                  <a:schemeClr val="tx1"/>
                </a:solidFill>
              </a:rPr>
              <a:t>Πρόεδρος ΕΟΜ</a:t>
            </a:r>
          </a:p>
        </p:txBody>
      </p:sp>
      <p:pic>
        <p:nvPicPr>
          <p:cNvPr id="4" name="Picture 1" descr="C:\Users\gmenoudakou\Desktop\Γεφυρες Ζωη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0648"/>
            <a:ext cx="1765008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 στέλεχος (4)</a:t>
            </a:r>
            <a:endParaRPr lang="en-US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79237" name="Picture 5" descr="Brain Anatomy #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040"/>
          <a:stretch>
            <a:fillRect/>
          </a:stretch>
        </p:blipFill>
        <p:spPr>
          <a:xfrm>
            <a:off x="611560" y="1676400"/>
            <a:ext cx="3579440" cy="4272880"/>
          </a:xfrm>
          <a:noFill/>
          <a:ln>
            <a:solidFill>
              <a:srgbClr val="00B050"/>
            </a:solidFill>
          </a:ln>
        </p:spPr>
      </p:pic>
      <p:sp>
        <p:nvSpPr>
          <p:cNvPr id="479239" name="Line 7"/>
          <p:cNvSpPr>
            <a:spLocks noChangeShapeType="1"/>
          </p:cNvSpPr>
          <p:nvPr/>
        </p:nvSpPr>
        <p:spPr bwMode="auto">
          <a:xfrm flipH="1">
            <a:off x="2987824" y="2209800"/>
            <a:ext cx="1431776" cy="28033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9240" name="Text Box 8"/>
          <p:cNvSpPr txBox="1">
            <a:spLocks noChangeArrowheads="1"/>
          </p:cNvSpPr>
          <p:nvPr/>
        </p:nvSpPr>
        <p:spPr bwMode="auto">
          <a:xfrm>
            <a:off x="4267200" y="1676400"/>
            <a:ext cx="4572000" cy="4262438"/>
          </a:xfrm>
          <a:prstGeom prst="rect">
            <a:avLst/>
          </a:prstGeom>
          <a:noFill/>
          <a:ln w="9525" algn="ctr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l-GR" sz="2800" b="1" dirty="0">
                <a:solidFill>
                  <a:srgbClr val="00CC00"/>
                </a:solidFill>
              </a:rPr>
              <a:t> </a:t>
            </a:r>
            <a:r>
              <a:rPr lang="el-GR" sz="2800" b="1" dirty="0">
                <a:solidFill>
                  <a:srgbClr val="0099FF"/>
                </a:solidFill>
                <a:latin typeface="Microsoft JhengHei" pitchFamily="34" charset="-120"/>
                <a:ea typeface="Microsoft JhengHei" pitchFamily="34" charset="-120"/>
              </a:rPr>
              <a:t>ΠΡΟΜΗΚΗΣ ΜΥΕΛΟΣ</a:t>
            </a:r>
            <a:endParaRPr lang="en-US" sz="2800" b="1" dirty="0">
              <a:solidFill>
                <a:srgbClr val="0099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dirty="0">
                <a:latin typeface="Microsoft JhengHei" pitchFamily="34" charset="-120"/>
                <a:ea typeface="Microsoft JhengHei" pitchFamily="34" charset="-120"/>
              </a:rPr>
              <a:t>    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Εγκεφαλικά νεύρα </a:t>
            </a: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IX, X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	ΙΧ : Γλωσσοφαρυγγικό ν.</a:t>
            </a:r>
          </a:p>
          <a:p>
            <a:pPr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	Χ   : </a:t>
            </a:r>
            <a:r>
              <a:rPr lang="el-GR" dirty="0" err="1">
                <a:latin typeface="Microsoft JhengHei" pitchFamily="34" charset="-120"/>
                <a:ea typeface="Microsoft JhengHei" pitchFamily="34" charset="-120"/>
              </a:rPr>
              <a:t>Πνευμονογαστρικό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 ν.</a:t>
            </a: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 	</a:t>
            </a: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Φαρυγγικό αντανακλαστικό </a:t>
            </a:r>
          </a:p>
          <a:p>
            <a:pPr lvl="2" algn="l">
              <a:spcBef>
                <a:spcPct val="50000"/>
              </a:spcBef>
              <a:buClr>
                <a:srgbClr val="0066FF"/>
              </a:buClr>
              <a:defRPr/>
            </a:pP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          </a:t>
            </a: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(Gag Reflex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)</a:t>
            </a:r>
            <a:endParaRPr lang="en-US" dirty="0">
              <a:latin typeface="Microsoft JhengHei" pitchFamily="34" charset="-120"/>
              <a:ea typeface="Microsoft JhengHei" pitchFamily="34" charset="-120"/>
            </a:endParaRP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Αντανακλαστικό του βήχα </a:t>
            </a:r>
          </a:p>
          <a:p>
            <a:pPr lvl="2" algn="l">
              <a:spcBef>
                <a:spcPct val="50000"/>
              </a:spcBef>
              <a:buClr>
                <a:srgbClr val="0066FF"/>
              </a:buClr>
              <a:defRPr/>
            </a:pP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         </a:t>
            </a:r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(Cough Reflex</a:t>
            </a: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)</a:t>
            </a: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q"/>
              <a:defRPr/>
            </a:pPr>
            <a:r>
              <a:rPr lang="el-GR" dirty="0">
                <a:latin typeface="Microsoft JhengHei" pitchFamily="34" charset="-120"/>
                <a:ea typeface="Microsoft JhengHei" pitchFamily="34" charset="-120"/>
              </a:rPr>
              <a:t>Αναπνοή </a:t>
            </a:r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9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9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9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9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9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9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9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9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9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9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9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9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9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9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9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9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9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9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9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9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9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9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9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9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9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9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9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543800" cy="69837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Δικτυωτό </a:t>
            </a:r>
            <a:r>
              <a:rPr lang="el-GR" sz="2800" b="1" dirty="0" err="1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Ενεργο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π</a:t>
            </a:r>
            <a:r>
              <a:rPr lang="el-GR" sz="2800" b="1" dirty="0" err="1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οιητικό</a:t>
            </a:r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Σύστημα </a:t>
            </a:r>
            <a:b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ή Δικτυωτός σχηματισμός  </a:t>
            </a:r>
            <a:r>
              <a:rPr lang="en-US" sz="3600" dirty="0" smtClean="0">
                <a:solidFill>
                  <a:srgbClr val="000000"/>
                </a:solidFill>
                <a:latin typeface="Rockwell Extra Bold" pitchFamily="18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Rockwell Extra Bold" pitchFamily="18" charset="0"/>
              </a:rPr>
            </a:br>
            <a:endParaRPr lang="en-US" dirty="0" smtClean="0"/>
          </a:p>
        </p:txBody>
      </p:sp>
      <p:sp>
        <p:nvSpPr>
          <p:cNvPr id="481300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752600"/>
            <a:ext cx="3695700" cy="3733800"/>
          </a:xfrm>
        </p:spPr>
        <p:txBody>
          <a:bodyPr/>
          <a:lstStyle/>
          <a:p>
            <a:pPr eaLnBrk="1" hangingPunct="1">
              <a:buClr>
                <a:srgbClr val="0066FF"/>
              </a:buClr>
            </a:pPr>
            <a:r>
              <a:rPr lang="el-GR" sz="2400" smtClean="0"/>
              <a:t>Έλεγχος του επιπέδου συνείδησης-Αποδέκτης των εξωτερικών ερεθισμάτων</a:t>
            </a:r>
            <a:endParaRPr lang="en-US" sz="2400" smtClean="0"/>
          </a:p>
          <a:p>
            <a:pPr eaLnBrk="1" hangingPunct="1">
              <a:buClr>
                <a:srgbClr val="0066FF"/>
              </a:buClr>
            </a:pPr>
            <a:endParaRPr lang="en-US" sz="2400" smtClean="0"/>
          </a:p>
          <a:p>
            <a:pPr eaLnBrk="1" hangingPunct="1">
              <a:buClr>
                <a:srgbClr val="0066FF"/>
              </a:buClr>
            </a:pPr>
            <a:r>
              <a:rPr lang="el-GR" sz="2400" smtClean="0"/>
              <a:t>Έλεγχος του κάρδιο αναπνευστικού συστήματος</a:t>
            </a:r>
            <a:endParaRPr lang="en-US" sz="2400" smtClean="0"/>
          </a:p>
        </p:txBody>
      </p:sp>
      <p:pic>
        <p:nvPicPr>
          <p:cNvPr id="481305" name="Picture 25" descr="rasN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752600"/>
            <a:ext cx="3505200" cy="4038600"/>
          </a:xfr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8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8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8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2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8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8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8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Ιστορική διαδρομή  στην κατανόηση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και αποδοχή του εγκεφαλικού θανάτου (1) </a:t>
            </a:r>
            <a:endParaRPr lang="en-US" sz="24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l-GR" sz="4400" i="1" dirty="0" smtClean="0">
                <a:latin typeface="Microsoft JhengHei" pitchFamily="34" charset="-120"/>
                <a:ea typeface="Microsoft JhengHei" pitchFamily="34" charset="-120"/>
              </a:rPr>
              <a:t>Πριν τη μηχανική αναπνοή (1959),ο ορισμός του θανάτου ήταν η διακοπή της καρδιακής λειτουργίας και της αναπνοής</a:t>
            </a:r>
            <a:r>
              <a:rPr lang="el-GR" dirty="0" smtClean="0">
                <a:latin typeface="Sylfaen" pitchFamily="18" charset="0"/>
              </a:rPr>
              <a:t>.</a:t>
            </a:r>
            <a:endParaRPr lang="en-US" dirty="0" smtClean="0">
              <a:latin typeface="Sylfae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611560" y="5013176"/>
            <a:ext cx="792088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Microsoft JhengHei" pitchFamily="34" charset="-120"/>
                <a:ea typeface="Microsoft JhengHei" pitchFamily="34" charset="-120"/>
              </a:rPr>
              <a:t>Wijdcks</a:t>
            </a:r>
            <a:r>
              <a:rPr lang="en-US" sz="2800" dirty="0">
                <a:latin typeface="Microsoft JhengHei" pitchFamily="34" charset="-120"/>
                <a:ea typeface="Microsoft JhengHei" pitchFamily="34" charset="-120"/>
              </a:rPr>
              <a:t> E F.M</a:t>
            </a:r>
          </a:p>
          <a:p>
            <a:pPr algn="ctr">
              <a:defRPr/>
            </a:pPr>
            <a:r>
              <a:rPr lang="en-US" sz="3400" b="1" dirty="0">
                <a:latin typeface="Microsoft JhengHei" pitchFamily="34" charset="-120"/>
                <a:ea typeface="Microsoft JhengHei" pitchFamily="34" charset="-120"/>
              </a:rPr>
              <a:t>Brain Death</a:t>
            </a:r>
          </a:p>
          <a:p>
            <a:pPr algn="ctr">
              <a:defRPr/>
            </a:pPr>
            <a:r>
              <a:rPr lang="en-US" sz="2800" i="1" dirty="0">
                <a:latin typeface="Microsoft JhengHei" pitchFamily="34" charset="-120"/>
                <a:ea typeface="Microsoft JhengHei" pitchFamily="34" charset="-120"/>
              </a:rPr>
              <a:t>N </a:t>
            </a:r>
            <a:r>
              <a:rPr lang="en-US" sz="2800" i="1" dirty="0" err="1">
                <a:latin typeface="Microsoft JhengHei" pitchFamily="34" charset="-120"/>
                <a:ea typeface="Microsoft JhengHei" pitchFamily="34" charset="-120"/>
              </a:rPr>
              <a:t>Engl</a:t>
            </a:r>
            <a:r>
              <a:rPr lang="en-US" sz="2800" i="1" dirty="0">
                <a:latin typeface="Microsoft JhengHei" pitchFamily="34" charset="-120"/>
                <a:ea typeface="Microsoft JhengHei" pitchFamily="34" charset="-120"/>
              </a:rPr>
              <a:t> J Med 2001-. 1215-1221</a:t>
            </a:r>
            <a:endParaRPr lang="el-GR" sz="2800" i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3558" name="Line 4"/>
          <p:cNvSpPr>
            <a:spLocks noChangeShapeType="1"/>
          </p:cNvSpPr>
          <p:nvPr/>
        </p:nvSpPr>
        <p:spPr bwMode="auto">
          <a:xfrm>
            <a:off x="4427984" y="3212976"/>
            <a:ext cx="0" cy="1828800"/>
          </a:xfrm>
          <a:prstGeom prst="line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5004048" y="3356992"/>
            <a:ext cx="32353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dirty="0">
                <a:latin typeface="Sylfaen" pitchFamily="18" charset="0"/>
              </a:rPr>
              <a:t>5775 </a:t>
            </a:r>
            <a:r>
              <a:rPr lang="el-GR" sz="2800" i="1" dirty="0">
                <a:latin typeface="Sylfaen" pitchFamily="18" charset="0"/>
              </a:rPr>
              <a:t>άρθρα στην </a:t>
            </a:r>
          </a:p>
          <a:p>
            <a:r>
              <a:rPr lang="el-GR" sz="2800" i="1" dirty="0">
                <a:latin typeface="Sylfaen" pitchFamily="18" charset="0"/>
              </a:rPr>
              <a:t>διεθνή βιβλιογραφία</a:t>
            </a: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l-GR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95736" y="1556792"/>
            <a:ext cx="4680520" cy="172819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52500" lnSpcReduction="2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l-GR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Sylfaen" pitchFamily="18" charset="0"/>
                <a:ea typeface="+mj-ea"/>
                <a:cs typeface="+mj-cs"/>
              </a:rPr>
              <a:t/>
            </a:r>
            <a:br>
              <a:rPr kumimoji="0" lang="el-GR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Sylfaen" pitchFamily="18" charset="0"/>
                <a:ea typeface="+mj-ea"/>
                <a:cs typeface="+mj-cs"/>
              </a:rPr>
            </a:b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Goulon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et</a:t>
            </a:r>
            <a:r>
              <a:rPr kumimoji="0" lang="el-GR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Mollaret</a:t>
            </a:r>
            <a:r>
              <a:rPr kumimoji="0" lang="el-GR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</a:t>
            </a:r>
            <a:endParaRPr kumimoji="0" lang="el-GR" sz="3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j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l-GR" sz="3600" b="1" i="1" noProof="0" dirty="0" smtClean="0">
                <a:latin typeface="Microsoft JhengHei" pitchFamily="34" charset="-120"/>
                <a:ea typeface="Microsoft JhengHei" pitchFamily="34" charset="-120"/>
              </a:rPr>
              <a:t>¨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Coma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depasse</a:t>
            </a:r>
            <a:r>
              <a:rPr lang="el-GR" sz="3600" b="1" i="1" dirty="0" smtClean="0">
                <a:latin typeface="Microsoft JhengHei" pitchFamily="34" charset="-120"/>
                <a:ea typeface="Microsoft JhengHei" pitchFamily="34" charset="-120"/>
              </a:rPr>
              <a:t>¨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</a:br>
            <a:endParaRPr kumimoji="0" lang="el-G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j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Rev Neurol;101:3,1959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Sylfaen" pitchFamily="18" charset="0"/>
                <a:ea typeface="+mj-ea"/>
                <a:cs typeface="+mj-cs"/>
              </a:rPr>
              <a:t/>
            </a:r>
            <a:b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Sylfaen" pitchFamily="18" charset="0"/>
                <a:ea typeface="+mj-ea"/>
                <a:cs typeface="+mj-cs"/>
              </a:rPr>
            </a:br>
            <a:endParaRPr kumimoji="0" lang="el-GR" sz="29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Sylfae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438400" cy="316835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352800" cy="31683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08720"/>
            <a:ext cx="2390775" cy="3168352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23528" y="4509120"/>
            <a:ext cx="8496944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icrosoft JhengHei" pitchFamily="34" charset="-120"/>
                <a:ea typeface="Microsoft JhengHei" pitchFamily="34" charset="-120"/>
              </a:rPr>
              <a:t>1959 Le coma </a:t>
            </a:r>
            <a:r>
              <a:rPr lang="en-US" sz="2000" dirty="0" err="1" smtClean="0">
                <a:latin typeface="Microsoft JhengHei" pitchFamily="34" charset="-120"/>
                <a:ea typeface="Microsoft JhengHei" pitchFamily="34" charset="-120"/>
              </a:rPr>
              <a:t>depasse</a:t>
            </a:r>
            <a:r>
              <a:rPr lang="en-US" sz="2000" dirty="0" smtClean="0">
                <a:latin typeface="Microsoft JhengHei" pitchFamily="34" charset="-120"/>
                <a:ea typeface="Microsoft JhengHei" pitchFamily="34" charset="-120"/>
              </a:rPr>
              <a:t> – “</a:t>
            </a: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Α</a:t>
            </a:r>
            <a:r>
              <a:rPr lang="en-US" sz="2000" dirty="0" smtClean="0">
                <a:latin typeface="Microsoft JhengHei" pitchFamily="34" charset="-120"/>
                <a:ea typeface="Microsoft JhengHei" pitchFamily="34" charset="-120"/>
              </a:rPr>
              <a:t> state beyond coma”</a:t>
            </a: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-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Ξεπερασμένο κώμα </a:t>
            </a:r>
            <a:endParaRPr lang="el-GR" sz="2000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l-GR" sz="2000" dirty="0" smtClean="0">
              <a:latin typeface="Microsoft JhengHei" pitchFamily="34" charset="-120"/>
              <a:ea typeface="Microsoft JhengHei" pitchFamily="34" charset="-120"/>
            </a:endParaRPr>
          </a:p>
          <a:p>
            <a:pPr>
              <a:buFont typeface="Wingdings" pitchFamily="2" charset="2"/>
              <a:buChar char="ü"/>
            </a:pP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 Νέκρωση του εγκεφάλου στην νεκροτομή 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Διακοπή της αιματικής ροής από την έσω καρωτίδα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ΕΕΓ χωρίς δραστηριότητα </a:t>
            </a:r>
            <a:endParaRPr lang="el-GR" sz="20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Ιστορική διαδρομή  στην κατανόηση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και αποδοχή του εγκεφαλικού θανάτου (2) 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l-GR" sz="1500" b="1" i="1" dirty="0" smtClean="0">
                <a:latin typeface="Microsoft JhengHei" pitchFamily="34" charset="-120"/>
                <a:ea typeface="Microsoft JhengHei" pitchFamily="34" charset="-120"/>
              </a:rPr>
              <a:t>1966 </a:t>
            </a:r>
            <a:r>
              <a:rPr lang="en-US" sz="1500" b="1" i="1" dirty="0" smtClean="0">
                <a:latin typeface="Microsoft JhengHei" pitchFamily="34" charset="-120"/>
                <a:ea typeface="Microsoft JhengHei" pitchFamily="34" charset="-120"/>
              </a:rPr>
              <a:t>UK -</a:t>
            </a:r>
            <a:r>
              <a:rPr lang="el-GR" sz="1500" b="1" i="1" dirty="0" smtClean="0">
                <a:latin typeface="Microsoft JhengHei" pitchFamily="34" charset="-120"/>
                <a:ea typeface="Microsoft JhengHei" pitchFamily="34" charset="-120"/>
              </a:rPr>
              <a:t>Συνέδριο Νευρολογίας </a:t>
            </a:r>
            <a:endParaRPr lang="en-US" sz="1500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>
              <a:buNone/>
            </a:pPr>
            <a:r>
              <a:rPr lang="en-US" sz="1200" dirty="0" smtClean="0">
                <a:latin typeface="Microsoft JhengHei" pitchFamily="34" charset="-120"/>
                <a:ea typeface="Microsoft JhengHei" pitchFamily="34" charset="-120"/>
              </a:rPr>
              <a:t>	   </a:t>
            </a:r>
            <a:r>
              <a:rPr lang="el-GR" sz="1200" dirty="0" smtClean="0">
                <a:latin typeface="Microsoft JhengHei" pitchFamily="34" charset="-120"/>
                <a:ea typeface="Microsoft JhengHei" pitchFamily="34" charset="-120"/>
              </a:rPr>
              <a:t>Σοβαρές ΚΕΚ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Αιμοδυναμική αστάθεια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Απουσία αντανακλαστικών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1500" dirty="0" err="1" smtClean="0">
                <a:latin typeface="Microsoft JhengHei" pitchFamily="34" charset="-120"/>
                <a:ea typeface="Microsoft JhengHei" pitchFamily="34" charset="-120"/>
              </a:rPr>
              <a:t>Αμφοτερόπλευρη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μόνιμη μυδρίαση 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Απουσία αυτόματης αναπνοής μετά από 5 λεπτά αποσύνδεσης από τον αναπνευστήρα 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ΕΕΓ χωρίς επάρματα</a:t>
            </a:r>
            <a:endParaRPr lang="en-US" sz="15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endParaRPr lang="en-US" sz="1500" dirty="0" smtClean="0">
              <a:latin typeface="Microsoft JhengHei" pitchFamily="34" charset="-120"/>
              <a:ea typeface="Microsoft JhengHei" pitchFamily="34" charset="-120"/>
            </a:endParaRPr>
          </a:p>
          <a:p>
            <a:pPr>
              <a:buFont typeface="Wingdings" pitchFamily="2" charset="2"/>
              <a:buChar char="q"/>
            </a:pPr>
            <a:r>
              <a:rPr lang="el-GR" sz="1500" b="1" i="1" dirty="0" smtClean="0">
                <a:latin typeface="Microsoft JhengHei" pitchFamily="34" charset="-120"/>
                <a:ea typeface="Microsoft JhengHei" pitchFamily="34" charset="-120"/>
              </a:rPr>
              <a:t>1968 </a:t>
            </a:r>
            <a:r>
              <a:rPr lang="en-US" sz="1500" b="1" i="1" dirty="0" smtClean="0">
                <a:latin typeface="Microsoft JhengHei" pitchFamily="34" charset="-120"/>
                <a:ea typeface="Microsoft JhengHei" pitchFamily="34" charset="-120"/>
              </a:rPr>
              <a:t>USA-</a:t>
            </a:r>
            <a:r>
              <a:rPr lang="el-GR" sz="1500" b="1" i="1" dirty="0" smtClean="0">
                <a:latin typeface="Microsoft JhengHei" pitchFamily="34" charset="-120"/>
                <a:ea typeface="Microsoft JhengHei" pitchFamily="34" charset="-120"/>
              </a:rPr>
              <a:t> Κριτήρια του </a:t>
            </a:r>
            <a:r>
              <a:rPr lang="en-US" sz="1500" b="1" i="1" dirty="0" smtClean="0">
                <a:latin typeface="Microsoft JhengHei" pitchFamily="34" charset="-120"/>
                <a:ea typeface="Microsoft JhengHei" pitchFamily="34" charset="-120"/>
              </a:rPr>
              <a:t>Harvard </a:t>
            </a:r>
            <a:endParaRPr lang="el-GR" sz="1500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Μη αναστρέψιμες βλάβες του εγκεφάλου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Κατάργηση των αντανακλαστικών του στελέχους 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ΕΕΓ σημαντικό αλλά όχι απαραίτητο 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Δεν αναφέρονται στην υποθερμία, σε μεταβολικές εγκεφαλοπάθειες, σε απουσία κατασταλτικών φαρμάκων</a:t>
            </a:r>
          </a:p>
          <a:p>
            <a:pPr lvl="1"/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Ο ιατρός που πιστοποιεί τον ΕΘ δεν έχει σχέση με την </a:t>
            </a:r>
            <a:r>
              <a:rPr lang="el-GR" sz="1500" dirty="0" err="1" smtClean="0">
                <a:latin typeface="Microsoft JhengHei" pitchFamily="34" charset="-120"/>
                <a:ea typeface="Microsoft JhengHei" pitchFamily="34" charset="-120"/>
              </a:rPr>
              <a:t>μεταμοσχευτική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ομάδα. Αποσύνδεση από τον αναπνευστήρα όταν έχει πιστοποιηθεί ο ΕΘ</a:t>
            </a:r>
            <a:endParaRPr lang="el-GR" sz="15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l-GR" sz="2000" b="1" i="1" dirty="0" smtClean="0">
                <a:latin typeface="Microsoft JhengHei" pitchFamily="34" charset="-120"/>
                <a:ea typeface="Microsoft JhengHei" pitchFamily="34" charset="-120"/>
              </a:rPr>
              <a:t>1969 Πρώτες διαφωνίες μεταξύ </a:t>
            </a:r>
            <a:r>
              <a:rPr lang="en-US" sz="2000" b="1" i="1" dirty="0" smtClean="0">
                <a:latin typeface="Microsoft JhengHei" pitchFamily="34" charset="-120"/>
                <a:ea typeface="Microsoft JhengHei" pitchFamily="34" charset="-120"/>
              </a:rPr>
              <a:t>Barnard-Cooley-</a:t>
            </a:r>
            <a:r>
              <a:rPr lang="en-US" sz="2000" b="1" i="1" dirty="0" err="1" smtClean="0">
                <a:latin typeface="Microsoft JhengHei" pitchFamily="34" charset="-120"/>
                <a:ea typeface="Microsoft JhengHei" pitchFamily="34" charset="-120"/>
              </a:rPr>
              <a:t>Lenegre</a:t>
            </a:r>
            <a:r>
              <a:rPr lang="en-US" sz="2000" b="1" i="1" dirty="0" smtClean="0">
                <a:latin typeface="Microsoft JhengHei" pitchFamily="34" charset="-120"/>
                <a:ea typeface="Microsoft JhengHei" pitchFamily="34" charset="-120"/>
              </a:rPr>
              <a:t>.</a:t>
            </a:r>
            <a:endParaRPr lang="el-GR" sz="2000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Αναγκαιότητα  της </a:t>
            </a:r>
            <a:r>
              <a:rPr lang="el-GR" sz="2000" dirty="0" err="1" smtClean="0">
                <a:latin typeface="Microsoft JhengHei" pitchFamily="34" charset="-120"/>
                <a:ea typeface="Microsoft JhengHei" pitchFamily="34" charset="-120"/>
              </a:rPr>
              <a:t>αρτηριογραφίας</a:t>
            </a: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 εγκεφάλου στην διάγνωση του εγκεφαλικού θανάτου</a:t>
            </a:r>
            <a:endParaRPr lang="en-US" sz="20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endParaRPr lang="el-GR" sz="2000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sz="2000" b="1" i="1" dirty="0" smtClean="0">
                <a:latin typeface="Microsoft JhengHei" pitchFamily="34" charset="-120"/>
                <a:ea typeface="Microsoft JhengHei" pitchFamily="34" charset="-120"/>
              </a:rPr>
              <a:t>1971 Κριτήρια της </a:t>
            </a:r>
            <a:r>
              <a:rPr lang="en-US" sz="2000" b="1" i="1" dirty="0" err="1" smtClean="0">
                <a:latin typeface="Microsoft JhengHei" pitchFamily="34" charset="-120"/>
                <a:ea typeface="Microsoft JhengHei" pitchFamily="34" charset="-120"/>
              </a:rPr>
              <a:t>Mineapolis</a:t>
            </a:r>
            <a:r>
              <a:rPr lang="en-US" sz="2000" b="1" i="1" dirty="0" smtClean="0">
                <a:latin typeface="Microsoft JhengHei" pitchFamily="34" charset="-120"/>
                <a:ea typeface="Microsoft JhengHei" pitchFamily="34" charset="-120"/>
              </a:rPr>
              <a:t>  (</a:t>
            </a:r>
            <a:r>
              <a:rPr lang="en-US" sz="2000" b="1" i="1" dirty="0" err="1" smtClean="0">
                <a:latin typeface="Microsoft JhengHei" pitchFamily="34" charset="-120"/>
                <a:ea typeface="Microsoft JhengHei" pitchFamily="34" charset="-120"/>
              </a:rPr>
              <a:t>Mohadas</a:t>
            </a:r>
            <a:r>
              <a:rPr lang="en-US" sz="2000" b="1" i="1" dirty="0" smtClean="0">
                <a:latin typeface="Microsoft JhengHei" pitchFamily="34" charset="-120"/>
                <a:ea typeface="Microsoft JhengHei" pitchFamily="34" charset="-120"/>
              </a:rPr>
              <a:t> and Chou)</a:t>
            </a:r>
            <a:endParaRPr lang="el-GR" sz="2000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n-US" sz="20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Αίτια που προκάλεσαν τις μη αναστρέψιμες βλάβες  </a:t>
            </a:r>
          </a:p>
          <a:p>
            <a:pPr lvl="1"/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Μετά από 12 ώρες επιβεβαίωση  της διάγνωσης του ΕΘ</a:t>
            </a:r>
          </a:p>
          <a:p>
            <a:pPr lvl="1"/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 Δοκιμασία άπνοιας πρέπει να διαρκεί τουλάχιστον 4 λεπτά </a:t>
            </a:r>
          </a:p>
          <a:p>
            <a:pPr lvl="1"/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Το ΕΕΓ δεν χρειάζεται</a:t>
            </a:r>
          </a:p>
          <a:p>
            <a:pPr lvl="1"/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Πρώτη φορά εισάγεται επισήμως η έννοια  του εγκεφαλικού θανάτου σαν μη αναστρέψιμη απώλεια των εγκεφαλικών λειτουργιών απαραίτητες για την ζωή.   </a:t>
            </a:r>
            <a:endParaRPr lang="el-GR" sz="2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Ιστορική διαδρομή  στην κατανόηση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και αποδοχή του εγκεφαλικού θανάτου (3)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1976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 Conference of the Medical Royal College</a:t>
            </a:r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’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s  </a:t>
            </a:r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-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Diagnosis of Death (UK)</a:t>
            </a:r>
          </a:p>
          <a:p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Περιγραφή των κλινικών  σημείων  του ΕΘ και της δοκιμασίας άπνοιας όπως είναι αποδεκτή σήμερα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1977 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American Collaborative Study (JAMA)</a:t>
            </a:r>
            <a:endParaRPr lang="el-GR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Προτείνει Εφαρμογή του ΕΕΓ 6 ώρες μετά την υποψία για ΕΘ και για τουλάχιστον 60΄ καταγραφής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Αρτηριογραφία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εγκεφάλου σε οριακές διαγνωστικές  καταστάσεις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1981 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President</a:t>
            </a:r>
            <a:r>
              <a:rPr lang="el-GR" b="1" i="1" dirty="0" smtClean="0">
                <a:latin typeface="Microsoft JhengHei" pitchFamily="34" charset="-120"/>
                <a:ea typeface="Microsoft JhengHei" pitchFamily="34" charset="-120"/>
              </a:rPr>
              <a:t>΄</a:t>
            </a:r>
            <a:r>
              <a:rPr lang="en-US" b="1" i="1" dirty="0" smtClean="0">
                <a:latin typeface="Microsoft JhengHei" pitchFamily="34" charset="-120"/>
                <a:ea typeface="Microsoft JhengHei" pitchFamily="34" charset="-120"/>
              </a:rPr>
              <a:t>s Commission for the study of Ethical problem in Medicine and Biomedical and Behavioral Research, Defining Death (USA)</a:t>
            </a:r>
            <a:endParaRPr lang="el-GR" b="1" i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Κοινή νομολογία σε 33 πολιτείες 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Σημεία αποκλεισμού  (καταπληξία, υποθερμία Θ&lt;32 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C,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κατασταλτικά και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μυοχαλαρωτικά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φάρμακα, μεταβολικές διαταραχές)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Δοκιμασία άπνοιας με αυστηρά κριτήρια εφαρμογής  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ΕΕΓ και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αρτηριογραφία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εγκεφάλου  χρήσιμες αλλά όχι απαραίτητες 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Προσοχή στα παιδιά &lt; 5 ετών στην αναζήτηση των αιτιών του ΕΘ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Ιστορική διαδρομή  στην κατανόηση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και αποδοχή του εγκεφαλικού θανάτου (4)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l-GR" sz="1600" b="1" dirty="0" smtClean="0">
                <a:latin typeface="Microsoft JhengHei" pitchFamily="34" charset="-120"/>
                <a:ea typeface="Microsoft JhengHei" pitchFamily="34" charset="-120"/>
              </a:rPr>
              <a:t>1988 </a:t>
            </a:r>
            <a:r>
              <a:rPr lang="en-US" sz="1600" b="1" dirty="0" smtClean="0">
                <a:latin typeface="Microsoft JhengHei" pitchFamily="34" charset="-120"/>
                <a:ea typeface="Microsoft JhengHei" pitchFamily="34" charset="-120"/>
              </a:rPr>
              <a:t> (USA)Task force for the determination of Brain death in Children</a:t>
            </a:r>
            <a:endParaRPr lang="el-GR" sz="1600" b="1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n-US" sz="1400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n-US" sz="1600" b="1" dirty="0" smtClean="0">
                <a:latin typeface="Microsoft JhengHei" pitchFamily="34" charset="-120"/>
                <a:ea typeface="Microsoft JhengHei" pitchFamily="34" charset="-120"/>
              </a:rPr>
              <a:t>1995 (UK)Working group of the Royal College of Physicians. Criteria for the diagnosis of brain stream death</a:t>
            </a:r>
            <a:r>
              <a:rPr lang="en-US" sz="1400" dirty="0" smtClean="0">
                <a:latin typeface="Microsoft JhengHei" pitchFamily="34" charset="-120"/>
                <a:ea typeface="Microsoft JhengHei" pitchFamily="34" charset="-120"/>
              </a:rPr>
              <a:t>. </a:t>
            </a:r>
          </a:p>
          <a:p>
            <a:pPr lvl="1"/>
            <a:r>
              <a:rPr lang="el-GR" sz="1400" dirty="0" smtClean="0">
                <a:latin typeface="Microsoft JhengHei" pitchFamily="34" charset="-120"/>
                <a:ea typeface="Microsoft JhengHei" pitchFamily="34" charset="-120"/>
              </a:rPr>
              <a:t>Δεν γίνεται λήψη οργάνων από νεογνό &lt; 7 ημερών</a:t>
            </a:r>
            <a:endParaRPr lang="en-US" sz="14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endParaRPr lang="en-US" sz="14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>
              <a:buNone/>
            </a:pPr>
            <a:endParaRPr lang="el-GR" sz="1400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n-US" sz="1600" dirty="0" err="1" smtClean="0">
                <a:latin typeface="Microsoft JhengHei" pitchFamily="34" charset="-120"/>
                <a:ea typeface="Microsoft JhengHei" pitchFamily="34" charset="-120"/>
              </a:rPr>
              <a:t>Wijdcks</a:t>
            </a:r>
            <a:r>
              <a:rPr lang="en-US" sz="1600" dirty="0" smtClean="0">
                <a:latin typeface="Microsoft JhengHei" pitchFamily="34" charset="-120"/>
                <a:ea typeface="Microsoft JhengHei" pitchFamily="34" charset="-120"/>
              </a:rPr>
              <a:t> E F.M</a:t>
            </a:r>
            <a:r>
              <a:rPr lang="el-GR" sz="16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1600" b="1" dirty="0" smtClean="0">
                <a:latin typeface="Microsoft JhengHei" pitchFamily="34" charset="-120"/>
                <a:ea typeface="Microsoft JhengHei" pitchFamily="34" charset="-120"/>
              </a:rPr>
              <a:t>Brain Death</a:t>
            </a:r>
            <a:r>
              <a:rPr lang="el-GR" sz="1600" b="1" dirty="0" smtClean="0">
                <a:latin typeface="Microsoft JhengHei" pitchFamily="34" charset="-120"/>
                <a:ea typeface="Microsoft JhengHei" pitchFamily="34" charset="-120"/>
              </a:rPr>
              <a:t> -</a:t>
            </a:r>
            <a:r>
              <a:rPr lang="en-US" sz="1600" i="1" dirty="0" smtClean="0">
                <a:latin typeface="Microsoft JhengHei" pitchFamily="34" charset="-120"/>
                <a:ea typeface="Microsoft JhengHei" pitchFamily="34" charset="-120"/>
              </a:rPr>
              <a:t>N </a:t>
            </a:r>
            <a:r>
              <a:rPr lang="en-US" sz="1600" i="1" dirty="0" err="1" smtClean="0">
                <a:latin typeface="Microsoft JhengHei" pitchFamily="34" charset="-120"/>
                <a:ea typeface="Microsoft JhengHei" pitchFamily="34" charset="-120"/>
              </a:rPr>
              <a:t>Engl</a:t>
            </a:r>
            <a:r>
              <a:rPr lang="en-US" sz="1600" i="1" dirty="0" smtClean="0">
                <a:latin typeface="Microsoft JhengHei" pitchFamily="34" charset="-120"/>
                <a:ea typeface="Microsoft JhengHei" pitchFamily="34" charset="-120"/>
              </a:rPr>
              <a:t> J Med 2001-. 1215-1221</a:t>
            </a:r>
            <a:endParaRPr lang="el-GR" sz="1400" i="1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l-GR" sz="1400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n-US" sz="1600" b="1" dirty="0" smtClean="0">
                <a:latin typeface="Microsoft JhengHei" pitchFamily="34" charset="-120"/>
                <a:ea typeface="Microsoft JhengHei" pitchFamily="34" charset="-120"/>
              </a:rPr>
              <a:t>1997-2015 CT angiography in brain death </a:t>
            </a:r>
          </a:p>
          <a:p>
            <a:pPr lvl="1"/>
            <a:r>
              <a:rPr lang="en-US" sz="1400" dirty="0" smtClean="0">
                <a:latin typeface="Microsoft JhengHei" pitchFamily="34" charset="-120"/>
                <a:ea typeface="Microsoft JhengHei" pitchFamily="34" charset="-120"/>
              </a:rPr>
              <a:t> Since 1998 several major studies were published and national guidelines were introduced in several countries (e.g. in France, Austria, Switzerland, the Netherlands and Canada)</a:t>
            </a:r>
          </a:p>
          <a:p>
            <a:pPr lvl="1"/>
            <a:r>
              <a:rPr lang="en-US" sz="1400" i="1" dirty="0" smtClean="0">
                <a:latin typeface="Microsoft JhengHei" pitchFamily="34" charset="-120"/>
                <a:ea typeface="Microsoft JhengHei" pitchFamily="34" charset="-120"/>
              </a:rPr>
              <a:t>“The technical procedures computed tomography (CT) angiography and duplex </a:t>
            </a:r>
            <a:r>
              <a:rPr lang="en-US" sz="1400" i="1" dirty="0" err="1" smtClean="0">
                <a:latin typeface="Microsoft JhengHei" pitchFamily="34" charset="-120"/>
                <a:ea typeface="Microsoft JhengHei" pitchFamily="34" charset="-120"/>
              </a:rPr>
              <a:t>sonography</a:t>
            </a:r>
            <a:r>
              <a:rPr lang="en-US" sz="1400" i="1" dirty="0" smtClean="0">
                <a:latin typeface="Microsoft JhengHei" pitchFamily="34" charset="-120"/>
                <a:ea typeface="Microsoft JhengHei" pitchFamily="34" charset="-120"/>
              </a:rPr>
              <a:t> were adopted for the diagnosis of cerebral circulatory arrest. The new directive including comprehensive explanatory notes was approved by the </a:t>
            </a:r>
            <a:r>
              <a:rPr lang="en-US" sz="1400" i="1" dirty="0" smtClean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German Federal Ministry of Health </a:t>
            </a:r>
            <a:r>
              <a:rPr lang="en-US" sz="1400" i="1" dirty="0" smtClean="0">
                <a:latin typeface="Microsoft JhengHei" pitchFamily="34" charset="-120"/>
                <a:ea typeface="Microsoft JhengHei" pitchFamily="34" charset="-120"/>
              </a:rPr>
              <a:t>and published by the German Medical Council (</a:t>
            </a:r>
            <a:r>
              <a:rPr lang="en-US" sz="1400" i="1" dirty="0" err="1" smtClean="0">
                <a:latin typeface="Microsoft JhengHei" pitchFamily="34" charset="-120"/>
                <a:ea typeface="Microsoft JhengHei" pitchFamily="34" charset="-120"/>
              </a:rPr>
              <a:t>Bundesärztekammer</a:t>
            </a:r>
            <a:r>
              <a:rPr lang="en-US" sz="1400" i="1" dirty="0" smtClean="0">
                <a:latin typeface="Microsoft JhengHei" pitchFamily="34" charset="-120"/>
                <a:ea typeface="Microsoft JhengHei" pitchFamily="34" charset="-120"/>
              </a:rPr>
              <a:t> -2015)”</a:t>
            </a:r>
            <a:endParaRPr lang="el-GR" sz="1400" i="1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l-GR" sz="1000" dirty="0" smtClean="0"/>
          </a:p>
          <a:p>
            <a:pPr>
              <a:buNone/>
            </a:pPr>
            <a:r>
              <a:rPr lang="el-GR" sz="1000" dirty="0" smtClean="0"/>
              <a:t> </a:t>
            </a:r>
            <a:r>
              <a:rPr lang="en-US" sz="1000" dirty="0" smtClean="0"/>
              <a:t> </a:t>
            </a:r>
            <a:endParaRPr lang="el-GR" sz="1000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Ιστορική διαδρομή  στην κατανόηση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και αποδοχή του εγκεφαλικού θανάτου (5)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188913"/>
            <a:ext cx="8147248" cy="10078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Εγκεφαλικός θάνατος - Αναπνευστήρας</a:t>
            </a:r>
            <a:endParaRPr lang="el-GR" sz="3200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628801"/>
            <a:ext cx="3528391" cy="2016100"/>
          </a:xfrm>
          <a:noFill/>
          <a:ln w="38100">
            <a:solidFill>
              <a:schemeClr val="tx1"/>
            </a:solidFill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725"/>
            <a:ext cx="3528392" cy="2519363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6 - Βέλος προς τα κάτω"/>
          <p:cNvSpPr/>
          <p:nvPr/>
        </p:nvSpPr>
        <p:spPr>
          <a:xfrm>
            <a:off x="2268538" y="3716338"/>
            <a:ext cx="358775" cy="36036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31748" name="Picture 4" descr="C:\Users\karabinis\Desktop\respirateur_purit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628800"/>
            <a:ext cx="4176713" cy="2952725"/>
          </a:xfr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9" name="8 - Ορθογώνιο"/>
          <p:cNvSpPr/>
          <p:nvPr/>
        </p:nvSpPr>
        <p:spPr>
          <a:xfrm>
            <a:off x="4572000" y="4868863"/>
            <a:ext cx="4248150" cy="1800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Μη κατανόηση του εγκεφαλικού θανάτου</a:t>
            </a:r>
          </a:p>
          <a:p>
            <a:pPr algn="ctr">
              <a:defRPr/>
            </a:pPr>
            <a:endParaRPr lang="el-GR" sz="1600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  60-70% στο γενικό πληθυσμό</a:t>
            </a:r>
            <a:r>
              <a:rPr lang="en-US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(EU)</a:t>
            </a:r>
            <a:r>
              <a:rPr lang="el-GR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  </a:t>
            </a:r>
            <a:r>
              <a:rPr lang="el-GR" sz="16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10-25 %  </a:t>
            </a:r>
            <a:r>
              <a:rPr lang="el-GR" sz="1600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στο ιατρικό σώμα</a:t>
            </a:r>
          </a:p>
          <a:p>
            <a:pPr>
              <a:defRPr/>
            </a:pPr>
            <a:endParaRPr lang="el-GR" sz="1600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>
              <a:defRPr/>
            </a:pPr>
            <a:r>
              <a:rPr lang="en-US" sz="1200" i="1" dirty="0" err="1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Siminoff</a:t>
            </a:r>
            <a:r>
              <a:rPr lang="en-US" sz="1200" i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et al 2003,De Georgia 2014</a:t>
            </a:r>
            <a:r>
              <a:rPr lang="el-GR" sz="1200" i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- Ευθεία γραμμή σύνδεσης"/>
          <p:cNvCxnSpPr/>
          <p:nvPr/>
        </p:nvCxnSpPr>
        <p:spPr>
          <a:xfrm flipH="1">
            <a:off x="1763688" y="1052736"/>
            <a:ext cx="2160240" cy="27363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- Ευθεία γραμμή σύνδεσης"/>
          <p:cNvCxnSpPr/>
          <p:nvPr/>
        </p:nvCxnSpPr>
        <p:spPr>
          <a:xfrm>
            <a:off x="3923928" y="1052736"/>
            <a:ext cx="2232248" cy="27363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/>
          <p:cNvCxnSpPr/>
          <p:nvPr/>
        </p:nvCxnSpPr>
        <p:spPr>
          <a:xfrm>
            <a:off x="1763688" y="3789040"/>
            <a:ext cx="43924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- TextBox"/>
          <p:cNvSpPr txBox="1"/>
          <p:nvPr/>
        </p:nvSpPr>
        <p:spPr>
          <a:xfrm>
            <a:off x="2339752" y="2132856"/>
            <a:ext cx="3448380" cy="1638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           	</a:t>
            </a:r>
            <a:r>
              <a:rPr lang="el-GR" sz="2400" dirty="0" smtClean="0"/>
              <a:t>ΘΑΝΑΤΟΣ</a:t>
            </a:r>
            <a:endParaRPr lang="el-GR" dirty="0" smtClean="0"/>
          </a:p>
          <a:p>
            <a:pPr marL="342900" indent="-342900"/>
            <a:endParaRPr lang="el-GR" sz="1100" dirty="0" smtClean="0"/>
          </a:p>
          <a:p>
            <a:pPr marL="342900" indent="-342900"/>
            <a:endParaRPr lang="el-GR" sz="1100" dirty="0" smtClean="0"/>
          </a:p>
          <a:p>
            <a:pPr marL="342900" indent="-342900"/>
            <a:endParaRPr lang="el-GR" sz="1100" dirty="0" smtClean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1050" b="1" dirty="0" smtClean="0">
                <a:latin typeface="Microsoft JhengHei" pitchFamily="34" charset="-120"/>
                <a:ea typeface="Microsoft JhengHei" pitchFamily="34" charset="-120"/>
              </a:rPr>
              <a:t>Μη αναστρέψιμη  απώλεια της συνείδησης</a:t>
            </a:r>
          </a:p>
          <a:p>
            <a:pPr marL="342900" indent="-342900"/>
            <a:endParaRPr lang="el-GR" sz="1100" b="1" dirty="0" smtClean="0">
              <a:latin typeface="Microsoft JhengHei" pitchFamily="34" charset="-120"/>
              <a:ea typeface="Microsoft JhengHei" pitchFamily="34" charset="-120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1100" b="1" dirty="0" smtClean="0">
                <a:latin typeface="Microsoft JhengHei" pitchFamily="34" charset="-120"/>
                <a:ea typeface="Microsoft JhengHei" pitchFamily="34" charset="-120"/>
              </a:rPr>
              <a:t>Μη αναστρέψιμη απώλεια της αυτόματης</a:t>
            </a:r>
          </a:p>
          <a:p>
            <a:pPr marL="342900" indent="-342900"/>
            <a:r>
              <a:rPr lang="el-GR" sz="1100" b="1" dirty="0" smtClean="0">
                <a:latin typeface="Microsoft JhengHei" pitchFamily="34" charset="-120"/>
                <a:ea typeface="Microsoft JhengHei" pitchFamily="34" charset="-120"/>
              </a:rPr>
              <a:t>             αναπνοής  </a:t>
            </a:r>
            <a:endParaRPr lang="el-GR" sz="11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611560" y="188640"/>
            <a:ext cx="5891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Προσδιορισμός με </a:t>
            </a:r>
            <a:r>
              <a:rPr lang="el-GR" b="1" dirty="0" err="1" smtClean="0">
                <a:latin typeface="Microsoft JhengHei" pitchFamily="34" charset="-120"/>
                <a:ea typeface="Microsoft JhengHei" pitchFamily="34" charset="-120"/>
              </a:rPr>
              <a:t>καρδιοαναπνευστικά</a:t>
            </a:r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 κριτήρια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107504" y="4293096"/>
            <a:ext cx="3857146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Microsoft JhengHei" pitchFamily="34" charset="-120"/>
                <a:ea typeface="Microsoft JhengHei" pitchFamily="34" charset="-120"/>
              </a:rPr>
              <a:t>Προσδιορισμός με νευρολογικά κριτήρια </a:t>
            </a:r>
            <a:endParaRPr lang="el-GR" sz="14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5148064" y="4293096"/>
            <a:ext cx="36102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Microsoft JhengHei" pitchFamily="34" charset="-120"/>
                <a:ea typeface="Microsoft JhengHei" pitchFamily="34" charset="-120"/>
              </a:rPr>
              <a:t>Προσδιορισμός με σωματικά κριτήρια </a:t>
            </a:r>
            <a:endParaRPr lang="el-GR" sz="14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8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4725144"/>
            <a:ext cx="3456384" cy="20162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aphicFrame>
        <p:nvGraphicFramePr>
          <p:cNvPr id="79874" name="Object 1026"/>
          <p:cNvGraphicFramePr>
            <a:graphicFrameLocks noChangeAspect="1"/>
          </p:cNvGraphicFramePr>
          <p:nvPr/>
        </p:nvGraphicFramePr>
        <p:xfrm>
          <a:off x="107504" y="4725144"/>
          <a:ext cx="3816424" cy="2016224"/>
        </p:xfrm>
        <a:graphic>
          <a:graphicData uri="http://schemas.openxmlformats.org/presentationml/2006/ole">
            <p:oleObj spid="_x0000_s79874" name="Image Photo Editor" r:id="rId4" imgW="10971429" imgH="8228571" progId="">
              <p:embed/>
            </p:oleObj>
          </a:graphicData>
        </a:graphic>
      </p:graphicFrame>
      <p:pic>
        <p:nvPicPr>
          <p:cNvPr id="20" name="Picture 5" descr="Sin título-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92696"/>
            <a:ext cx="2520280" cy="22098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229600" cy="8683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sz="3200" dirty="0" smtClean="0">
                <a:latin typeface="Microsoft JhengHei" pitchFamily="34" charset="-120"/>
                <a:ea typeface="Microsoft JhengHei" pitchFamily="34" charset="-120"/>
              </a:rPr>
              <a:t>2 διαφορετικές προσεγγίσεις</a:t>
            </a:r>
            <a:r>
              <a:rPr lang="en-US" sz="32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3200" dirty="0" smtClean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l-GR" sz="3200" dirty="0" smtClean="0">
                <a:latin typeface="Microsoft JhengHei" pitchFamily="34" charset="-120"/>
                <a:ea typeface="Microsoft JhengHei" pitchFamily="34" charset="-120"/>
              </a:rPr>
            </a:br>
            <a:r>
              <a:rPr lang="el-GR" sz="3200" dirty="0" smtClean="0">
                <a:latin typeface="Microsoft JhengHei" pitchFamily="34" charset="-120"/>
                <a:ea typeface="Microsoft JhengHei" pitchFamily="34" charset="-120"/>
              </a:rPr>
              <a:t>με το ίδιο συμπέρασμα   </a:t>
            </a:r>
            <a:endParaRPr lang="fr-FR" sz="320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3528" y="2895600"/>
            <a:ext cx="3960440" cy="137160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ΜΟΝΟ κλινικά κριτήρια </a:t>
            </a:r>
            <a:r>
              <a:rPr lang="fr-FR" sz="20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fr-FR" sz="1600" dirty="0" smtClean="0">
                <a:latin typeface="Microsoft JhengHei" pitchFamily="34" charset="-120"/>
                <a:ea typeface="Microsoft JhengHei" pitchFamily="34" charset="-120"/>
              </a:rPr>
              <a:t>(</a:t>
            </a:r>
            <a:r>
              <a:rPr lang="el-GR" sz="1600" dirty="0" smtClean="0">
                <a:latin typeface="Microsoft JhengHei" pitchFamily="34" charset="-120"/>
                <a:ea typeface="Microsoft JhengHei" pitchFamily="34" charset="-120"/>
              </a:rPr>
              <a:t>Αντανακλαστικά εγκεφαλικά στελέχους + αυτόματη αναπνοή </a:t>
            </a:r>
            <a:r>
              <a:rPr lang="fr-FR" sz="1600" dirty="0" smtClean="0">
                <a:latin typeface="Microsoft JhengHei" pitchFamily="34" charset="-120"/>
                <a:ea typeface="Microsoft JhengHei" pitchFamily="34" charset="-120"/>
              </a:rPr>
              <a:t>)</a:t>
            </a:r>
            <a:endParaRPr lang="el-GR" sz="16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600" dirty="0" smtClean="0">
                <a:latin typeface="Microsoft JhengHei" pitchFamily="34" charset="-120"/>
                <a:ea typeface="Microsoft JhengHei" pitchFamily="34" charset="-120"/>
              </a:rPr>
              <a:t>Ελλάδα-</a:t>
            </a:r>
            <a:r>
              <a:rPr lang="en-US" sz="1600" dirty="0" smtClean="0">
                <a:latin typeface="Microsoft JhengHei" pitchFamily="34" charset="-120"/>
                <a:ea typeface="Microsoft JhengHei" pitchFamily="34" charset="-120"/>
              </a:rPr>
              <a:t>UK-Spain-Portugal-Sweden</a:t>
            </a:r>
            <a:endParaRPr lang="fr-FR" sz="200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4" name="Text Box 1028"/>
          <p:cNvSpPr txBox="1">
            <a:spLocks noChangeArrowheads="1"/>
          </p:cNvSpPr>
          <p:nvPr/>
        </p:nvSpPr>
        <p:spPr bwMode="auto">
          <a:xfrm>
            <a:off x="301961" y="2133600"/>
            <a:ext cx="4001416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i="1" dirty="0" err="1">
                <a:latin typeface="Microsoft JhengHei" pitchFamily="34" charset="-120"/>
                <a:ea typeface="Microsoft JhengHei" pitchFamily="34" charset="-120"/>
              </a:rPr>
              <a:t>Brainstem</a:t>
            </a:r>
            <a:r>
              <a:rPr lang="fr-FR" sz="2000" b="1" i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fr-FR" sz="2000" b="1" i="1" dirty="0" err="1">
                <a:latin typeface="Microsoft JhengHei" pitchFamily="34" charset="-120"/>
                <a:ea typeface="Microsoft JhengHei" pitchFamily="34" charset="-120"/>
              </a:rPr>
              <a:t>death</a:t>
            </a:r>
            <a:endParaRPr lang="el-GR" sz="2000" b="1" i="1" dirty="0"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r>
              <a:rPr lang="el-GR" sz="1600" b="1" dirty="0">
                <a:latin typeface="Microsoft JhengHei" pitchFamily="34" charset="-120"/>
                <a:ea typeface="Microsoft JhengHei" pitchFamily="34" charset="-120"/>
              </a:rPr>
              <a:t>Θάνατος του εγκεφαλικού στελέχους </a:t>
            </a:r>
            <a:endParaRPr lang="fr-FR" sz="16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5" name="Text Box 1029"/>
          <p:cNvSpPr txBox="1">
            <a:spLocks noChangeArrowheads="1"/>
          </p:cNvSpPr>
          <p:nvPr/>
        </p:nvSpPr>
        <p:spPr bwMode="auto">
          <a:xfrm>
            <a:off x="323528" y="4648200"/>
            <a:ext cx="3960440" cy="8925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600" dirty="0">
                <a:latin typeface="Microsoft JhengHei" pitchFamily="34" charset="-120"/>
                <a:ea typeface="Microsoft JhengHei" pitchFamily="34" charset="-120"/>
              </a:rPr>
              <a:t>Δεν χρειάζονται </a:t>
            </a:r>
          </a:p>
          <a:p>
            <a:pPr algn="ctr"/>
            <a:r>
              <a:rPr lang="el-GR" sz="2600" dirty="0" err="1">
                <a:latin typeface="Microsoft JhengHei" pitchFamily="34" charset="-120"/>
                <a:ea typeface="Microsoft JhengHei" pitchFamily="34" charset="-120"/>
              </a:rPr>
              <a:t>π</a:t>
            </a:r>
            <a:r>
              <a:rPr lang="el-GR" sz="2600" dirty="0" err="1" smtClean="0">
                <a:latin typeface="Microsoft JhengHei" pitchFamily="34" charset="-120"/>
                <a:ea typeface="Microsoft JhengHei" pitchFamily="34" charset="-120"/>
              </a:rPr>
              <a:t>αρακλινικές</a:t>
            </a:r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600" dirty="0">
                <a:latin typeface="Microsoft JhengHei" pitchFamily="34" charset="-120"/>
                <a:ea typeface="Microsoft JhengHei" pitchFamily="34" charset="-120"/>
              </a:rPr>
              <a:t>εξετάσεις </a:t>
            </a:r>
            <a:endParaRPr lang="fr-FR" sz="26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6" name="Text Box 1030"/>
          <p:cNvSpPr txBox="1">
            <a:spLocks noChangeArrowheads="1"/>
          </p:cNvSpPr>
          <p:nvPr/>
        </p:nvSpPr>
        <p:spPr bwMode="auto">
          <a:xfrm>
            <a:off x="5339364" y="2133600"/>
            <a:ext cx="3618298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 err="1">
                <a:latin typeface="Microsoft JhengHei" pitchFamily="34" charset="-120"/>
                <a:ea typeface="Microsoft JhengHei" pitchFamily="34" charset="-120"/>
              </a:rPr>
              <a:t>Whole</a:t>
            </a:r>
            <a:r>
              <a:rPr lang="fr-FR" b="1" i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fr-FR" b="1" i="1" dirty="0" err="1">
                <a:latin typeface="Microsoft JhengHei" pitchFamily="34" charset="-120"/>
                <a:ea typeface="Microsoft JhengHei" pitchFamily="34" charset="-120"/>
              </a:rPr>
              <a:t>Brain</a:t>
            </a:r>
            <a:r>
              <a:rPr lang="fr-FR" b="1" i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fr-FR" b="1" i="1" dirty="0" err="1">
                <a:latin typeface="Microsoft JhengHei" pitchFamily="34" charset="-120"/>
                <a:ea typeface="Microsoft JhengHei" pitchFamily="34" charset="-120"/>
              </a:rPr>
              <a:t>Death</a:t>
            </a:r>
            <a:endParaRPr lang="el-GR" b="1" i="1" dirty="0"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r>
              <a:rPr lang="el-GR" b="1" dirty="0">
                <a:latin typeface="Microsoft JhengHei" pitchFamily="34" charset="-120"/>
                <a:ea typeface="Microsoft JhengHei" pitchFamily="34" charset="-120"/>
              </a:rPr>
              <a:t>Θάνατος όλου του εγκεφάλου</a:t>
            </a:r>
            <a:endParaRPr lang="fr-FR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7" name="Text Box 1031"/>
          <p:cNvSpPr txBox="1">
            <a:spLocks noChangeArrowheads="1"/>
          </p:cNvSpPr>
          <p:nvPr/>
        </p:nvSpPr>
        <p:spPr bwMode="auto">
          <a:xfrm>
            <a:off x="5364088" y="2908300"/>
            <a:ext cx="3600399" cy="8617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fr-FR" sz="2600" dirty="0"/>
              <a:t>  </a:t>
            </a:r>
            <a:r>
              <a:rPr lang="el-GR" sz="2400" dirty="0">
                <a:latin typeface="Microsoft JhengHei" pitchFamily="34" charset="-120"/>
                <a:ea typeface="Microsoft JhengHei" pitchFamily="34" charset="-120"/>
              </a:rPr>
              <a:t>Κλινικά </a:t>
            </a:r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κριτήρια</a:t>
            </a:r>
          </a:p>
          <a:p>
            <a:pPr>
              <a:buFontTx/>
              <a:buChar char="•"/>
            </a:pPr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2400" dirty="0" smtClean="0">
                <a:latin typeface="Microsoft JhengHei" pitchFamily="34" charset="-120"/>
                <a:ea typeface="Microsoft JhengHei" pitchFamily="34" charset="-120"/>
              </a:rPr>
              <a:t>USA –Fr-It-</a:t>
            </a:r>
            <a:r>
              <a:rPr lang="en-US" sz="2400" dirty="0" err="1" smtClean="0">
                <a:latin typeface="Microsoft JhengHei" pitchFamily="34" charset="-120"/>
                <a:ea typeface="Microsoft JhengHei" pitchFamily="34" charset="-120"/>
              </a:rPr>
              <a:t>Slv</a:t>
            </a:r>
            <a:r>
              <a:rPr lang="en-US" sz="2400" dirty="0" smtClean="0">
                <a:latin typeface="Microsoft JhengHei" pitchFamily="34" charset="-120"/>
                <a:ea typeface="Microsoft JhengHei" pitchFamily="34" charset="-120"/>
              </a:rPr>
              <a:t>-Ned</a:t>
            </a:r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fr-FR" sz="16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8" name="Text Box 1032"/>
          <p:cNvSpPr txBox="1">
            <a:spLocks noChangeArrowheads="1"/>
          </p:cNvSpPr>
          <p:nvPr/>
        </p:nvSpPr>
        <p:spPr bwMode="auto">
          <a:xfrm>
            <a:off x="5508104" y="4648200"/>
            <a:ext cx="3240360" cy="20928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600" dirty="0">
                <a:latin typeface="Microsoft JhengHei" pitchFamily="34" charset="-120"/>
                <a:ea typeface="Microsoft JhengHei" pitchFamily="34" charset="-120"/>
              </a:rPr>
              <a:t>Υποχρεωτικές </a:t>
            </a:r>
            <a:r>
              <a:rPr lang="el-GR" sz="2600" dirty="0" err="1">
                <a:latin typeface="Microsoft JhengHei" pitchFamily="34" charset="-120"/>
                <a:ea typeface="Microsoft JhengHei" pitchFamily="34" charset="-120"/>
              </a:rPr>
              <a:t>παρακλινικές</a:t>
            </a:r>
            <a:r>
              <a:rPr lang="el-GR" sz="2600" dirty="0">
                <a:latin typeface="Microsoft JhengHei" pitchFamily="34" charset="-120"/>
                <a:ea typeface="Microsoft JhengHei" pitchFamily="34" charset="-120"/>
              </a:rPr>
              <a:t> εξετάσεις </a:t>
            </a:r>
            <a:r>
              <a:rPr lang="en-US" sz="2600" dirty="0" smtClean="0">
                <a:latin typeface="Microsoft JhengHei" pitchFamily="34" charset="-120"/>
                <a:ea typeface="Microsoft JhengHei" pitchFamily="34" charset="-120"/>
              </a:rPr>
              <a:t>(</a:t>
            </a:r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Αγγειογραφία-ΕΕΓ</a:t>
            </a:r>
            <a:r>
              <a:rPr lang="en-US" sz="2600" dirty="0" smtClean="0">
                <a:latin typeface="Microsoft JhengHei" pitchFamily="34" charset="-120"/>
                <a:ea typeface="Microsoft JhengHei" pitchFamily="34" charset="-120"/>
              </a:rPr>
              <a:t>)</a:t>
            </a:r>
            <a:endParaRPr lang="fr-FR" sz="26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31" name="12 - TextBox"/>
          <p:cNvSpPr txBox="1">
            <a:spLocks noChangeArrowheads="1"/>
          </p:cNvSpPr>
          <p:nvPr/>
        </p:nvSpPr>
        <p:spPr bwMode="auto">
          <a:xfrm>
            <a:off x="6660232" y="3717032"/>
            <a:ext cx="529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5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1907704" y="1556792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Βέλος προς τα κάτω"/>
          <p:cNvSpPr/>
          <p:nvPr/>
        </p:nvSpPr>
        <p:spPr>
          <a:xfrm>
            <a:off x="6804248" y="1556792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Θάνατος του εγκεφαλικού στελέχους</a:t>
            </a:r>
            <a:endParaRPr lang="el-GR" sz="3200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53602" name="Picture 2" descr="C:\Users\karabinis\Desktop\pallisc.f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2016223" cy="32403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5 - Ορθογώνιο"/>
          <p:cNvSpPr/>
          <p:nvPr/>
        </p:nvSpPr>
        <p:spPr>
          <a:xfrm>
            <a:off x="611560" y="4941168"/>
            <a:ext cx="36560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Microsoft JhengHei" pitchFamily="34" charset="-120"/>
                <a:ea typeface="Microsoft JhengHei" pitchFamily="34" charset="-120"/>
              </a:rPr>
              <a:t>Christopher Agamemnon </a:t>
            </a:r>
            <a:r>
              <a:rPr lang="en-US" b="1" dirty="0" err="1" smtClean="0">
                <a:latin typeface="Microsoft JhengHei" pitchFamily="34" charset="-120"/>
                <a:ea typeface="Microsoft JhengHei" pitchFamily="34" charset="-120"/>
              </a:rPr>
              <a:t>Pallis</a:t>
            </a:r>
            <a:endParaRPr lang="el-GR" b="1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Χριστόφορος Αγαμέμνων </a:t>
            </a:r>
            <a:r>
              <a:rPr lang="el-GR" b="1" dirty="0" err="1" smtClean="0">
                <a:latin typeface="Microsoft JhengHei" pitchFamily="34" charset="-120"/>
                <a:ea typeface="Microsoft JhengHei" pitchFamily="34" charset="-120"/>
              </a:rPr>
              <a:t>Πάλλις</a:t>
            </a:r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 (1923-2005) </a:t>
            </a:r>
          </a:p>
          <a:p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Καθηγητής Νευρολογίας-</a:t>
            </a:r>
            <a:r>
              <a:rPr lang="en-US" b="1" dirty="0" smtClean="0">
                <a:latin typeface="Microsoft JhengHei" pitchFamily="34" charset="-120"/>
                <a:ea typeface="Microsoft JhengHei" pitchFamily="34" charset="-120"/>
              </a:rPr>
              <a:t>Hammersmith Hospital –London </a:t>
            </a:r>
            <a:r>
              <a:rPr lang="el-GR" b="1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53603" name="Picture 3" descr="C:\Users\karabinis\Desktop\Clin Neurol p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4032448" cy="4968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3605" name="Picture 5" descr="http://ecx.images-amazon.com/images/I/51ROrvy-ewL._SY344_BO1,204,203,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556792"/>
            <a:ext cx="1911102" cy="32956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05000"/>
            <a:ext cx="7696200" cy="3810000"/>
          </a:xfrm>
          <a:solidFill>
            <a:schemeClr val="bg2">
              <a:lumMod val="90000"/>
            </a:schemeClr>
          </a:solidFill>
          <a:ln w="5715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sz="4400" dirty="0" smtClean="0">
                <a:solidFill>
                  <a:schemeClr val="tx2">
                    <a:lumMod val="5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Η διάγνωση του εγκεφαλικού θανάτου βασίζεται αποκλειστικά     </a:t>
            </a:r>
            <a:r>
              <a:rPr lang="el-GR" sz="4400" u="sng" dirty="0" smtClean="0">
                <a:solidFill>
                  <a:schemeClr val="tx2">
                    <a:lumMod val="5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σε κλινικά ευρήματα </a:t>
            </a:r>
            <a:r>
              <a:rPr lang="el-GR" sz="4400" dirty="0" smtClean="0">
                <a:solidFill>
                  <a:schemeClr val="tx2">
                    <a:lumMod val="5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και όχι σε εργαστηριακά δεδομένα.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755576" y="332656"/>
            <a:ext cx="665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Microsoft JhengHei" pitchFamily="34" charset="-120"/>
                <a:ea typeface="Microsoft JhengHei" pitchFamily="34" charset="-120"/>
              </a:rPr>
              <a:t>Στην Ελλάδα  : Νόμος 2737(1999)</a:t>
            </a:r>
            <a:endParaRPr lang="el-GR" sz="32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Επιδημιολογία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2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Σπάνιο γεγονός </a:t>
            </a:r>
          </a:p>
          <a:p>
            <a:pPr lvl="1"/>
            <a:r>
              <a:rPr lang="el-GR" sz="2100" dirty="0" smtClean="0">
                <a:latin typeface="Microsoft JhengHei" pitchFamily="34" charset="-120"/>
                <a:ea typeface="Microsoft JhengHei" pitchFamily="34" charset="-120"/>
              </a:rPr>
              <a:t>  1-3 %                       </a:t>
            </a:r>
            <a:r>
              <a:rPr lang="el-GR" sz="2100" dirty="0" err="1" smtClean="0">
                <a:latin typeface="Microsoft JhengHei" pitchFamily="34" charset="-120"/>
                <a:ea typeface="Microsoft JhengHei" pitchFamily="34" charset="-120"/>
              </a:rPr>
              <a:t>ενδονοσοκομιακών</a:t>
            </a:r>
            <a:r>
              <a:rPr lang="el-GR" sz="2100" dirty="0" smtClean="0">
                <a:latin typeface="Microsoft JhengHei" pitchFamily="34" charset="-120"/>
                <a:ea typeface="Microsoft JhengHei" pitchFamily="34" charset="-120"/>
              </a:rPr>
              <a:t> θανάτων 	</a:t>
            </a:r>
          </a:p>
          <a:p>
            <a:pPr lvl="1"/>
            <a:r>
              <a:rPr lang="el-GR" sz="2100" dirty="0" smtClean="0">
                <a:latin typeface="Microsoft JhengHei" pitchFamily="34" charset="-120"/>
                <a:ea typeface="Microsoft JhengHei" pitchFamily="34" charset="-120"/>
              </a:rPr>
              <a:t>6-10% θανάτων ΜΕΘ</a:t>
            </a:r>
          </a:p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Ηλικία δοτών 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37 (1990) 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55 (2010) 35% &gt; 65</a:t>
            </a:r>
          </a:p>
          <a:p>
            <a:pPr lvl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Ήπαρ-νεφρά              μέχρι 70-80 ετών</a:t>
            </a:r>
          </a:p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Δυνητικοί δότες (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GS&lt;8)</a:t>
            </a:r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/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50-60/ 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εκ.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κατοικ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./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2300" dirty="0" smtClean="0">
                <a:latin typeface="Microsoft JhengHei" pitchFamily="34" charset="-120"/>
                <a:ea typeface="Microsoft JhengHei" pitchFamily="34" charset="-120"/>
              </a:rPr>
              <a:t>Fr-</a:t>
            </a:r>
            <a:r>
              <a:rPr lang="en-US" sz="2300" dirty="0" err="1" smtClean="0">
                <a:latin typeface="Microsoft JhengHei" pitchFamily="34" charset="-120"/>
                <a:ea typeface="Microsoft JhengHei" pitchFamily="34" charset="-120"/>
              </a:rPr>
              <a:t>Esp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4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dirty="0" smtClean="0"/>
              <a:t>60% ΑΕΕ</a:t>
            </a:r>
          </a:p>
          <a:p>
            <a:r>
              <a:rPr lang="el-GR" dirty="0" smtClean="0"/>
              <a:t>25% τραύμα</a:t>
            </a:r>
          </a:p>
          <a:p>
            <a:r>
              <a:rPr lang="el-GR" dirty="0" smtClean="0"/>
              <a:t>12% </a:t>
            </a:r>
            <a:r>
              <a:rPr lang="el-GR" dirty="0" err="1" smtClean="0"/>
              <a:t>ανοξαιμική</a:t>
            </a:r>
            <a:r>
              <a:rPr lang="el-GR" dirty="0" smtClean="0"/>
              <a:t> εγκεφαλοπάθεια </a:t>
            </a:r>
          </a:p>
          <a:p>
            <a:r>
              <a:rPr lang="el-GR" dirty="0" smtClean="0"/>
              <a:t>8 % </a:t>
            </a:r>
            <a:r>
              <a:rPr lang="el-GR" sz="2000" dirty="0" smtClean="0"/>
              <a:t>άλλα αίτια(νεοπλασίες εγκεφάλου –μηνιγγίτιδες-δηλητηριάσεις )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 smtClean="0"/>
              <a:t>Επιδημιολογία του ΕΘ</a:t>
            </a:r>
            <a:endParaRPr lang="el-GR" sz="2800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Αίτια ΕΘ (2016)</a:t>
            </a:r>
            <a:endParaRPr lang="el-GR" sz="28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696200" cy="762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l-GR" sz="36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Εγκεφαλικός θάνατος :Ορισμός</a:t>
            </a:r>
            <a:endParaRPr lang="en-US" sz="36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76056" y="1844824"/>
            <a:ext cx="3178696" cy="35052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Απουσία εγκεφαλικής λειτουργίας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Απουσία αντανακλαστικών του εγκεφαλικού στελέχους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Απουσία αναπνοής 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1560" y="1916832"/>
            <a:ext cx="3178696" cy="350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>
            <a:normAutofit fontScale="775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66FF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Παρατεταμένη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διακοπή της εγκεφαλικής κυκλοφορίας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66FF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Πίεση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αιματικής άρδευσης του εγκεφάλου      (ΜΑΠ-</a:t>
            </a:r>
            <a:r>
              <a:rPr lang="el-GR" sz="2900" noProof="0" dirty="0" smtClean="0">
                <a:latin typeface="Microsoft JhengHei" pitchFamily="34" charset="-120"/>
                <a:ea typeface="Microsoft JhengHei" pitchFamily="34" charset="-120"/>
              </a:rPr>
              <a:t>Ε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νδ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o</a:t>
            </a:r>
            <a:r>
              <a:rPr kumimoji="0" lang="el-GR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κράνια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Πίεση) &lt;30 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mmHg 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για τουλάχιστο 10΄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</a:t>
            </a:r>
            <a:r>
              <a:rPr kumimoji="0" lang="el-GR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</a:t>
            </a:r>
            <a:endParaRPr kumimoji="0" lang="en-US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+mn-cs"/>
            </a:endParaRPr>
          </a:p>
        </p:txBody>
      </p:sp>
      <p:sp>
        <p:nvSpPr>
          <p:cNvPr id="5" name="4 - Δεξιό βέλος"/>
          <p:cNvSpPr/>
          <p:nvPr/>
        </p:nvSpPr>
        <p:spPr>
          <a:xfrm>
            <a:off x="3923928" y="3212976"/>
            <a:ext cx="86409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Φυσιοπαθολογία του Ε.Θ.</a:t>
            </a:r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287" y="1627188"/>
            <a:ext cx="3133725" cy="38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313372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- Ευθύγραμμο βέλος σύνδεσης"/>
          <p:cNvCxnSpPr/>
          <p:nvPr/>
        </p:nvCxnSpPr>
        <p:spPr>
          <a:xfrm>
            <a:off x="971600" y="3356992"/>
            <a:ext cx="2952328" cy="576064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Ραβδωτό δεξιό βέλος"/>
          <p:cNvSpPr/>
          <p:nvPr/>
        </p:nvSpPr>
        <p:spPr>
          <a:xfrm rot="5400000">
            <a:off x="539552" y="2780928"/>
            <a:ext cx="864096" cy="288032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Ραβδωτό δεξιό βέλος"/>
          <p:cNvSpPr/>
          <p:nvPr/>
        </p:nvSpPr>
        <p:spPr>
          <a:xfrm rot="16200000">
            <a:off x="3491880" y="4293096"/>
            <a:ext cx="864096" cy="288032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611560" y="5517232"/>
            <a:ext cx="34563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Πίεση άρδευσης του εγκεφάλου</a:t>
            </a:r>
          </a:p>
          <a:p>
            <a:r>
              <a:rPr lang="en-US" dirty="0" smtClean="0"/>
              <a:t>Cerebral Perfusion Pressure CCP</a:t>
            </a:r>
          </a:p>
          <a:p>
            <a:endParaRPr lang="en-US" dirty="0" smtClean="0"/>
          </a:p>
          <a:p>
            <a:r>
              <a:rPr lang="el-GR" dirty="0" smtClean="0"/>
              <a:t>ΠΑΕ (</a:t>
            </a:r>
            <a:r>
              <a:rPr lang="en-US" dirty="0" smtClean="0"/>
              <a:t>CPP)  = </a:t>
            </a:r>
            <a:r>
              <a:rPr lang="el-GR" dirty="0" smtClean="0"/>
              <a:t>ΜΑΠ - ΕΚΠ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539552" y="22048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ΜΑΠ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3707904" y="501317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ΕΚΠ</a:t>
            </a:r>
            <a:endParaRPr lang="el-GR" dirty="0"/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>
            <a:off x="5292080" y="3068960"/>
            <a:ext cx="2808312" cy="79208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TextBox"/>
          <p:cNvSpPr txBox="1"/>
          <p:nvPr/>
        </p:nvSpPr>
        <p:spPr>
          <a:xfrm>
            <a:off x="5004048" y="5445224"/>
            <a:ext cx="384951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Εγκεφαλικός θάνατος = ΠΑΕ = 0</a:t>
            </a:r>
          </a:p>
          <a:p>
            <a:endParaRPr lang="el-GR" dirty="0" smtClean="0"/>
          </a:p>
          <a:p>
            <a:r>
              <a:rPr lang="el-GR" dirty="0" smtClean="0"/>
              <a:t>Διακοπή της εγκεφαλικής λειτουργίας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 smtClean="0">
                <a:solidFill>
                  <a:schemeClr val="tx1"/>
                </a:solidFill>
              </a:rPr>
              <a:t>Νευροανατομία</a:t>
            </a:r>
            <a:r>
              <a:rPr lang="el-GR" dirty="0" smtClean="0">
                <a:solidFill>
                  <a:schemeClr val="tx1"/>
                </a:solidFill>
              </a:rPr>
              <a:t> του Ε.Θ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32040" y="2492896"/>
            <a:ext cx="3886200" cy="3581400"/>
          </a:xfrm>
        </p:spPr>
        <p:txBody>
          <a:bodyPr/>
          <a:lstStyle/>
          <a:p>
            <a:r>
              <a:rPr lang="el-GR" sz="2000" dirty="0" smtClean="0"/>
              <a:t>Μετά από 3-6 λεπτά διακοπής της εγκεφαλικής κυκλοφορίας </a:t>
            </a:r>
          </a:p>
          <a:p>
            <a:pPr lvl="1"/>
            <a:r>
              <a:rPr lang="el-GR" sz="1700" dirty="0" smtClean="0"/>
              <a:t>Ισχαιμική νέκρωση των νευρώνων του φλοιού  και της λευκής ουσίας</a:t>
            </a:r>
          </a:p>
          <a:p>
            <a:pPr lvl="1"/>
            <a:r>
              <a:rPr lang="el-GR" sz="1700" dirty="0" smtClean="0"/>
              <a:t>Ανάπτυξη </a:t>
            </a:r>
            <a:r>
              <a:rPr lang="el-GR" sz="1700" dirty="0" err="1" smtClean="0"/>
              <a:t>εμφράκτων</a:t>
            </a:r>
            <a:r>
              <a:rPr lang="el-GR" sz="1700" dirty="0" smtClean="0"/>
              <a:t>  </a:t>
            </a:r>
          </a:p>
          <a:p>
            <a:pPr lvl="1"/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¨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Respiratory brain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¨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Ανατομία του εγκεφάλου σε ασθενή με ΕΘ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Ιστοπαθολογικές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αλλοιώσεις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7" name="Picture 2" descr="C:\Users\karabinis\Desktop\respiratory brai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38400"/>
            <a:ext cx="3888432" cy="3581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8" name="7 - Βέλος προς τα κάτω"/>
          <p:cNvSpPr/>
          <p:nvPr/>
        </p:nvSpPr>
        <p:spPr>
          <a:xfrm>
            <a:off x="6516216" y="4149080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4427984" y="4725144"/>
            <a:ext cx="48388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Άσηπτη νέκρωση του εγκεφαλικού ιστού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Σε 3 με 6 ημέρες ρευστοποίηση του εγκεφάλου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Απώλεια των ανατομικών δομών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“Respiratory brain”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l-GR" sz="2400" b="1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Κλινικές καταστάσεις που πρέπει να διαχωρίζονται από τον εγκεφαλικό θάνατο</a:t>
            </a:r>
            <a:endParaRPr lang="en-US" sz="2400" b="1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089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1981200"/>
            <a:ext cx="8136904" cy="3429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Χρόνια φυτική κατάσταση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/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/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Locked-in Syndrome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(Σύνδρομο του φυλακισμένου )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/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Minimally Responsive State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(Βαρεία νευρολογική συνδρομή με ελάχιστη επικοινωνία )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Font typeface="Wingdings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8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0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0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0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0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0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0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543800" cy="762000"/>
          </a:xfrm>
        </p:spPr>
        <p:txBody>
          <a:bodyPr/>
          <a:lstStyle/>
          <a:p>
            <a:pPr eaLnBrk="1" hangingPunct="1"/>
            <a:r>
              <a:rPr lang="el-GR" sz="40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Χρόνια φυτική κατάσταση </a:t>
            </a:r>
            <a:endParaRPr lang="en-US" sz="40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079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1700808"/>
            <a:ext cx="8064896" cy="4114800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Φυσιολογικοί κύκλοι ύπνου –αφύπνισης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Καμία απάντηση στα εξωτερικά ερεθίσματα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Διάχυτη εγκεφαλική βλάβη με φυσιολογικό -λειτουργικό εγκεφαλικό στέλεχος </a:t>
            </a:r>
          </a:p>
          <a:p>
            <a:pPr eaLnBrk="1" hangingPunct="1">
              <a:buClr>
                <a:srgbClr val="0066FF"/>
              </a:buClr>
            </a:pPr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Ο ασθενής έχει δική του αναπνοή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Font typeface="Wingdings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07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07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07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32656"/>
            <a:ext cx="8066856" cy="9112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Locked-in Syndrome</a:t>
            </a:r>
            <a:r>
              <a:rPr lang="el-GR" sz="2400" b="1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(Σύνδρομο του φυλακισμένου)</a:t>
            </a:r>
            <a:endParaRPr lang="en-US" sz="2400" b="1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3011" name="Picture 4" descr="C265971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3429000"/>
            <a:ext cx="3581400" cy="3208338"/>
          </a:xfrm>
          <a:noFill/>
        </p:spPr>
      </p:pic>
      <p:sp>
        <p:nvSpPr>
          <p:cNvPr id="43012" name="Line 7"/>
          <p:cNvSpPr>
            <a:spLocks noChangeShapeType="1"/>
          </p:cNvSpPr>
          <p:nvPr/>
        </p:nvSpPr>
        <p:spPr bwMode="auto">
          <a:xfrm flipV="1">
            <a:off x="4038600" y="2743200"/>
            <a:ext cx="609600" cy="11430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4860032" y="2276872"/>
            <a:ext cx="396044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 err="1" smtClean="0">
                <a:latin typeface="Microsoft JhengHei" pitchFamily="34" charset="-120"/>
                <a:ea typeface="Microsoft JhengHei" pitchFamily="34" charset="-120"/>
              </a:rPr>
              <a:t>Εμφρακτό</a:t>
            </a:r>
            <a:r>
              <a:rPr lang="el-GR" sz="2000" b="1" dirty="0" smtClean="0">
                <a:latin typeface="Microsoft JhengHei" pitchFamily="34" charset="-120"/>
                <a:ea typeface="Microsoft JhengHei" pitchFamily="34" charset="-120"/>
              </a:rPr>
              <a:t>  στην γέφυρα</a:t>
            </a:r>
            <a:endParaRPr lang="en-US" sz="20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05866" name="Text Box 10"/>
          <p:cNvSpPr txBox="1">
            <a:spLocks noChangeArrowheads="1"/>
          </p:cNvSpPr>
          <p:nvPr/>
        </p:nvSpPr>
        <p:spPr bwMode="auto">
          <a:xfrm>
            <a:off x="4876800" y="2971800"/>
            <a:ext cx="3962400" cy="2923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CCFF"/>
              </a:buClr>
              <a:buFont typeface="Wingdings" pitchFamily="2" charset="2"/>
              <a:buChar char="n"/>
              <a:defRPr/>
            </a:pPr>
            <a:r>
              <a:rPr lang="en-US" sz="2400" dirty="0"/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Πλήρης παράλυση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33CCFF"/>
              </a:buClr>
              <a:buFont typeface="Wingdings" pitchFamily="2" charset="2"/>
              <a:buNone/>
              <a:defRPr/>
            </a:pP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33CC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Φυσιολογική λειτουργία 	της συνείδησης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33CCFF"/>
              </a:buClr>
              <a:buFont typeface="Wingdings" pitchFamily="2" charset="2"/>
              <a:buNone/>
              <a:defRPr/>
            </a:pP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buClr>
                <a:srgbClr val="33CC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Κινητικότητα των </a:t>
            </a:r>
            <a:r>
              <a:rPr lang="el-GR" sz="2000" dirty="0" smtClean="0">
                <a:latin typeface="Microsoft JhengHei" pitchFamily="34" charset="-120"/>
                <a:ea typeface="Microsoft JhengHei" pitchFamily="34" charset="-120"/>
              </a:rPr>
              <a:t>οφθαλμών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διατηρημένη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0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0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0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05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05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05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05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05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05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" y="549274"/>
            <a:ext cx="3646487" cy="302374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4038600" cy="304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77000" y="24384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l-GR" sz="1200">
                <a:solidFill>
                  <a:srgbClr val="323543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Εγκεφαλικό</a:t>
            </a:r>
          </a:p>
          <a:p>
            <a:r>
              <a:rPr lang="el-GR" sz="1200">
                <a:solidFill>
                  <a:srgbClr val="323543"/>
                </a:solidFill>
                <a:latin typeface="Lucida Sans Unicode" pitchFamily="34" charset="0"/>
                <a:ea typeface="Lucida Sans Unicode" pitchFamily="34" charset="0"/>
                <a:cs typeface="Lucida Sans Unicode" pitchFamily="34" charset="0"/>
              </a:rPr>
              <a:t>στέλεχος</a:t>
            </a:r>
            <a:endParaRPr lang="en-GB" sz="1200">
              <a:solidFill>
                <a:srgbClr val="323543"/>
              </a:solidFill>
              <a:latin typeface="Lucida Sans Unicode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860800"/>
            <a:ext cx="4800600" cy="2540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6876256" y="4797152"/>
            <a:ext cx="16914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5-6 cm </a:t>
            </a:r>
            <a:r>
              <a:rPr lang="el-GR" dirty="0" smtClean="0"/>
              <a:t>μήκος</a:t>
            </a:r>
          </a:p>
          <a:p>
            <a:r>
              <a:rPr lang="el-GR" dirty="0" smtClean="0"/>
              <a:t>2,5-3 </a:t>
            </a:r>
            <a:r>
              <a:rPr lang="en-US" dirty="0" smtClean="0"/>
              <a:t>cm </a:t>
            </a:r>
            <a:r>
              <a:rPr lang="el-GR" dirty="0" smtClean="0"/>
              <a:t>πλάτος</a:t>
            </a:r>
            <a:endParaRPr lang="el-G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52400"/>
            <a:ext cx="8208912" cy="104435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Minimally Responsive State</a:t>
            </a: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(Βαρεία νευρολογική συνδρομή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με ελάχιστη επικοινωνία </a:t>
            </a:r>
            <a:r>
              <a:rPr lang="el-GR" sz="2400" dirty="0" smtClean="0">
                <a:solidFill>
                  <a:schemeClr val="tx1"/>
                </a:solidFill>
              </a:rPr>
              <a:t>)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1988840"/>
            <a:ext cx="7543800" cy="38862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33CC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Διάχυτη ή </a:t>
            </a:r>
            <a:r>
              <a:rPr lang="el-GR" sz="2800" dirty="0" err="1" smtClean="0">
                <a:latin typeface="Microsoft JhengHei" pitchFamily="34" charset="-120"/>
                <a:ea typeface="Microsoft JhengHei" pitchFamily="34" charset="-120"/>
              </a:rPr>
              <a:t>πολυεστιακή</a:t>
            </a: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 εγκεφαλική βλάβη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33CCFF"/>
              </a:buClr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33CC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Φυσιολογική λειτουργία του εγκεφαλικού στελέχους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33CC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33CC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Παροδική απάντηση στα εξωτερικά ερεθίσματα </a:t>
            </a:r>
          </a:p>
          <a:p>
            <a:pPr eaLnBrk="1" hangingPunct="1">
              <a:buClr>
                <a:srgbClr val="33CCFF"/>
              </a:buClr>
            </a:pPr>
            <a:endParaRPr lang="el-GR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33CC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Ο ασθενής έχει την δική του αναπνοή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Font typeface="Wingdings" charset="2"/>
              <a:buNone/>
            </a:pPr>
            <a:endParaRPr lang="en-US" dirty="0" smtClean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276600" y="1371600"/>
            <a:ext cx="32162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Επιλογή του δότη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Αιτιολογικοί παράγοντες που τον οδήγησαν σε Ε.Θ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Κλινική εξέταση και ιστορικό για αναζήτηση αντενδείξεων στη λήψη οργάνων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Δεν εξετάζουμε την ηλικία του δότη αλλά την κατάσταση του οργάνου που δυνητικά θα δωρίσει και την συνύπαρξη </a:t>
            </a:r>
            <a:r>
              <a:rPr lang="el-GR" dirty="0" err="1" smtClean="0"/>
              <a:t>συνοσηρότητας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Κλινικές προϋποθέσεις για την εκτέλεση των δοκιμασιών του Ε.Θ. 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ChangeArrowheads="1"/>
          </p:cNvSpPr>
          <p:nvPr/>
        </p:nvSpPr>
        <p:spPr bwMode="auto">
          <a:xfrm>
            <a:off x="2483768" y="332656"/>
            <a:ext cx="5196935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l-GR" sz="4000" dirty="0" smtClean="0">
                <a:latin typeface="Microsoft JhengHei" pitchFamily="34" charset="-120"/>
                <a:ea typeface="Microsoft JhengHei" pitchFamily="34" charset="-120"/>
              </a:rPr>
              <a:t>Επιλογή των δοτών </a:t>
            </a:r>
            <a:endParaRPr lang="es-ES" sz="4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6867" name="Rectangle 13"/>
          <p:cNvSpPr>
            <a:spLocks noChangeArrowheads="1"/>
          </p:cNvSpPr>
          <p:nvPr/>
        </p:nvSpPr>
        <p:spPr bwMode="auto">
          <a:xfrm>
            <a:off x="611560" y="1196752"/>
            <a:ext cx="6786033" cy="9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250000"/>
              </a:lnSpc>
            </a:pPr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Κλινική εξέταση </a:t>
            </a:r>
            <a:endParaRPr lang="en-US" sz="2600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42209" t="24478" r="8876" b="4312"/>
          <a:stretch>
            <a:fillRect/>
          </a:stretch>
        </p:blipFill>
        <p:spPr bwMode="auto">
          <a:xfrm>
            <a:off x="611560" y="2204864"/>
            <a:ext cx="2387600" cy="18002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l="38518" t="25591" r="5185" b="5424"/>
          <a:stretch>
            <a:fillRect/>
          </a:stretch>
        </p:blipFill>
        <p:spPr bwMode="auto">
          <a:xfrm>
            <a:off x="611560" y="4149080"/>
            <a:ext cx="2387600" cy="182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16296" t="34492" r="43704" b="14325"/>
          <a:stretch>
            <a:fillRect/>
          </a:stretch>
        </p:blipFill>
        <p:spPr bwMode="auto">
          <a:xfrm>
            <a:off x="3275856" y="2204864"/>
            <a:ext cx="2540000" cy="182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5" cstate="print">
            <a:lum bright="-12000"/>
          </a:blip>
          <a:srcRect l="36296" t="27817" r="7408" b="9875"/>
          <a:stretch>
            <a:fillRect/>
          </a:stretch>
        </p:blipFill>
        <p:spPr bwMode="auto">
          <a:xfrm>
            <a:off x="3275856" y="4149080"/>
            <a:ext cx="2540000" cy="182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 l="23732" t="24478" r="38518" b="4312"/>
          <a:stretch>
            <a:fillRect/>
          </a:stretch>
        </p:blipFill>
        <p:spPr bwMode="auto">
          <a:xfrm>
            <a:off x="6012160" y="2204864"/>
            <a:ext cx="2112433" cy="3744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7" cstate="print">
            <a:lum bright="-6000"/>
          </a:blip>
          <a:srcRect l="16296" r="15555"/>
          <a:stretch>
            <a:fillRect/>
          </a:stretch>
        </p:blipFill>
        <p:spPr bwMode="auto">
          <a:xfrm>
            <a:off x="0" y="1"/>
            <a:ext cx="1354667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Δωρεά οργάνων και ηλικία του δότη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4034408" cy="4572000"/>
          </a:xfrm>
          <a:ln w="1905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Κριτήριο η κατάσταση των οργάνων και όχι η ηλικία του δότη.</a:t>
            </a:r>
          </a:p>
          <a:p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Παρουσία </a:t>
            </a:r>
            <a:r>
              <a:rPr lang="el-GR" sz="2600" dirty="0" err="1" smtClean="0">
                <a:latin typeface="Microsoft JhengHei" pitchFamily="34" charset="-120"/>
                <a:ea typeface="Microsoft JhengHei" pitchFamily="34" charset="-120"/>
              </a:rPr>
              <a:t>συνοσηροτήτων</a:t>
            </a:r>
            <a:r>
              <a:rPr lang="el-GR" sz="2600" dirty="0" smtClean="0">
                <a:latin typeface="Microsoft JhengHei" pitchFamily="34" charset="-120"/>
                <a:ea typeface="Microsoft JhengHei" pitchFamily="34" charset="-120"/>
              </a:rPr>
              <a:t> του δότη και του λήπτη	           (</a:t>
            </a:r>
            <a:r>
              <a:rPr lang="el-GR" sz="1700" dirty="0" smtClean="0">
                <a:latin typeface="Microsoft JhengHei" pitchFamily="34" charset="-120"/>
                <a:ea typeface="Microsoft JhengHei" pitchFamily="34" charset="-120"/>
              </a:rPr>
              <a:t>ΣΔ, γενικευμένη αθηρωμάτωση,</a:t>
            </a:r>
            <a:r>
              <a:rPr lang="en-US" sz="17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1700" dirty="0" smtClean="0">
                <a:latin typeface="Microsoft JhengHei" pitchFamily="34" charset="-120"/>
                <a:ea typeface="Microsoft JhengHei" pitchFamily="34" charset="-120"/>
              </a:rPr>
              <a:t>κακοήθη υπέρταση ) </a:t>
            </a:r>
            <a:endParaRPr lang="en-US" sz="1700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n-US" sz="2600" dirty="0" smtClean="0">
                <a:latin typeface="Microsoft JhengHei" pitchFamily="34" charset="-120"/>
                <a:ea typeface="Microsoft JhengHei" pitchFamily="34" charset="-120"/>
              </a:rPr>
              <a:t>“Old for old”</a:t>
            </a:r>
          </a:p>
          <a:p>
            <a:r>
              <a:rPr lang="el-GR" sz="2200" dirty="0" smtClean="0">
                <a:latin typeface="Microsoft JhengHei" pitchFamily="34" charset="-120"/>
                <a:ea typeface="Microsoft JhengHei" pitchFamily="34" charset="-120"/>
              </a:rPr>
              <a:t>Νεφρό επιβίωση 5 ετή=80% </a:t>
            </a:r>
            <a:r>
              <a:rPr lang="el-GR" sz="1900" dirty="0" smtClean="0">
                <a:latin typeface="Microsoft JhengHei" pitchFamily="34" charset="-120"/>
                <a:ea typeface="Microsoft JhengHei" pitchFamily="34" charset="-120"/>
              </a:rPr>
              <a:t>60% αν δότης ηλικία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60 – 65 ετών </a:t>
            </a:r>
            <a:endParaRPr lang="en-US" sz="2600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n-US" sz="1800" dirty="0" smtClean="0"/>
          </a:p>
          <a:p>
            <a:pPr>
              <a:buNone/>
            </a:pPr>
            <a:endParaRPr lang="el-GR" sz="1800" dirty="0" smtClean="0"/>
          </a:p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44900" y="1589567"/>
            <a:ext cx="4119587" cy="3135577"/>
          </a:xfrm>
          <a:ln>
            <a:solidFill>
              <a:srgbClr val="00B050"/>
            </a:solidFill>
          </a:ln>
        </p:spPr>
        <p:txBody>
          <a:bodyPr>
            <a:normAutofit fontScale="92500"/>
          </a:bodyPr>
          <a:lstStyle/>
          <a:p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Ηλικία δότη και δωρεά οργάνων </a:t>
            </a:r>
          </a:p>
          <a:p>
            <a:pPr lvl="1"/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Νεφρά  		81 ετών</a:t>
            </a:r>
          </a:p>
          <a:p>
            <a:pPr lvl="1"/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Ήπαρ		80 ετών</a:t>
            </a:r>
          </a:p>
          <a:p>
            <a:pPr lvl="1"/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Πνεύμονες	76 ετών</a:t>
            </a:r>
          </a:p>
          <a:p>
            <a:pPr lvl="1"/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Καρδία		66 ετών</a:t>
            </a:r>
          </a:p>
          <a:p>
            <a:pPr lvl="1"/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Πάγκρεας	46 ετών   </a:t>
            </a:r>
            <a:endParaRPr lang="el-GR" sz="2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724128" y="6309320"/>
            <a:ext cx="323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Microsoft JhengHei" pitchFamily="34" charset="-120"/>
                <a:ea typeface="Microsoft JhengHei" pitchFamily="34" charset="-120"/>
              </a:rPr>
              <a:t>QUEBEC TRANSPLANT 2010</a:t>
            </a:r>
            <a:endParaRPr lang="el-GR" i="1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Κλινική  εκτίμηση του εγκεφαλικά νεκρού ασθενή    </a:t>
            </a:r>
            <a:endParaRPr lang="en-US" sz="24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20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981200"/>
            <a:ext cx="8077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Κλινικές προϋποθέσεις 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Char char="q"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Καθορισμός της αιτίας του κώματος και ότι οι βλάβες είναι μη αναστρέψιμες 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Char char="n"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Αποκλεισμός αναστρέψιμων αιτίων κώματος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Φαρμακευτική δηλητηρίαση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Ηλεκτρολυτικές και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οξεοβασικές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 διαταραχές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Ενδοκρινολογικές διαταραχές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1"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Char char="n"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Θερμοκρασία σώματος 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&gt; 3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4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°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Κώμα </a:t>
            </a:r>
            <a:endParaRPr lang="en-US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40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3568" y="3789040"/>
            <a:ext cx="7920880" cy="288032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charset="2"/>
              <a:buNone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Καμία απάντηση στα επώδυνα ερεθίσματα 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 GCS = 3</a:t>
            </a:r>
          </a:p>
          <a:p>
            <a:pPr eaLnBrk="1" hangingPunct="1"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Συμπίεση νυχιών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Συμπίεση στέρνου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Άσκηση πίεσης στους οφθαλμούς και στους οφθαλμικούς </a:t>
            </a:r>
            <a:r>
              <a:rPr lang="el-GR" sz="2800" dirty="0" err="1" smtClean="0">
                <a:latin typeface="Microsoft JhengHei" pitchFamily="34" charset="-120"/>
                <a:ea typeface="Microsoft JhengHei" pitchFamily="34" charset="-120"/>
              </a:rPr>
              <a:t>κόγχους</a:t>
            </a: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2800" dirty="0" smtClean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		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352928" cy="17907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707904" y="1916832"/>
            <a:ext cx="179299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Αναπνευστήρας 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8151440" cy="685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l-GR" sz="2400" b="1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Απουσία αντανακλαστικών του εγκεφαλικού στελέχους </a:t>
            </a:r>
            <a:endParaRPr lang="en-US" sz="2400" b="1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5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99592" y="4653136"/>
            <a:ext cx="7543800" cy="2068488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Κατάργηση του αντανακλαστικού των οφθαλμικών κορών στο φώς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Κατάργηση του αντανακλαστικού του κερατοειδούς 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Απουσία μορφασμών του προσώπου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Απουσία </a:t>
            </a:r>
            <a:r>
              <a:rPr lang="el-GR" dirty="0" err="1" smtClean="0">
                <a:latin typeface="Microsoft JhengHei" pitchFamily="34" charset="-120"/>
                <a:ea typeface="Microsoft JhengHei" pitchFamily="34" charset="-120"/>
              </a:rPr>
              <a:t>φαρυγγο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-λαρυγγικών αντανακλαστικών (Βήχα- κατάποση)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dirty="0" smtClean="0"/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8208911" cy="223224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83568" y="4005064"/>
            <a:ext cx="605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Έλεγχος των εγκεφαλικών συζυγιών  </a:t>
            </a:r>
            <a:r>
              <a:rPr lang="en-US" dirty="0" smtClean="0"/>
              <a:t> (V, VII, II, VIII, III, VI, X, IX )</a:t>
            </a:r>
          </a:p>
          <a:p>
            <a:r>
              <a:rPr lang="fr-FR" dirty="0" smtClean="0"/>
              <a:t>–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Αντανακλαστικό της κόρης στο φώς </a:t>
            </a:r>
            <a:endParaRPr lang="en-US" sz="32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516100" name="Picture 4" descr="pupil reflex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2708920"/>
            <a:ext cx="5029200" cy="3200400"/>
          </a:xfrm>
          <a:noFill/>
        </p:spPr>
      </p:pic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683568" y="1556792"/>
            <a:ext cx="799288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400" dirty="0">
                <a:latin typeface="Microsoft JhengHei" pitchFamily="34" charset="-120"/>
                <a:ea typeface="Microsoft JhengHei" pitchFamily="34" charset="-120"/>
              </a:rPr>
              <a:t>Κόρη σε μυδρίαση, καθηλωμένη  που δεν αντιδρά στην ισχυρή δέσμη φωτός </a:t>
            </a:r>
            <a:r>
              <a:rPr lang="el-GR" sz="2400" dirty="0" smtClean="0">
                <a:latin typeface="Microsoft JhengHei" pitchFamily="34" charset="-120"/>
                <a:ea typeface="Microsoft JhengHei" pitchFamily="34" charset="-120"/>
              </a:rPr>
              <a:t>(Διαστολή 4-6 </a:t>
            </a:r>
            <a:r>
              <a:rPr lang="en-US" sz="2400" dirty="0" smtClean="0">
                <a:latin typeface="Microsoft JhengHei" pitchFamily="34" charset="-120"/>
                <a:ea typeface="Microsoft JhengHei" pitchFamily="34" charset="-120"/>
              </a:rPr>
              <a:t>mm )</a:t>
            </a:r>
            <a:endParaRPr lang="en-US" sz="2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16104" name="Oval 8"/>
          <p:cNvSpPr>
            <a:spLocks noChangeArrowheads="1"/>
          </p:cNvSpPr>
          <p:nvPr/>
        </p:nvSpPr>
        <p:spPr bwMode="auto">
          <a:xfrm>
            <a:off x="5436096" y="4077072"/>
            <a:ext cx="228600" cy="228600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059832" y="4077072"/>
            <a:ext cx="228600" cy="228600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2" grpId="0"/>
      <p:bldP spid="51610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Κινητικότητα των οφθαλμών (1)</a:t>
            </a:r>
            <a:r>
              <a:rPr lang="en-US" sz="40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</a:p>
        </p:txBody>
      </p:sp>
      <p:pic>
        <p:nvPicPr>
          <p:cNvPr id="518151" name="Picture 7" descr="Doll's eye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097" t="7408" b="27777"/>
          <a:stretch>
            <a:fillRect/>
          </a:stretch>
        </p:blipFill>
        <p:spPr>
          <a:xfrm>
            <a:off x="1143000" y="2057400"/>
            <a:ext cx="7543800" cy="2974975"/>
          </a:xfrm>
          <a:noFill/>
        </p:spPr>
      </p:pic>
      <p:sp>
        <p:nvSpPr>
          <p:cNvPr id="518153" name="Text Box 9"/>
          <p:cNvSpPr txBox="1">
            <a:spLocks noChangeArrowheads="1"/>
          </p:cNvSpPr>
          <p:nvPr/>
        </p:nvSpPr>
        <p:spPr bwMode="auto">
          <a:xfrm>
            <a:off x="2514600" y="5105400"/>
            <a:ext cx="349756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err="1">
                <a:latin typeface="Microsoft JhengHei" pitchFamily="34" charset="-120"/>
                <a:ea typeface="Microsoft JhengHei" pitchFamily="34" charset="-120"/>
              </a:rPr>
              <a:t>Οφθαλμο</a:t>
            </a:r>
            <a:r>
              <a:rPr lang="el-GR" sz="2400" dirty="0">
                <a:latin typeface="Microsoft JhengHei" pitchFamily="34" charset="-120"/>
                <a:ea typeface="Microsoft JhengHei" pitchFamily="34" charset="-120"/>
              </a:rPr>
              <a:t>-κεφαλικό αντανακλαστικό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Microsoft JhengHei" pitchFamily="34" charset="-120"/>
                <a:ea typeface="Microsoft JhengHei" pitchFamily="34" charset="-120"/>
              </a:rPr>
              <a:t>“</a:t>
            </a:r>
            <a:r>
              <a:rPr lang="el-GR" sz="2400" dirty="0">
                <a:latin typeface="Microsoft JhengHei" pitchFamily="34" charset="-120"/>
                <a:ea typeface="Microsoft JhengHei" pitchFamily="34" charset="-120"/>
              </a:rPr>
              <a:t>Μάτια κούκλας</a:t>
            </a:r>
            <a:r>
              <a:rPr lang="en-US" sz="2400" dirty="0">
                <a:latin typeface="Microsoft JhengHei" pitchFamily="34" charset="-120"/>
                <a:ea typeface="Microsoft JhengHei" pitchFamily="34" charset="-12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8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8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8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8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8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8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32656"/>
            <a:ext cx="85344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dirty="0" smtClean="0"/>
              <a:t>Κινητικότητα οφθαλμών (2)</a:t>
            </a:r>
            <a:endParaRPr lang="en-US" dirty="0" smtClean="0"/>
          </a:p>
        </p:txBody>
      </p:sp>
      <p:pic>
        <p:nvPicPr>
          <p:cNvPr id="520202" name="Picture 10" descr="Caloric testing #2 ur so cute ver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75610" b="28419"/>
          <a:stretch>
            <a:fillRect/>
          </a:stretch>
        </p:blipFill>
        <p:spPr>
          <a:xfrm>
            <a:off x="827584" y="2209800"/>
            <a:ext cx="3668216" cy="2971800"/>
          </a:xfrm>
          <a:noFill/>
        </p:spPr>
      </p:pic>
      <p:pic>
        <p:nvPicPr>
          <p:cNvPr id="520204" name="Picture 12" descr="Caloric testing #2 ur so cute vers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5494" b="27849"/>
          <a:stretch>
            <a:fillRect/>
          </a:stretch>
        </p:blipFill>
        <p:spPr>
          <a:xfrm>
            <a:off x="4716016" y="2132856"/>
            <a:ext cx="3361184" cy="3048744"/>
          </a:xfrm>
          <a:noFill/>
        </p:spPr>
      </p:pic>
      <p:sp>
        <p:nvSpPr>
          <p:cNvPr id="520206" name="Text Box 14"/>
          <p:cNvSpPr txBox="1">
            <a:spLocks noChangeArrowheads="1"/>
          </p:cNvSpPr>
          <p:nvPr/>
        </p:nvSpPr>
        <p:spPr bwMode="auto">
          <a:xfrm>
            <a:off x="1219200" y="5562600"/>
            <a:ext cx="73914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err="1">
                <a:latin typeface="Microsoft JhengHei" pitchFamily="34" charset="-120"/>
                <a:ea typeface="Microsoft JhengHei" pitchFamily="34" charset="-120"/>
              </a:rPr>
              <a:t>Οφθαλμο</a:t>
            </a:r>
            <a:r>
              <a:rPr lang="el-GR" sz="2400" dirty="0">
                <a:latin typeface="Microsoft JhengHei" pitchFamily="34" charset="-120"/>
                <a:ea typeface="Microsoft JhengHei" pitchFamily="34" charset="-120"/>
              </a:rPr>
              <a:t>-</a:t>
            </a:r>
            <a:r>
              <a:rPr lang="el-GR" sz="2400" dirty="0" err="1">
                <a:latin typeface="Microsoft JhengHei" pitchFamily="34" charset="-120"/>
                <a:ea typeface="Microsoft JhengHei" pitchFamily="34" charset="-120"/>
              </a:rPr>
              <a:t>αιθουσαίου</a:t>
            </a:r>
            <a:r>
              <a:rPr lang="el-GR" sz="2400" dirty="0"/>
              <a:t> αντανακλαστικού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0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2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arabinis\Desktop\Blue-Brain-1-3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2073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2 - TextBox"/>
          <p:cNvSpPr txBox="1">
            <a:spLocks noChangeArrowheads="1"/>
          </p:cNvSpPr>
          <p:nvPr/>
        </p:nvSpPr>
        <p:spPr bwMode="auto">
          <a:xfrm>
            <a:off x="6012160" y="2348880"/>
            <a:ext cx="252344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u="sng" dirty="0">
                <a:latin typeface="Microsoft JhengHei" pitchFamily="34" charset="-120"/>
                <a:ea typeface="Microsoft JhengHei" pitchFamily="34" charset="-120"/>
                <a:cs typeface="Lucida Sans Unicode" pitchFamily="34" charset="0"/>
              </a:rPr>
              <a:t>Εγκεφαλικό στέλεχος</a:t>
            </a:r>
          </a:p>
          <a:p>
            <a:endParaRPr lang="el-GR" dirty="0">
              <a:latin typeface="Microsoft JhengHei" pitchFamily="34" charset="-120"/>
              <a:ea typeface="Microsoft JhengHei" pitchFamily="34" charset="-120"/>
              <a:cs typeface="Lucida Sans Unicode" pitchFamily="34" charset="0"/>
            </a:endParaRPr>
          </a:p>
          <a:p>
            <a:r>
              <a:rPr lang="en-US" dirty="0">
                <a:latin typeface="Microsoft JhengHei" pitchFamily="34" charset="-120"/>
                <a:ea typeface="Microsoft JhengHei" pitchFamily="34" charset="-120"/>
                <a:cs typeface="Lucida Sans Unicode" pitchFamily="34" charset="0"/>
              </a:rPr>
              <a:t>“motherboard”</a:t>
            </a:r>
            <a:r>
              <a:rPr lang="el-GR" dirty="0">
                <a:latin typeface="Microsoft JhengHei" pitchFamily="34" charset="-120"/>
                <a:ea typeface="Microsoft JhengHei" pitchFamily="34" charset="-120"/>
                <a:cs typeface="Lucida Sans Unicode" pitchFamily="34" charset="0"/>
              </a:rPr>
              <a:t> </a:t>
            </a:r>
            <a:endParaRPr lang="en-US" dirty="0">
              <a:latin typeface="Microsoft JhengHei" pitchFamily="34" charset="-120"/>
              <a:ea typeface="Microsoft JhengHei" pitchFamily="34" charset="-120"/>
              <a:cs typeface="Lucida Sans Unicode" pitchFamily="34" charset="0"/>
            </a:endParaRPr>
          </a:p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  <a:cs typeface="Lucida Sans Unicode" pitchFamily="34" charset="0"/>
              </a:rPr>
              <a:t>  Μητρική </a:t>
            </a:r>
            <a:r>
              <a:rPr lang="el-GR" dirty="0">
                <a:latin typeface="Microsoft JhengHei" pitchFamily="34" charset="-120"/>
                <a:ea typeface="Microsoft JhengHei" pitchFamily="34" charset="-120"/>
                <a:cs typeface="Lucida Sans Unicode" pitchFamily="34" charset="0"/>
              </a:rPr>
              <a:t>κάρτα </a:t>
            </a:r>
          </a:p>
        </p:txBody>
      </p:sp>
      <p:cxnSp>
        <p:nvCxnSpPr>
          <p:cNvPr id="20484" name="4 - Ευθύγραμμο βέλος σύνδεσης"/>
          <p:cNvCxnSpPr>
            <a:cxnSpLocks noChangeShapeType="1"/>
            <a:stCxn id="20483" idx="1"/>
          </p:cNvCxnSpPr>
          <p:nvPr/>
        </p:nvCxnSpPr>
        <p:spPr bwMode="auto">
          <a:xfrm flipH="1">
            <a:off x="4935497" y="2949045"/>
            <a:ext cx="1076663" cy="69523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dashDot"/>
            <a:round/>
            <a:headEnd/>
            <a:tailEnd type="arrow" w="med" len="med"/>
          </a:ln>
        </p:spPr>
      </p:cxnSp>
      <p:pic>
        <p:nvPicPr>
          <p:cNvPr id="20485" name="Picture 3" descr="C:\Users\karabinis\Desktop\mother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20713"/>
            <a:ext cx="30241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6" name="6 - Ευθύγραμμο βέλος σύνδεσης"/>
          <p:cNvCxnSpPr>
            <a:cxnSpLocks noChangeShapeType="1"/>
          </p:cNvCxnSpPr>
          <p:nvPr/>
        </p:nvCxnSpPr>
        <p:spPr bwMode="auto">
          <a:xfrm>
            <a:off x="3492500" y="2276475"/>
            <a:ext cx="935038" cy="13684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dashDot"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5438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Απουσία μορφασμών του προσώπου </a:t>
            </a:r>
            <a:endParaRPr lang="en-US" sz="32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556792"/>
            <a:ext cx="8136904" cy="4876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Αντανακλαστικό του κερατοειδούς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Ισχυρή πίεση στην </a:t>
            </a:r>
            <a:r>
              <a:rPr lang="el-GR" sz="2800" dirty="0" err="1" smtClean="0">
                <a:latin typeface="Microsoft JhengHei" pitchFamily="34" charset="-120"/>
                <a:ea typeface="Microsoft JhengHei" pitchFamily="34" charset="-120"/>
              </a:rPr>
              <a:t>κροταφογναθική</a:t>
            </a: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 άρθρωση</a:t>
            </a:r>
          </a:p>
          <a:p>
            <a:pPr eaLnBrk="1" hangingPunct="1"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 Οφθαλμική και </a:t>
            </a:r>
            <a:r>
              <a:rPr lang="el-GR" sz="2800" dirty="0" err="1" smtClean="0">
                <a:latin typeface="Microsoft JhengHei" pitchFamily="34" charset="-120"/>
                <a:ea typeface="Microsoft JhengHei" pitchFamily="34" charset="-120"/>
              </a:rPr>
              <a:t>υπερκόγχια</a:t>
            </a: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 πίεση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525316" name="Picture 4" descr="corneal refl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362200"/>
            <a:ext cx="3200400" cy="1981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5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5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5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Δοκιμασία</a:t>
            </a:r>
            <a:r>
              <a:rPr lang="el-GR" dirty="0" smtClean="0">
                <a:solidFill>
                  <a:schemeClr val="tx1"/>
                </a:solidFill>
              </a:rPr>
              <a:t> άπνοιας 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27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1556792"/>
            <a:ext cx="7543800" cy="4648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Προϋποθέσεις εκτέλεσης 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Κεντρική θερμοκρασία </a:t>
            </a:r>
            <a:r>
              <a:rPr lang="en-US" sz="2800" dirty="0" smtClean="0">
                <a:latin typeface="Microsoft JhengHei" pitchFamily="34" charset="-120"/>
                <a:ea typeface="Microsoft JhengHei" pitchFamily="34" charset="-120"/>
              </a:rPr>
              <a:t> &gt; 3</a:t>
            </a: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4</a:t>
            </a:r>
            <a:r>
              <a:rPr lang="en-US" sz="2800" dirty="0" smtClean="0">
                <a:latin typeface="Microsoft JhengHei" pitchFamily="34" charset="-120"/>
                <a:ea typeface="Microsoft JhengHei" pitchFamily="34" charset="-120"/>
              </a:rPr>
              <a:t>° C</a:t>
            </a: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Συστολική πίεση </a:t>
            </a:r>
            <a:r>
              <a:rPr lang="en-US" sz="2800" dirty="0" smtClean="0">
                <a:latin typeface="Microsoft JhengHei" pitchFamily="34" charset="-120"/>
                <a:ea typeface="Microsoft JhengHei" pitchFamily="34" charset="-120"/>
              </a:rPr>
              <a:t> ≥ 90 mm Hg</a:t>
            </a: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Φυσιολογικοί ηλεκτρολύτες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  <a:buFont typeface="Wingdings" charset="2"/>
              <a:buNone/>
            </a:pP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lnSpc>
                <a:spcPct val="90000"/>
              </a:lnSpc>
              <a:buClr>
                <a:srgbClr val="0066FF"/>
              </a:buClr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Φυσιολογική </a:t>
            </a:r>
            <a:r>
              <a:rPr lang="en-US" sz="2800" dirty="0" smtClean="0">
                <a:latin typeface="Microsoft JhengHei" pitchFamily="34" charset="-120"/>
                <a:ea typeface="Microsoft JhengHei" pitchFamily="34" charset="-120"/>
              </a:rPr>
              <a:t>PCO2</a:t>
            </a:r>
            <a:r>
              <a:rPr lang="en-US" dirty="0" smtClean="0">
                <a:latin typeface="Microsoft JhengHei" pitchFamily="34" charset="-120"/>
                <a:ea typeface="Microsoft JhengHei" pitchFamily="34" charset="-12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27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27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27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27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27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27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76672"/>
            <a:ext cx="85344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Δοκιμασία </a:t>
            </a:r>
            <a:r>
              <a:rPr lang="el-GR" sz="3200" dirty="0" err="1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απνοϊκής</a:t>
            </a:r>
            <a:r>
              <a:rPr lang="el-GR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 οξυγόνωσης  (</a:t>
            </a:r>
            <a:r>
              <a:rPr lang="en-US" sz="32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apnea test</a:t>
            </a:r>
            <a:r>
              <a:rPr lang="en-US" sz="3200" dirty="0" smtClean="0">
                <a:solidFill>
                  <a:srgbClr val="7B9899"/>
                </a:solidFill>
              </a:rPr>
              <a:t>)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560" y="3933056"/>
            <a:ext cx="8280920" cy="278856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1</a:t>
            </a:r>
            <a:r>
              <a:rPr lang="en-US" sz="2600" dirty="0" smtClean="0">
                <a:latin typeface="Microsoft JhengHei" pitchFamily="34" charset="-120"/>
                <a:ea typeface="Microsoft JhengHei" pitchFamily="34" charset="-120"/>
              </a:rPr>
              <a:t>.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Οξυγόνωση </a:t>
            </a:r>
            <a:endParaRPr lang="en-US" sz="1500" dirty="0" smtClean="0">
              <a:latin typeface="Microsoft JhengHei" pitchFamily="34" charset="-120"/>
              <a:ea typeface="Microsoft JhengHei" pitchFamily="34" charset="-120"/>
            </a:endParaRPr>
          </a:p>
          <a:p>
            <a:pPr lvl="2" eaLnBrk="1" hangingPunct="1">
              <a:buClr>
                <a:srgbClr val="0066FF"/>
              </a:buClr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100% O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2 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για  20 ’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</a:p>
          <a:p>
            <a:pPr lvl="2" eaLnBrk="1" hangingPunct="1">
              <a:buClr>
                <a:srgbClr val="0066FF"/>
              </a:buClr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PO2 = 200 mm Hg</a:t>
            </a: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2.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Παρακολούθηση 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 PCO2 and PO2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(οξυμετρία)</a:t>
            </a:r>
            <a:endParaRPr lang="en-US" sz="15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3.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Αποσύνδεση από τον αναπνευστήρα –χορήγηση 6-8 λίτρα οξυγόνου μέσω του </a:t>
            </a:r>
            <a:r>
              <a:rPr lang="el-GR" sz="1500" dirty="0" err="1" smtClean="0">
                <a:latin typeface="Microsoft JhengHei" pitchFamily="34" charset="-120"/>
                <a:ea typeface="Microsoft JhengHei" pitchFamily="34" charset="-120"/>
              </a:rPr>
              <a:t>τραχειοσωλήνα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  </a:t>
            </a:r>
            <a:endParaRPr lang="en-US" sz="15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4.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Παρακολούθηση εμφάνισης αναπνευστικών κινήσεων μέχρι ή 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 PCO2 = 60 mm Hg</a:t>
            </a:r>
          </a:p>
          <a:p>
            <a:pPr eaLnBrk="1" hangingPunct="1">
              <a:buClr>
                <a:srgbClr val="0066FF"/>
              </a:buClr>
              <a:buFont typeface="Wingdings" charset="2"/>
              <a:buNone/>
            </a:pP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5.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Διακοπή της δοκιμασίας εάν ΣΑΠ 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 &lt; 90, PO2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&lt; 80</a:t>
            </a:r>
            <a:r>
              <a:rPr lang="en-US" sz="1500" dirty="0" smtClean="0">
                <a:latin typeface="Microsoft JhengHei" pitchFamily="34" charset="-120"/>
                <a:ea typeface="Microsoft JhengHei" pitchFamily="34" charset="-120"/>
              </a:rPr>
              <a:t>, </a:t>
            </a:r>
            <a:r>
              <a:rPr lang="el-GR" sz="1500" dirty="0" smtClean="0">
                <a:latin typeface="Microsoft JhengHei" pitchFamily="34" charset="-120"/>
                <a:ea typeface="Microsoft JhengHei" pitchFamily="34" charset="-120"/>
              </a:rPr>
              <a:t>ή παρουσία καρδιακών αρρυθμιών </a:t>
            </a:r>
            <a:r>
              <a:rPr lang="en-US" sz="2200" dirty="0" smtClean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sz="2400" dirty="0" smtClean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sz="2800" dirty="0" smtClean="0"/>
              <a:t>	</a:t>
            </a:r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772400" cy="216023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8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Παρατηρήσεις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Σημείο του Λαζάρου ή νωτιαίος αυτοματισμός </a:t>
            </a:r>
          </a:p>
          <a:p>
            <a:endParaRPr lang="el-GR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Θερμοκρασία και δοκιμασίες Ε.Θ.</a:t>
            </a:r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endParaRPr lang="en-US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>Εργαστηριακός έλεγχος για την επιβεβαίωση του ΕΘ   </a:t>
            </a:r>
            <a:endParaRPr lang="el-GR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Σημείο του Λαζάρου 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Αυτόματες  αντανακλαστικές κινήσεις (μέχρι 25%)</a:t>
            </a:r>
          </a:p>
          <a:p>
            <a:r>
              <a:rPr lang="el-GR" dirty="0" smtClean="0"/>
              <a:t>Αναγκαιότητα αγγειογραφίας εγκεφάλου .</a:t>
            </a:r>
          </a:p>
          <a:p>
            <a:r>
              <a:rPr lang="el-GR" dirty="0" smtClean="0"/>
              <a:t>Κατά την δοκιμασία άπνοιας</a:t>
            </a:r>
          </a:p>
          <a:p>
            <a:r>
              <a:rPr lang="el-GR" dirty="0" smtClean="0"/>
              <a:t>Μέχρι 72 ώρες μετά την διάγνωση του ΕΘ  </a:t>
            </a:r>
            <a:endParaRPr lang="el-GR" dirty="0"/>
          </a:p>
        </p:txBody>
      </p:sp>
      <p:pic>
        <p:nvPicPr>
          <p:cNvPr id="158722" name="Picture 2" descr="C:\Users\karabinis\Desktop\hqdefault LS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888432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8723" name="Picture 3" descr="C:\Users\karabinis\Desktop\b059085c74748e4c784d956d23996f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3888432" cy="22768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της θερμοκρασίας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 sz="3200" dirty="0" smtClean="0"/>
              <a:t>35°5 ≤ </a:t>
            </a:r>
            <a:r>
              <a:rPr lang="el-GR" sz="3200" dirty="0" smtClean="0"/>
              <a:t>θερμοκρασία </a:t>
            </a:r>
            <a:r>
              <a:rPr lang="fr-FR" sz="3200" dirty="0" smtClean="0"/>
              <a:t>≤ 38°</a:t>
            </a:r>
            <a:endParaRPr lang="el-GR" sz="3200" dirty="0" smtClean="0"/>
          </a:p>
          <a:p>
            <a:endParaRPr lang="el-GR" sz="3200" dirty="0" smtClean="0"/>
          </a:p>
          <a:p>
            <a:r>
              <a:rPr lang="el-GR" sz="3200" dirty="0" smtClean="0"/>
              <a:t>ΕΘ …περιφερική αγγειοδιαστολή……  διαταραχές </a:t>
            </a:r>
            <a:r>
              <a:rPr lang="el-GR" sz="3200" dirty="0" err="1" smtClean="0"/>
              <a:t>θερμορρύθμισης</a:t>
            </a:r>
            <a:r>
              <a:rPr lang="el-GR" sz="3200" dirty="0" smtClean="0"/>
              <a:t>……   υποθερμία </a:t>
            </a:r>
          </a:p>
          <a:p>
            <a:r>
              <a:rPr lang="el-GR" sz="3200" dirty="0" smtClean="0"/>
              <a:t>Πρόκληση </a:t>
            </a:r>
            <a:r>
              <a:rPr lang="el-GR" sz="3200" dirty="0" err="1" smtClean="0"/>
              <a:t>αιμοδυναμικών</a:t>
            </a:r>
            <a:r>
              <a:rPr lang="el-GR" sz="3200" dirty="0" smtClean="0"/>
              <a:t> διαταραχών και πήξης του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Εργαστηριακός έλεγχος για την επιβεβαίωση </a:t>
            </a:r>
            <a:b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4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του εγκεφαλικού θανάτου </a:t>
            </a:r>
            <a:endParaRPr lang="en-US" sz="2400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31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2362200"/>
            <a:ext cx="7543800" cy="31242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l-GR" i="1" dirty="0" smtClean="0">
                <a:latin typeface="Microsoft JhengHei" pitchFamily="34" charset="-120"/>
                <a:ea typeface="Microsoft JhengHei" pitchFamily="34" charset="-120"/>
              </a:rPr>
              <a:t>Όταν τα αίτια του κώματος δεν είναι γνωστά και όταν συνυπάρχουν και άλλοι παθολογικοί λόγοι που εμποδίζουν την εφαρμογή των κλινικών δοκιμασιών (κατάγματα σπλαχνικού κρανίου  -ανωμαλίες στις κόρες των οφθαλμών –ηπατικό κώμα-νοσήματα  πνευμόνων) .</a:t>
            </a:r>
            <a:endParaRPr lang="en-US" i="1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420888"/>
            <a:ext cx="4076700" cy="3141712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l-GR" sz="2400" dirty="0" smtClean="0"/>
              <a:t>     </a:t>
            </a:r>
            <a:endParaRPr lang="en-US" sz="2400" dirty="0" smtClean="0"/>
          </a:p>
        </p:txBody>
      </p:sp>
      <p:pic>
        <p:nvPicPr>
          <p:cNvPr id="53555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51450" b="64603"/>
          <a:stretch>
            <a:fillRect/>
          </a:stretch>
        </p:blipFill>
        <p:spPr>
          <a:xfrm>
            <a:off x="3995936" y="3212976"/>
            <a:ext cx="2743200" cy="2459360"/>
          </a:xfrm>
          <a:noFill/>
          <a:ln>
            <a:solidFill>
              <a:srgbClr val="FF0000"/>
            </a:solidFill>
          </a:ln>
        </p:spPr>
      </p:pic>
      <p:pic>
        <p:nvPicPr>
          <p:cNvPr id="535560" name="Picture 8" descr="diag_ang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12976"/>
            <a:ext cx="3048000" cy="24636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5562" name="Text Box 10"/>
          <p:cNvSpPr txBox="1">
            <a:spLocks noChangeArrowheads="1"/>
          </p:cNvSpPr>
          <p:nvPr/>
        </p:nvSpPr>
        <p:spPr bwMode="auto">
          <a:xfrm>
            <a:off x="1403648" y="6021288"/>
            <a:ext cx="2819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dirty="0">
                <a:latin typeface="+mn-lt"/>
              </a:rPr>
              <a:t>Φυσιολογικό </a:t>
            </a:r>
            <a:endParaRPr lang="en-US" sz="2400" dirty="0">
              <a:latin typeface="+mn-lt"/>
            </a:endParaRPr>
          </a:p>
        </p:txBody>
      </p:sp>
      <p:sp>
        <p:nvSpPr>
          <p:cNvPr id="535563" name="Text Box 11"/>
          <p:cNvSpPr txBox="1">
            <a:spLocks noChangeArrowheads="1"/>
          </p:cNvSpPr>
          <p:nvPr/>
        </p:nvSpPr>
        <p:spPr bwMode="auto">
          <a:xfrm>
            <a:off x="3995936" y="5733256"/>
            <a:ext cx="3200400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dirty="0">
                <a:latin typeface="+mn-lt"/>
              </a:rPr>
              <a:t>Απουσία εγκεφαλικής ροής των </a:t>
            </a:r>
            <a:r>
              <a:rPr lang="el-GR" dirty="0" err="1">
                <a:latin typeface="+mn-lt"/>
              </a:rPr>
              <a:t>ενδοκράνιων</a:t>
            </a:r>
            <a:r>
              <a:rPr lang="el-GR" dirty="0">
                <a:latin typeface="+mn-lt"/>
              </a:rPr>
              <a:t> κλάδων των έσω καρωτίδων </a:t>
            </a:r>
            <a:endParaRPr lang="en-US" dirty="0">
              <a:latin typeface="+mn-lt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804248" y="3933056"/>
            <a:ext cx="23397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Ειδικότητα =100%</a:t>
            </a:r>
          </a:p>
          <a:p>
            <a:pPr algn="ctr">
              <a:defRPr/>
            </a:pPr>
            <a:r>
              <a:rPr lang="el-GR" sz="1600" dirty="0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Ευαισθησία =100%</a:t>
            </a:r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5292080" y="4077072"/>
            <a:ext cx="0" cy="576064"/>
          </a:xfrm>
          <a:prstGeom prst="straightConnector1">
            <a:avLst/>
          </a:prstGeom>
          <a:ln w="5715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Ορθογώνιο"/>
          <p:cNvSpPr/>
          <p:nvPr/>
        </p:nvSpPr>
        <p:spPr>
          <a:xfrm>
            <a:off x="1979712" y="1844824"/>
            <a:ext cx="457200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Αγγειογραφία εγκεφάλου </a:t>
            </a:r>
          </a:p>
          <a:p>
            <a:pPr algn="ctr"/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τεσσάρων αγγείων </a:t>
            </a:r>
            <a:endParaRPr lang="el-GR" sz="28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2" name="1 - Τίτλος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08912" cy="685800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Εργαστηριακός έλεγχος </a:t>
            </a:r>
            <a:br>
              <a:rPr lang="el-GR" sz="28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el-GR" sz="2800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για την επιβεβαίωση του ΕΘ   </a:t>
            </a:r>
            <a:r>
              <a:rPr lang="el-GR" dirty="0" smtClean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l-GR" dirty="0" smtClean="0">
                <a:latin typeface="Microsoft JhengHei" pitchFamily="34" charset="-120"/>
                <a:ea typeface="Microsoft JhengHei" pitchFamily="34" charset="-120"/>
              </a:rPr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3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5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5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5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3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5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5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5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>
              <a:solidFill>
                <a:srgbClr val="7B9899"/>
              </a:solidFill>
            </a:endParaRPr>
          </a:p>
        </p:txBody>
      </p:sp>
      <p:pic>
        <p:nvPicPr>
          <p:cNvPr id="542724" name="Picture 4" descr="transcranial doppl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33600"/>
            <a:ext cx="2667000" cy="3552825"/>
          </a:xfrm>
          <a:noFill/>
        </p:spPr>
      </p:pic>
      <p:sp>
        <p:nvSpPr>
          <p:cNvPr id="542726" name="Text Box 6"/>
          <p:cNvSpPr txBox="1">
            <a:spLocks noChangeArrowheads="1"/>
          </p:cNvSpPr>
          <p:nvPr/>
        </p:nvSpPr>
        <p:spPr bwMode="auto">
          <a:xfrm>
            <a:off x="683568" y="332656"/>
            <a:ext cx="4800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err="1"/>
              <a:t>Διακρανιακό</a:t>
            </a:r>
            <a:r>
              <a:rPr lang="el-GR" sz="2800" dirty="0"/>
              <a:t> Υπερηχογράφημα </a:t>
            </a:r>
            <a:endParaRPr lang="en-US" sz="2800" dirty="0"/>
          </a:p>
        </p:txBody>
      </p:sp>
      <p:pic>
        <p:nvPicPr>
          <p:cNvPr id="5" name="Picture 2" descr="TCD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895600"/>
            <a:ext cx="5410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457200" y="575945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rgbClr val="FF3300"/>
                </a:solidFill>
              </a:rPr>
              <a:t>Ευαισθησία</a:t>
            </a:r>
            <a:r>
              <a:rPr lang="el-GR"/>
              <a:t> : 91-95%</a:t>
            </a:r>
          </a:p>
          <a:p>
            <a:r>
              <a:rPr lang="el-GR">
                <a:solidFill>
                  <a:srgbClr val="FF3300"/>
                </a:solidFill>
              </a:rPr>
              <a:t>Ειδικότητα</a:t>
            </a:r>
            <a:r>
              <a:rPr lang="el-GR"/>
              <a:t> :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mtClean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27651" name="Picture 12" descr="brain-xsect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99" b="8911"/>
          <a:stretch>
            <a:fillRect/>
          </a:stretch>
        </p:blipFill>
        <p:spPr>
          <a:xfrm>
            <a:off x="990600" y="1981200"/>
            <a:ext cx="6248400" cy="4267200"/>
          </a:xfrm>
          <a:noFill/>
          <a:ln w="53975">
            <a:solidFill>
              <a:srgbClr val="993300"/>
            </a:solidFill>
          </a:ln>
        </p:spPr>
      </p:pic>
      <p:sp>
        <p:nvSpPr>
          <p:cNvPr id="457742" name="Text Box 14"/>
          <p:cNvSpPr txBox="1">
            <a:spLocks noChangeArrowheads="1"/>
          </p:cNvSpPr>
          <p:nvPr/>
        </p:nvSpPr>
        <p:spPr bwMode="auto">
          <a:xfrm>
            <a:off x="2514600" y="2743200"/>
            <a:ext cx="32766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Εγκεφαλικός φλοιός</a:t>
            </a:r>
            <a:endParaRPr lang="en-US" sz="2400" dirty="0">
              <a:solidFill>
                <a:srgbClr val="00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57743" name="Line 15"/>
          <p:cNvSpPr>
            <a:spLocks noChangeShapeType="1"/>
          </p:cNvSpPr>
          <p:nvPr/>
        </p:nvSpPr>
        <p:spPr bwMode="auto">
          <a:xfrm flipV="1">
            <a:off x="2667000" y="5715000"/>
            <a:ext cx="1447800" cy="1524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57744" name="Text Box 16"/>
          <p:cNvSpPr txBox="1">
            <a:spLocks noChangeArrowheads="1"/>
          </p:cNvSpPr>
          <p:nvPr/>
        </p:nvSpPr>
        <p:spPr bwMode="auto">
          <a:xfrm>
            <a:off x="251520" y="5661248"/>
            <a:ext cx="23622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Εγκεφαλικό στέλεχος </a:t>
            </a:r>
            <a:endParaRPr lang="en-US" sz="1600" dirty="0">
              <a:solidFill>
                <a:srgbClr val="00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57748" name="Line 20"/>
          <p:cNvSpPr>
            <a:spLocks noChangeShapeType="1"/>
          </p:cNvSpPr>
          <p:nvPr/>
        </p:nvSpPr>
        <p:spPr bwMode="auto">
          <a:xfrm flipH="1">
            <a:off x="4495800" y="5257800"/>
            <a:ext cx="2209800" cy="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656" name="Line 24"/>
          <p:cNvSpPr>
            <a:spLocks noChangeShapeType="1"/>
          </p:cNvSpPr>
          <p:nvPr/>
        </p:nvSpPr>
        <p:spPr bwMode="auto">
          <a:xfrm flipH="1">
            <a:off x="6400800" y="571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57754" name="Line 26"/>
          <p:cNvSpPr>
            <a:spLocks noChangeShapeType="1"/>
          </p:cNvSpPr>
          <p:nvPr/>
        </p:nvSpPr>
        <p:spPr bwMode="auto">
          <a:xfrm flipH="1" flipV="1">
            <a:off x="4495800" y="4724400"/>
            <a:ext cx="2286000" cy="5334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57755" name="Line 27"/>
          <p:cNvSpPr>
            <a:spLocks noChangeShapeType="1"/>
          </p:cNvSpPr>
          <p:nvPr/>
        </p:nvSpPr>
        <p:spPr bwMode="auto">
          <a:xfrm flipH="1">
            <a:off x="4648200" y="5257800"/>
            <a:ext cx="2057400" cy="609600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57756" name="Text Box 28"/>
          <p:cNvSpPr txBox="1">
            <a:spLocks noChangeArrowheads="1"/>
          </p:cNvSpPr>
          <p:nvPr/>
        </p:nvSpPr>
        <p:spPr bwMode="auto">
          <a:xfrm>
            <a:off x="6705600" y="4724400"/>
            <a:ext cx="2209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Δικτυωτό </a:t>
            </a:r>
            <a:r>
              <a:rPr lang="el-GR" sz="2000" dirty="0" err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Ενεργοποιητικό</a:t>
            </a:r>
            <a:r>
              <a:rPr lang="el-GR" sz="20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Σύστημα </a:t>
            </a:r>
            <a:endParaRPr lang="en-US" sz="2000" dirty="0">
              <a:solidFill>
                <a:srgbClr val="00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7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7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7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7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7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2" grpId="0" animBg="1"/>
      <p:bldP spid="457743" grpId="0" animBg="1"/>
      <p:bldP spid="457744" grpId="0" animBg="1"/>
      <p:bldP spid="457748" grpId="0" animBg="1"/>
      <p:bldP spid="457754" grpId="0" animBg="1"/>
      <p:bldP spid="457755" grpId="0" animBg="1"/>
      <p:bldP spid="4577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615808" cy="74612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Εγκεφαλικός φλοιός </a:t>
            </a:r>
            <a:endParaRPr lang="en-US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988840"/>
            <a:ext cx="4038600" cy="41120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>
              <a:buClr>
                <a:srgbClr val="0066FF"/>
              </a:buClr>
              <a:defRPr/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Ενσυνείδητη αντίληψη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defRPr/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Εκούσια κινητικότητα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defRPr/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Σκέψη</a:t>
            </a:r>
          </a:p>
          <a:p>
            <a:pPr eaLnBrk="1" hangingPunct="1">
              <a:buClr>
                <a:srgbClr val="0066FF"/>
              </a:buClr>
              <a:defRPr/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Μνήμη </a:t>
            </a:r>
          </a:p>
          <a:p>
            <a:pPr eaLnBrk="1" hangingPunct="1">
              <a:buClr>
                <a:srgbClr val="0066FF"/>
              </a:buClr>
              <a:defRPr/>
            </a:pPr>
            <a:r>
              <a:rPr lang="el-GR" sz="2800" dirty="0" smtClean="0">
                <a:latin typeface="Microsoft JhengHei" pitchFamily="34" charset="-120"/>
                <a:ea typeface="Microsoft JhengHei" pitchFamily="34" charset="-120"/>
              </a:rPr>
              <a:t>Διανόηση </a:t>
            </a:r>
            <a:endParaRPr lang="en-US" sz="2800" dirty="0" smtClean="0">
              <a:latin typeface="Microsoft JhengHei" pitchFamily="34" charset="-120"/>
              <a:ea typeface="Microsoft JhengHei" pitchFamily="34" charset="-120"/>
            </a:endParaRPr>
          </a:p>
          <a:p>
            <a:pPr eaLnBrk="1" hangingPunct="1"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800" dirty="0" smtClean="0"/>
          </a:p>
        </p:txBody>
      </p:sp>
      <p:pic>
        <p:nvPicPr>
          <p:cNvPr id="471044" name="Picture 4" descr="cerebral_cort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14900" y="2020888"/>
            <a:ext cx="3695700" cy="4035425"/>
          </a:xfrm>
          <a:noFill/>
          <a:ln w="50800">
            <a:solidFill>
              <a:srgbClr val="99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4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8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7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7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7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543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 στέλεχος (1) </a:t>
            </a:r>
            <a:endParaRPr lang="en-US" dirty="0" smtClean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73092" name="Picture 4" descr="Brain Anatomy #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6198"/>
          <a:stretch>
            <a:fillRect/>
          </a:stretch>
        </p:blipFill>
        <p:spPr>
          <a:xfrm>
            <a:off x="3347864" y="1628800"/>
            <a:ext cx="5410200" cy="4613275"/>
          </a:xfrm>
          <a:noFill/>
        </p:spPr>
      </p:pic>
      <p:sp>
        <p:nvSpPr>
          <p:cNvPr id="4" name="3 - TextBox"/>
          <p:cNvSpPr txBox="1"/>
          <p:nvPr/>
        </p:nvSpPr>
        <p:spPr>
          <a:xfrm>
            <a:off x="827584" y="2204864"/>
            <a:ext cx="2120900" cy="3385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l-GR" sz="2800" dirty="0">
                <a:solidFill>
                  <a:srgbClr val="00CC00"/>
                </a:solidFill>
                <a:latin typeface="Microsoft JhengHei" pitchFamily="34" charset="-120"/>
                <a:ea typeface="Microsoft JhengHei" pitchFamily="34" charset="-120"/>
              </a:rPr>
              <a:t>Μέσο εγκέφαλος</a:t>
            </a:r>
          </a:p>
          <a:p>
            <a:pPr>
              <a:defRPr/>
            </a:pPr>
            <a:endParaRPr lang="el-GR" sz="2800" dirty="0">
              <a:latin typeface="Microsoft JhengHei" pitchFamily="34" charset="-120"/>
              <a:ea typeface="Microsoft JhengHei" pitchFamily="34" charset="-120"/>
            </a:endParaRPr>
          </a:p>
          <a:p>
            <a:pPr>
              <a:defRPr/>
            </a:pPr>
            <a:r>
              <a:rPr lang="el-GR" sz="2800" dirty="0">
                <a:solidFill>
                  <a:srgbClr val="7030A0"/>
                </a:solidFill>
                <a:latin typeface="Microsoft JhengHei" pitchFamily="34" charset="-120"/>
                <a:ea typeface="Microsoft JhengHei" pitchFamily="34" charset="-120"/>
              </a:rPr>
              <a:t>Γέφυρα</a:t>
            </a:r>
          </a:p>
          <a:p>
            <a:pPr>
              <a:defRPr/>
            </a:pPr>
            <a:endParaRPr lang="el-GR" sz="2800" dirty="0">
              <a:latin typeface="Microsoft JhengHei" pitchFamily="34" charset="-120"/>
              <a:ea typeface="Microsoft JhengHei" pitchFamily="34" charset="-120"/>
            </a:endParaRPr>
          </a:p>
          <a:p>
            <a:pPr>
              <a:defRPr/>
            </a:pPr>
            <a:r>
              <a:rPr lang="el-GR" sz="2800" dirty="0">
                <a:solidFill>
                  <a:srgbClr val="00B0F0"/>
                </a:solidFill>
                <a:latin typeface="Microsoft JhengHei" pitchFamily="34" charset="-120"/>
                <a:ea typeface="Microsoft JhengHei" pitchFamily="34" charset="-120"/>
              </a:rPr>
              <a:t>Προμήκης μυελός  </a:t>
            </a:r>
          </a:p>
          <a:p>
            <a:pPr>
              <a:defRPr/>
            </a:pPr>
            <a:endParaRPr lang="el-GR" sz="16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 στέλεχος (2) </a:t>
            </a:r>
            <a:endParaRPr lang="en-US" dirty="0" smtClean="0">
              <a:solidFill>
                <a:srgbClr val="7B9899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75147" name="Picture 11" descr="Brain Anatomy #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040"/>
          <a:stretch>
            <a:fillRect/>
          </a:stretch>
        </p:blipFill>
        <p:spPr>
          <a:xfrm>
            <a:off x="228600" y="2819400"/>
            <a:ext cx="4038600" cy="3671888"/>
          </a:xfrm>
          <a:noFill/>
        </p:spPr>
      </p:pic>
      <p:sp>
        <p:nvSpPr>
          <p:cNvPr id="475144" name="Text Box 8"/>
          <p:cNvSpPr txBox="1">
            <a:spLocks noChangeArrowheads="1"/>
          </p:cNvSpPr>
          <p:nvPr/>
        </p:nvSpPr>
        <p:spPr bwMode="auto">
          <a:xfrm>
            <a:off x="4953000" y="1752600"/>
            <a:ext cx="3429000" cy="387798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dirty="0"/>
              <a:t> </a:t>
            </a:r>
            <a:r>
              <a:rPr lang="el-GR" sz="2400" b="1" dirty="0">
                <a:solidFill>
                  <a:srgbClr val="00CC00"/>
                </a:solidFill>
                <a:latin typeface="Microsoft JhengHei" pitchFamily="34" charset="-120"/>
                <a:ea typeface="Microsoft JhengHei" pitchFamily="34" charset="-120"/>
              </a:rPr>
              <a:t>ΜΕΣΟΣ ΕΓΚΕΦΑΛΟΣ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1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Εγκεφαλικό νεύρο </a:t>
            </a: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III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(κοινό κινητικό)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αντανακλαστικό της κόρης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Κινήσεις του οφθαλμού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endParaRPr lang="en-US" sz="2400" dirty="0"/>
          </a:p>
        </p:txBody>
      </p:sp>
      <p:sp>
        <p:nvSpPr>
          <p:cNvPr id="475148" name="Line 12"/>
          <p:cNvSpPr>
            <a:spLocks noChangeShapeType="1"/>
          </p:cNvSpPr>
          <p:nvPr/>
        </p:nvSpPr>
        <p:spPr bwMode="auto">
          <a:xfrm flipH="1">
            <a:off x="2667000" y="2132856"/>
            <a:ext cx="2409056" cy="2362944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5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5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5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5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5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5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5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5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Εγκεφαλικό στέλεχος </a:t>
            </a:r>
            <a:r>
              <a:rPr lang="el-GR" dirty="0" smtClean="0">
                <a:solidFill>
                  <a:srgbClr val="7B9899"/>
                </a:solidFill>
                <a:latin typeface="Microsoft JhengHei" pitchFamily="34" charset="-120"/>
                <a:ea typeface="Microsoft JhengHei" pitchFamily="34" charset="-120"/>
              </a:rPr>
              <a:t>(3)</a:t>
            </a:r>
            <a:endParaRPr lang="en-US" dirty="0" smtClean="0">
              <a:solidFill>
                <a:srgbClr val="7B9899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77188" name="Picture 4" descr="Brain Anatomy #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040"/>
          <a:stretch>
            <a:fillRect/>
          </a:stretch>
        </p:blipFill>
        <p:spPr>
          <a:xfrm>
            <a:off x="228600" y="2133600"/>
            <a:ext cx="4267200" cy="4247728"/>
          </a:xfrm>
          <a:noFill/>
          <a:ln>
            <a:solidFill>
              <a:srgbClr val="FFFF00"/>
            </a:solidFill>
          </a:ln>
        </p:spPr>
      </p:pic>
      <p:sp>
        <p:nvSpPr>
          <p:cNvPr id="477190" name="Line 6"/>
          <p:cNvSpPr>
            <a:spLocks noChangeShapeType="1"/>
          </p:cNvSpPr>
          <p:nvPr/>
        </p:nvSpPr>
        <p:spPr bwMode="auto">
          <a:xfrm flipH="1">
            <a:off x="2843808" y="1556792"/>
            <a:ext cx="1944216" cy="3078832"/>
          </a:xfrm>
          <a:prstGeom prst="line">
            <a:avLst/>
          </a:prstGeom>
          <a:noFill/>
          <a:ln w="666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477191" name="Text Box 7"/>
          <p:cNvSpPr txBox="1">
            <a:spLocks noChangeArrowheads="1"/>
          </p:cNvSpPr>
          <p:nvPr/>
        </p:nvSpPr>
        <p:spPr bwMode="auto">
          <a:xfrm>
            <a:off x="4800600" y="1556793"/>
            <a:ext cx="3962400" cy="4955203"/>
          </a:xfrm>
          <a:prstGeom prst="rect">
            <a:avLst/>
          </a:prstGeom>
          <a:noFill/>
          <a:ln w="28575" algn="ctr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l-GR" sz="2400" b="1" dirty="0">
                <a:solidFill>
                  <a:srgbClr val="7030A0"/>
                </a:solidFill>
                <a:latin typeface="Microsoft JhengHei" pitchFamily="34" charset="-120"/>
                <a:ea typeface="Microsoft JhengHei" pitchFamily="34" charset="-120"/>
              </a:rPr>
              <a:t>ΓΕΦΥΡΑ </a:t>
            </a:r>
            <a:endParaRPr lang="en-US" sz="2400" b="1" dirty="0">
              <a:solidFill>
                <a:srgbClr val="7030A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 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Εγκεφαλικά νεύρα</a:t>
            </a: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IV, V, VI</a:t>
            </a:r>
            <a:endParaRPr lang="el-GR" sz="2000" dirty="0">
              <a:latin typeface="Microsoft JhengHei" pitchFamily="34" charset="-120"/>
              <a:ea typeface="Microsoft JhengHei" pitchFamily="34" charset="-120"/>
            </a:endParaRPr>
          </a:p>
          <a:p>
            <a:pPr algn="l">
              <a:spcBef>
                <a:spcPct val="50000"/>
              </a:spcBef>
              <a:defRPr/>
            </a:pP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IV : </a:t>
            </a:r>
            <a:r>
              <a:rPr lang="el-GR" sz="2000" dirty="0" err="1">
                <a:latin typeface="Microsoft JhengHei" pitchFamily="34" charset="-120"/>
                <a:ea typeface="Microsoft JhengHei" pitchFamily="34" charset="-120"/>
              </a:rPr>
              <a:t>Τροχιλιακό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 ν.</a:t>
            </a:r>
          </a:p>
          <a:p>
            <a:pPr algn="l">
              <a:spcBef>
                <a:spcPct val="50000"/>
              </a:spcBef>
              <a:defRPr/>
            </a:pP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V  : 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Τρίδυμο ν.</a:t>
            </a:r>
          </a:p>
          <a:p>
            <a:pPr algn="l">
              <a:spcBef>
                <a:spcPct val="50000"/>
              </a:spcBef>
              <a:defRPr/>
            </a:pP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	</a:t>
            </a: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VI :   </a:t>
            </a:r>
            <a:r>
              <a:rPr lang="el-GR" sz="2000" dirty="0" err="1">
                <a:latin typeface="Microsoft JhengHei" pitchFamily="34" charset="-120"/>
                <a:ea typeface="Microsoft JhengHei" pitchFamily="34" charset="-120"/>
              </a:rPr>
              <a:t>Απαγωγό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 ν.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1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Συνδυασμένες κινήσεις των οφθαλμών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1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r>
              <a:rPr lang="en-US" sz="2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l-GR" sz="2000" dirty="0">
                <a:latin typeface="Microsoft JhengHei" pitchFamily="34" charset="-120"/>
                <a:ea typeface="Microsoft JhengHei" pitchFamily="34" charset="-120"/>
              </a:rPr>
              <a:t>Αντανακλαστικό του 	κερατοειδούς </a:t>
            </a:r>
            <a:endParaRPr lang="en-US" sz="2000" dirty="0">
              <a:latin typeface="Microsoft JhengHei" pitchFamily="34" charset="-120"/>
              <a:ea typeface="Microsoft JhengHei" pitchFamily="34" charset="-120"/>
            </a:endParaRPr>
          </a:p>
          <a:p>
            <a:pPr lvl="1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n"/>
              <a:defRPr/>
            </a:pP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0066FF"/>
              </a:buClr>
              <a:buFont typeface="Wingdings" pitchFamily="2" charset="2"/>
              <a:buNone/>
              <a:defRPr/>
            </a:pPr>
            <a:r>
              <a:rPr lang="en-US" sz="2400" dirty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7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7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7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7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7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7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7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7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7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7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7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7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7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7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7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6302</TotalTime>
  <Words>1426</Words>
  <Application>Microsoft Office PowerPoint</Application>
  <PresentationFormat>Προβολή στην οθόνη (4:3)</PresentationFormat>
  <Paragraphs>352</Paragraphs>
  <Slides>48</Slides>
  <Notes>2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0" baseType="lpstr">
      <vt:lpstr>Διάμεσος</vt:lpstr>
      <vt:lpstr>Image Photo Editor</vt:lpstr>
      <vt:lpstr>ΕΓΚΕΦΑΛΙΚΟΣ ΘΑΝΑΤΟΣ (2016)</vt:lpstr>
      <vt:lpstr>Διαφάνεια 2</vt:lpstr>
      <vt:lpstr>Διαφάνεια 3</vt:lpstr>
      <vt:lpstr>Διαφάνεια 4</vt:lpstr>
      <vt:lpstr>Διαφάνεια 5</vt:lpstr>
      <vt:lpstr>Εγκεφαλικός φλοιός </vt:lpstr>
      <vt:lpstr>Εγκεφαλικό στέλεχος (1) </vt:lpstr>
      <vt:lpstr>Εγκεφαλικό στέλεχος (2) </vt:lpstr>
      <vt:lpstr>Εγκεφαλικό στέλεχος (3)</vt:lpstr>
      <vt:lpstr>Εγκεφαλικό στέλεχος (4)</vt:lpstr>
      <vt:lpstr>Δικτυωτό Ενεργοποιητικό  Σύστημα  ή Δικτυωτός σχηματισμός   </vt:lpstr>
      <vt:lpstr>Ιστορική διαδρομή  στην κατανόηση  και αποδοχή του εγκεφαλικού θανάτου (1) </vt:lpstr>
      <vt:lpstr>Βιβλιογραφία</vt:lpstr>
      <vt:lpstr>Διαφάνεια 14</vt:lpstr>
      <vt:lpstr>Ιστορική διαδρομή  στην κατανόηση  και αποδοχή του εγκεφαλικού θανάτου (2) </vt:lpstr>
      <vt:lpstr>Ιστορική διαδρομή  στην κατανόηση  και αποδοχή του εγκεφαλικού θανάτου (3) </vt:lpstr>
      <vt:lpstr>Ιστορική διαδρομή  στην κατανόηση  και αποδοχή του εγκεφαλικού θανάτου (4) </vt:lpstr>
      <vt:lpstr>Ιστορική διαδρομή  στην κατανόηση  και αποδοχή του εγκεφαλικού θανάτου (5) </vt:lpstr>
      <vt:lpstr>Εγκεφαλικός θάνατος - Αναπνευστήρας</vt:lpstr>
      <vt:lpstr>2 διαφορετικές προσεγγίσεις  με το ίδιο συμπέρασμα   </vt:lpstr>
      <vt:lpstr>Θάνατος του εγκεφαλικού στελέχους</vt:lpstr>
      <vt:lpstr>Η διάγνωση του εγκεφαλικού θανάτου βασίζεται αποκλειστικά     σε κλινικά ευρήματα και όχι σε εργαστηριακά δεδομένα. </vt:lpstr>
      <vt:lpstr>Επιδημιολογία</vt:lpstr>
      <vt:lpstr>Εγκεφαλικός θάνατος :Ορισμός</vt:lpstr>
      <vt:lpstr>Φυσιοπαθολογία του Ε.Θ.</vt:lpstr>
      <vt:lpstr>Νευροανατομία του Ε.Θ </vt:lpstr>
      <vt:lpstr>Κλινικές καταστάσεις που πρέπει να διαχωρίζονται από τον εγκεφαλικό θάνατο</vt:lpstr>
      <vt:lpstr>Χρόνια φυτική κατάσταση </vt:lpstr>
      <vt:lpstr>Locked-in Syndrome (Σύνδρομο του φυλακισμένου)</vt:lpstr>
      <vt:lpstr>Minimally Responsive State  (Βαρεία νευρολογική συνδρομή  με ελάχιστη επικοινωνία )</vt:lpstr>
      <vt:lpstr>Επιλογή του δότη</vt:lpstr>
      <vt:lpstr>Διαφάνεια 32</vt:lpstr>
      <vt:lpstr>Δωρεά οργάνων και ηλικία του δότη </vt:lpstr>
      <vt:lpstr>Κλινική  εκτίμηση του εγκεφαλικά νεκρού ασθενή    </vt:lpstr>
      <vt:lpstr>Κώμα </vt:lpstr>
      <vt:lpstr>Απουσία αντανακλαστικών του εγκεφαλικού στελέχους </vt:lpstr>
      <vt:lpstr>Αντανακλαστικό της κόρης στο φώς </vt:lpstr>
      <vt:lpstr>Κινητικότητα των οφθαλμών (1) </vt:lpstr>
      <vt:lpstr>Κινητικότητα οφθαλμών (2)</vt:lpstr>
      <vt:lpstr>Απουσία μορφασμών του προσώπου </vt:lpstr>
      <vt:lpstr>Δοκιμασία άπνοιας </vt:lpstr>
      <vt:lpstr>Δοκιμασία απνοϊκής οξυγόνωσης  (apnea test)</vt:lpstr>
      <vt:lpstr>Παρατηρήσεις </vt:lpstr>
      <vt:lpstr>Σημείο του Λαζάρου </vt:lpstr>
      <vt:lpstr>Διαταραχές της θερμοκρασίας </vt:lpstr>
      <vt:lpstr>Εργαστηριακός έλεγχος για την επιβεβαίωση  του εγκεφαλικού θανάτου </vt:lpstr>
      <vt:lpstr>Εργαστηριακός έλεγχος  για την επιβεβαίωση του ΕΘ    </vt:lpstr>
      <vt:lpstr>Διαφάνεια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karabinis</dc:creator>
  <cp:lastModifiedBy>eom</cp:lastModifiedBy>
  <cp:revision>369</cp:revision>
  <dcterms:created xsi:type="dcterms:W3CDTF">2014-10-26T19:50:48Z</dcterms:created>
  <dcterms:modified xsi:type="dcterms:W3CDTF">2016-05-10T09:36:05Z</dcterms:modified>
</cp:coreProperties>
</file>