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7" r:id="rId1"/>
  </p:sldMasterIdLst>
  <p:notesMasterIdLst>
    <p:notesMasterId r:id="rId45"/>
  </p:notesMasterIdLst>
  <p:sldIdLst>
    <p:sldId id="261" r:id="rId2"/>
    <p:sldId id="271" r:id="rId3"/>
    <p:sldId id="276" r:id="rId4"/>
    <p:sldId id="322" r:id="rId5"/>
    <p:sldId id="283" r:id="rId6"/>
    <p:sldId id="312" r:id="rId7"/>
    <p:sldId id="316" r:id="rId8"/>
    <p:sldId id="313" r:id="rId9"/>
    <p:sldId id="394" r:id="rId10"/>
    <p:sldId id="325" r:id="rId11"/>
    <p:sldId id="326" r:id="rId12"/>
    <p:sldId id="332" r:id="rId13"/>
    <p:sldId id="335" r:id="rId14"/>
    <p:sldId id="330" r:id="rId15"/>
    <p:sldId id="337" r:id="rId16"/>
    <p:sldId id="447" r:id="rId17"/>
    <p:sldId id="448" r:id="rId18"/>
    <p:sldId id="449" r:id="rId19"/>
    <p:sldId id="454" r:id="rId20"/>
    <p:sldId id="450" r:id="rId21"/>
    <p:sldId id="338" r:id="rId22"/>
    <p:sldId id="443" r:id="rId23"/>
    <p:sldId id="384" r:id="rId24"/>
    <p:sldId id="455" r:id="rId25"/>
    <p:sldId id="456" r:id="rId26"/>
    <p:sldId id="386" r:id="rId27"/>
    <p:sldId id="387" r:id="rId28"/>
    <p:sldId id="412" r:id="rId29"/>
    <p:sldId id="457" r:id="rId30"/>
    <p:sldId id="355" r:id="rId31"/>
    <p:sldId id="358" r:id="rId32"/>
    <p:sldId id="362" r:id="rId33"/>
    <p:sldId id="363" r:id="rId34"/>
    <p:sldId id="365" r:id="rId35"/>
    <p:sldId id="366" r:id="rId36"/>
    <p:sldId id="368" r:id="rId37"/>
    <p:sldId id="375" r:id="rId38"/>
    <p:sldId id="376" r:id="rId39"/>
    <p:sldId id="300" r:id="rId40"/>
    <p:sldId id="438" r:id="rId41"/>
    <p:sldId id="410" r:id="rId42"/>
    <p:sldId id="460" r:id="rId43"/>
    <p:sldId id="45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79" autoAdjust="0"/>
  </p:normalViewPr>
  <p:slideViewPr>
    <p:cSldViewPr>
      <p:cViewPr varScale="1">
        <p:scale>
          <a:sx n="80" d="100"/>
          <a:sy n="80" d="100"/>
        </p:scale>
        <p:origin x="-1272" y="-90"/>
      </p:cViewPr>
      <p:guideLst>
        <p:guide orient="horz" pos="2160"/>
        <p:guide pos="2880"/>
      </p:guideLst>
    </p:cSldViewPr>
  </p:slideViewPr>
  <p:notesTextViewPr>
    <p:cViewPr>
      <p:scale>
        <a:sx n="1" d="1"/>
        <a:sy n="1" d="1"/>
      </p:scale>
      <p:origin x="0" y="0"/>
    </p:cViewPr>
  </p:notesTextViewPr>
  <p:sorterViewPr>
    <p:cViewPr>
      <p:scale>
        <a:sx n="146" d="100"/>
        <a:sy n="14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F63CF8F-FDFF-4279-99EB-70146EC1A40B}" type="datetimeFigureOut">
              <a:rPr lang="en-US"/>
              <a:pPr>
                <a:defRPr/>
              </a:pPr>
              <a:t>6/8/2016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748597-CDFB-44B0-A915-929E120BC8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34AEB0D-C406-4C7B-9B4F-DDA69BEBE33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A82A121-DC62-4446-B282-8A404CCDC62C}" type="slidenum">
              <a:rPr lang="en-US" smtClean="0"/>
              <a:pPr>
                <a:defRPr/>
              </a:pPr>
              <a:t>29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The fact that refusals to donate have decreased over the years in spite of an unchanged, although highly supportive, population’s attitude towards donation and a similar degree of communication of this attitude within the family circle, leads us to conclude that the decrease in refusals to donate may have been highly influenced by the use of a better technique in the approach to the family. This improvement may be related to the efforts made by our system in training professionals to adequately support the relatives in mourning, to establish efficient communication and to carry out an effective interview to request organ donation. </a:t>
            </a:r>
            <a:endParaRPr lang="el-GR" altLang="en-US" smtClean="0"/>
          </a:p>
          <a:p>
            <a:r>
              <a:rPr lang="en-US" altLang="en-US" smtClean="0"/>
              <a:t>Our study shows that the population’s positive attitude towards donation is necessary but is not enough to decrease refusals to donate and guarantee the success of a deceased donation program. This conclusion can also be derived from recent European Union reports showing that those countries with a better attitude towards donation are not necessarily the ones with lower rates of refusal and higher deceased donation rates. </a:t>
            </a:r>
          </a:p>
        </p:txBody>
      </p:sp>
      <p:sp>
        <p:nvSpPr>
          <p:cNvPr id="5222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5229E988-57FD-49C4-889D-2C42723BECC6}" type="slidenum">
              <a:rPr lang="en-US" altLang="en-US" smtClean="0"/>
              <a:pPr eaLnBrk="1" hangingPunct="1">
                <a:spcBef>
                  <a:spcPct val="0"/>
                </a:spcBef>
                <a:defRPr/>
              </a:pPr>
              <a:t>38</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A</a:t>
            </a:r>
            <a:r>
              <a:rPr lang="el-GR" dirty="0" smtClean="0"/>
              <a:t>παντήσεις:</a:t>
            </a:r>
          </a:p>
          <a:p>
            <a:pPr marL="228600" indent="-228600">
              <a:buFontTx/>
              <a:buAutoNum type="arabicPeriod"/>
              <a:defRPr/>
            </a:pPr>
            <a:r>
              <a:rPr lang="el-GR" dirty="0" smtClean="0"/>
              <a:t>Λάθος. Το εμβόλιο για τον Η1Ν1 δεν περιέχει ζωντανό ιό αλλά αδρανοποιημένο (</a:t>
            </a:r>
            <a:r>
              <a:rPr lang="en-US" dirty="0" smtClean="0"/>
              <a:t>live inactivated)</a:t>
            </a:r>
            <a:endParaRPr lang="el-GR" dirty="0" smtClean="0"/>
          </a:p>
          <a:p>
            <a:pPr marL="228600" indent="-228600">
              <a:buFontTx/>
              <a:buAutoNum type="arabicPeriod"/>
              <a:defRPr/>
            </a:pPr>
            <a:r>
              <a:rPr lang="el-GR" dirty="0" smtClean="0"/>
              <a:t>Λάθος. Το ορολογικό προφίλ του δότη λόγω του </a:t>
            </a:r>
            <a:r>
              <a:rPr lang="en-US" dirty="0" smtClean="0"/>
              <a:t>anti-</a:t>
            </a:r>
            <a:r>
              <a:rPr lang="en-US" dirty="0" err="1" smtClean="0"/>
              <a:t>Hbc</a:t>
            </a:r>
            <a:r>
              <a:rPr lang="en-US" dirty="0" smtClean="0"/>
              <a:t>(+)</a:t>
            </a:r>
            <a:r>
              <a:rPr lang="el-GR" dirty="0" smtClean="0"/>
              <a:t> δείχνει οτι ενδεχομένως στα ηπατοκύτταρα του να υπάρχει ο ιός. Επομένως αν και δεν έχει ιαιμία</a:t>
            </a:r>
            <a:r>
              <a:rPr lang="en-US" dirty="0" smtClean="0"/>
              <a:t> </a:t>
            </a:r>
            <a:r>
              <a:rPr lang="el-GR" dirty="0" smtClean="0"/>
              <a:t>όλα τα όργανα</a:t>
            </a:r>
            <a:r>
              <a:rPr lang="en-US" dirty="0" smtClean="0"/>
              <a:t> (</a:t>
            </a:r>
            <a:r>
              <a:rPr lang="el-GR" dirty="0" smtClean="0"/>
              <a:t>και το ήπαρ</a:t>
            </a:r>
            <a:r>
              <a:rPr lang="en-US" dirty="0" smtClean="0"/>
              <a:t>) </a:t>
            </a:r>
            <a:r>
              <a:rPr lang="el-GR" dirty="0" smtClean="0"/>
              <a:t>μπορούν να μεταμοσχευθούν σε οροθετικούς ασθενείς ή εμβολιασμένους για ηπατίτιδα Β ή και σε υγιείς αφού συναινέσουν και φυσικά λάβουν προφυλακτικήξ θεραπεία και ανοσοσφαιρίνες  </a:t>
            </a:r>
          </a:p>
          <a:p>
            <a:pPr marL="228600" indent="-228600">
              <a:buFontTx/>
              <a:buAutoNum type="arabicPeriod"/>
              <a:defRPr/>
            </a:pPr>
            <a:r>
              <a:rPr lang="el-GR" dirty="0" smtClean="0"/>
              <a:t>Σωστό</a:t>
            </a:r>
            <a:endParaRPr lang="en-US" dirty="0"/>
          </a:p>
        </p:txBody>
      </p:sp>
      <p:sp>
        <p:nvSpPr>
          <p:cNvPr id="4" name="Slide Number Placeholder 3"/>
          <p:cNvSpPr>
            <a:spLocks noGrp="1"/>
          </p:cNvSpPr>
          <p:nvPr>
            <p:ph type="sldNum" sz="quarter" idx="5"/>
          </p:nvPr>
        </p:nvSpPr>
        <p:spPr/>
        <p:txBody>
          <a:bodyPr/>
          <a:lstStyle/>
          <a:p>
            <a:pPr>
              <a:defRPr/>
            </a:pPr>
            <a:fld id="{234072B0-D123-4A5A-BF81-7E3AA4027688}" type="slidenum">
              <a:rPr lang="en-US" smtClean="0"/>
              <a:pPr>
                <a:defRPr/>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A</a:t>
            </a:r>
            <a:r>
              <a:rPr lang="el-GR" altLang="en-US" dirty="0" smtClean="0"/>
              <a:t>παντήσεις:</a:t>
            </a:r>
          </a:p>
          <a:p>
            <a:pPr marL="228600" indent="-228600">
              <a:buFontTx/>
              <a:buAutoNum type="arabicPeriod"/>
              <a:defRPr/>
            </a:pPr>
            <a:r>
              <a:rPr lang="el-GR" altLang="en-US" dirty="0" smtClean="0"/>
              <a:t>Σωστό. Το εμβόλιο </a:t>
            </a:r>
            <a:r>
              <a:rPr lang="en-US" altLang="en-US" dirty="0" smtClean="0"/>
              <a:t>BCG </a:t>
            </a:r>
            <a:r>
              <a:rPr lang="el-GR" altLang="en-US" dirty="0" smtClean="0"/>
              <a:t>περιέχει ζωντανό το μυκοβακτηρίδιο αν και εξασθενημένο (</a:t>
            </a:r>
            <a:r>
              <a:rPr lang="en-US" dirty="0" smtClean="0"/>
              <a:t>live attenuated</a:t>
            </a:r>
            <a:r>
              <a:rPr lang="el-GR" dirty="0" smtClean="0"/>
              <a:t>) και έχει γίνει πρόσφατα (&lt;30 ημέρες). Επομένως είναι σοβαρή αντένδειξη για δωρεά οργάνων</a:t>
            </a:r>
            <a:r>
              <a:rPr lang="el-GR" altLang="en-US" dirty="0" smtClean="0"/>
              <a:t> </a:t>
            </a:r>
            <a:endParaRPr lang="en-US" altLang="en-US" dirty="0" smtClean="0"/>
          </a:p>
        </p:txBody>
      </p:sp>
      <p:sp>
        <p:nvSpPr>
          <p:cNvPr id="4" name="Slide Number Placeholder 3"/>
          <p:cNvSpPr>
            <a:spLocks noGrp="1"/>
          </p:cNvSpPr>
          <p:nvPr>
            <p:ph type="sldNum" sz="quarter" idx="5"/>
          </p:nvPr>
        </p:nvSpPr>
        <p:spPr/>
        <p:txBody>
          <a:bodyPr/>
          <a:lstStyle/>
          <a:p>
            <a:pPr>
              <a:defRPr/>
            </a:pPr>
            <a:fld id="{73F130AE-3191-4E29-B661-7B12E38AA80E}" type="slidenum">
              <a:rPr lang="en-US" smtClean="0"/>
              <a:pPr>
                <a:defRPr/>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950CC6D-A073-4506-A676-56A9E98CF471}"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76B62A4-A01A-4008-B0E0-9F31771A9516}"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442505D-9286-4169-BB36-EB00AA84A3CC}"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DB883D4-6B51-430C-AE45-91349169633B}"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53AAF80-5BC5-4684-87ED-682E35CABDB4}"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6A7C9ED-3756-4E08-AF86-9CDAE065466F}"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051EB29-3063-452D-9116-A7BED452883A}"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5978B0A-3A05-4759-98D5-34215BB5764A}"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20"/>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21"/>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23"/>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24"/>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Rounded Rectangle 2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ounded Rectangle 2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40"/>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41"/>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42"/>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ctangle 43"/>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50B5FFDB-E9E3-4787-90F4-9D95D5B97F16}" type="datetime2">
              <a:rPr lang="en-US"/>
              <a:pPr>
                <a:defRPr/>
              </a:pPr>
              <a:t>Wednesday, June 08, 2016</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3F864B3D-C1B6-403F-930F-686569ABB3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AC43DC9-5CE3-4B28-82D9-FAD0389E1A56}" type="datetime2">
              <a:rPr lang="en-US"/>
              <a:pPr>
                <a:defRPr/>
              </a:pPr>
              <a:t>Wednesday, June 08, 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4FEA332-8C92-4A33-A9F9-A08FC656E84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EBC1480-B8F6-4953-9F2E-8EF238F23CD9}" type="datetime2">
              <a:rPr lang="en-US"/>
              <a:pPr>
                <a:defRPr/>
              </a:pPr>
              <a:t>Wednesday, June 08, 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C0DA130-FF52-47A9-8A90-2D709F63A9A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48484E0-2E63-4748-BE57-23BD63709B5E}" type="datetime2">
              <a:rPr lang="en-US"/>
              <a:pPr>
                <a:defRPr/>
              </a:pPr>
              <a:t>Wednesday, June 08, 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CA30222-DBCF-4D8F-ABF1-71E5A81D680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05E40326-EDD3-49D8-87C0-4253340C6BF0}" type="datetime2">
              <a:rPr lang="en-US"/>
              <a:pPr>
                <a:defRPr/>
              </a:pPr>
              <a:t>Wednesday, June 08, 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8E86B4A-80F7-45EB-B4F2-91E11D25336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AA27818-6969-446D-BECD-63A46FF4FCBC}" type="datetime2">
              <a:rPr lang="en-US"/>
              <a:pPr>
                <a:defRPr/>
              </a:pPr>
              <a:t>Wednesday, June 08, 2016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51D0357-D87D-4FDB-A8AC-8D064335A63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9E92645B-05F6-469D-83B3-FB67F731A55E}" type="datetime2">
              <a:rPr lang="en-US"/>
              <a:pPr>
                <a:defRPr/>
              </a:pPr>
              <a:t>Wednesday, June 08, 2016</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174BE521-0C1A-4641-9D8E-914C038BE942}"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7C3CF7EC-FEBB-48D5-BAA3-5F5BFB247357}" type="datetime2">
              <a:rPr lang="en-US"/>
              <a:pPr>
                <a:defRPr/>
              </a:pPr>
              <a:t>Wednesday, June 08, 2016</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F8843F3-6334-44A8-94BE-3424C3F06A4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456B725-745A-4C9E-B2F0-22A3DFFF3E37}" type="datetime2">
              <a:rPr lang="en-US"/>
              <a:pPr>
                <a:defRPr/>
              </a:pPr>
              <a:t>Wednesday, June 08, 2016</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E760871-4FB5-4F0C-9403-C784887CFC6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18035DA-D90B-4901-B3BB-56BA4B7E1996}" type="datetime2">
              <a:rPr lang="en-US"/>
              <a:pPr>
                <a:defRPr/>
              </a:pPr>
              <a:t>Wednesday, June 08, 2016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2B75374-1216-4632-BB0A-59E14B3A364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D64BD6B4-E14D-4742-AC31-7E1F20FB03B9}" type="datetime2">
              <a:rPr lang="en-US"/>
              <a:pPr>
                <a:defRPr/>
              </a:pPr>
              <a:t>Wednesday, June 08, 2016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69E1092-4F83-49FA-AED3-FDFF6D70CBC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fld id="{CAC48764-4D92-4BDA-A938-02FD2DE6DB62}" type="datetime2">
              <a:rPr lang="en-US"/>
              <a:pPr>
                <a:defRPr/>
              </a:pPr>
              <a:t>Wednesday, June 08, 2016</a:t>
            </a:fld>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defRPr>
            </a:lvl1pPr>
          </a:lstStyle>
          <a:p>
            <a:pPr>
              <a:defRPr/>
            </a:pPr>
            <a:fld id="{3FA31BB2-7DB6-4CC6-AC70-568401C461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50" r:id="rId1"/>
    <p:sldLayoutId id="2147484342" r:id="rId2"/>
    <p:sldLayoutId id="2147484343" r:id="rId3"/>
    <p:sldLayoutId id="2147484344" r:id="rId4"/>
    <p:sldLayoutId id="2147484351" r:id="rId5"/>
    <p:sldLayoutId id="2147484352" r:id="rId6"/>
    <p:sldLayoutId id="2147484345" r:id="rId7"/>
    <p:sldLayoutId id="2147484346" r:id="rId8"/>
    <p:sldLayoutId id="2147484347" r:id="rId9"/>
    <p:sldLayoutId id="2147484348" r:id="rId10"/>
    <p:sldLayoutId id="2147484349"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__________________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ebmd.com/a-to-z-guides/organ-transplant-donor-inform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838200"/>
            <a:ext cx="8686800" cy="1470025"/>
          </a:xfrm>
        </p:spPr>
        <p:txBody>
          <a:bodyPr/>
          <a:lstStyle/>
          <a:p>
            <a:pPr eaLnBrk="1" hangingPunct="1"/>
            <a:r>
              <a:rPr lang="el-GR" altLang="en-US" sz="2800" smtClean="0"/>
              <a:t>- Εντοπισμός και αξιολόγηση δυνητικού δότη</a:t>
            </a:r>
            <a:br>
              <a:rPr lang="el-GR" altLang="en-US" sz="2800" smtClean="0"/>
            </a:br>
            <a:r>
              <a:rPr lang="el-GR" altLang="en-US" sz="2800" smtClean="0"/>
              <a:t>- Διεύρυνση δεξαμενής δοτών και κριτηρίων  </a:t>
            </a:r>
            <a:br>
              <a:rPr lang="el-GR" altLang="en-US" sz="2800" smtClean="0"/>
            </a:br>
            <a:r>
              <a:rPr lang="el-GR" altLang="en-US" sz="2800" smtClean="0"/>
              <a:t>  καταλληλότητας</a:t>
            </a:r>
            <a:endParaRPr lang="en-US" altLang="en-US" sz="2800" smtClean="0"/>
          </a:p>
        </p:txBody>
      </p:sp>
      <p:sp>
        <p:nvSpPr>
          <p:cNvPr id="5123" name="Subtitle 2"/>
          <p:cNvSpPr>
            <a:spLocks noGrp="1"/>
          </p:cNvSpPr>
          <p:nvPr>
            <p:ph type="subTitle" idx="1"/>
          </p:nvPr>
        </p:nvSpPr>
        <p:spPr>
          <a:xfrm>
            <a:off x="762000" y="4267200"/>
            <a:ext cx="7978775" cy="1752600"/>
          </a:xfrm>
        </p:spPr>
        <p:txBody>
          <a:bodyPr/>
          <a:lstStyle/>
          <a:p>
            <a:pPr marL="63500" eaLnBrk="1" hangingPunct="1"/>
            <a:r>
              <a:rPr lang="el-GR" altLang="en-US" smtClean="0"/>
              <a:t>Παναγιώτης Καλτσάς</a:t>
            </a:r>
            <a:endParaRPr lang="en-US" altLang="en-US" smtClean="0"/>
          </a:p>
          <a:p>
            <a:pPr marL="63500" eaLnBrk="1" hangingPunct="1"/>
            <a:endParaRPr lang="en-US" altLang="en-US" smtClean="0"/>
          </a:p>
          <a:p>
            <a:pPr marL="63500" eaLnBrk="1" hangingPunct="1"/>
            <a:r>
              <a:rPr lang="el-GR" altLang="en-US" smtClean="0"/>
              <a:t>Σεμινάριο εκπαίδευσης Συντονιστών ΕΟΜ</a:t>
            </a:r>
          </a:p>
          <a:p>
            <a:pPr marL="63500" eaLnBrk="1" hangingPunct="1"/>
            <a:r>
              <a:rPr lang="el-GR" altLang="en-US" smtClean="0"/>
              <a:t>10-11 Ιουνίου 2016</a:t>
            </a:r>
          </a:p>
          <a:p>
            <a:pPr marL="63500" eaLnBrk="1" hangingPunct="1"/>
            <a:r>
              <a:rPr lang="el-GR" altLang="en-US" smtClean="0"/>
              <a:t>Ω.Κ.Κ</a:t>
            </a:r>
            <a:endParaRPr lang="en-US" altLang="en-US" smtClean="0"/>
          </a:p>
        </p:txBody>
      </p:sp>
      <p:pic>
        <p:nvPicPr>
          <p:cNvPr id="4" name="Picture 1" descr="C:\Users\gmenoudakou\Desktop\Γεφυρες Ζωης.jpg"/>
          <p:cNvPicPr>
            <a:picLocks noChangeAspect="1" noChangeArrowheads="1"/>
          </p:cNvPicPr>
          <p:nvPr/>
        </p:nvPicPr>
        <p:blipFill>
          <a:blip r:embed="rId3" cstate="print"/>
          <a:srcRect/>
          <a:stretch>
            <a:fillRect/>
          </a:stretch>
        </p:blipFill>
        <p:spPr bwMode="auto">
          <a:xfrm>
            <a:off x="7086600" y="5257800"/>
            <a:ext cx="1765008" cy="135732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813" y="536575"/>
            <a:ext cx="9374187" cy="1066800"/>
          </a:xfrm>
        </p:spPr>
        <p:txBody>
          <a:bodyPr/>
          <a:lstStyle/>
          <a:p>
            <a:pPr>
              <a:defRPr/>
            </a:pPr>
            <a:r>
              <a:rPr lang="el-GR" sz="2400" b="1" dirty="0">
                <a:solidFill>
                  <a:schemeClr val="tx1"/>
                </a:solidFill>
                <a:effectLst>
                  <a:outerShdw blurRad="38100" dist="38100" dir="2700000" algn="tl">
                    <a:srgbClr val="000000">
                      <a:alpha val="43137"/>
                    </a:srgbClr>
                  </a:outerShdw>
                </a:effectLst>
                <a:latin typeface="+mn-lt"/>
              </a:rPr>
              <a:t>Ο κρίσιμος ρόλος του Τοπικού Συντονιστή </a:t>
            </a:r>
            <a:r>
              <a:rPr lang="el-GR" sz="2400" b="1" dirty="0" smtClean="0">
                <a:solidFill>
                  <a:schemeClr val="tx1"/>
                </a:solidFill>
                <a:effectLst>
                  <a:outerShdw blurRad="38100" dist="38100" dir="2700000" algn="tl">
                    <a:srgbClr val="000000">
                      <a:alpha val="43137"/>
                    </a:srgbClr>
                  </a:outerShdw>
                </a:effectLst>
                <a:latin typeface="+mn-lt"/>
              </a:rPr>
              <a:t/>
            </a:r>
            <a:br>
              <a:rPr lang="el-GR" sz="2400" b="1" dirty="0" smtClean="0">
                <a:solidFill>
                  <a:schemeClr val="tx1"/>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στην αξιοποίηση κάθε πιθανού δότη ενδονοσοκομειακά</a:t>
            </a:r>
            <a:endParaRPr lang="en-US" sz="2400" dirty="0">
              <a:solidFill>
                <a:srgbClr val="0070C0"/>
              </a:solidFill>
              <a:latin typeface="+mn-lt"/>
            </a:endParaRPr>
          </a:p>
        </p:txBody>
      </p:sp>
      <p:sp>
        <p:nvSpPr>
          <p:cNvPr id="9" name="Content Placeholder 8"/>
          <p:cNvSpPr>
            <a:spLocks noGrp="1"/>
          </p:cNvSpPr>
          <p:nvPr>
            <p:ph idx="1"/>
          </p:nvPr>
        </p:nvSpPr>
        <p:spPr>
          <a:xfrm>
            <a:off x="304800" y="1638300"/>
            <a:ext cx="8382000" cy="4859338"/>
          </a:xfrm>
        </p:spPr>
        <p:txBody>
          <a:bodyPr/>
          <a:lstStyle/>
          <a:p>
            <a:pPr marL="0" indent="0">
              <a:buFont typeface="Georgia" pitchFamily="18" charset="0"/>
              <a:buNone/>
              <a:defRPr/>
            </a:pPr>
            <a:r>
              <a:rPr lang="el-GR" altLang="en-US" sz="2000" b="1" i="1" dirty="0" smtClean="0"/>
              <a:t>Εντοπισμός κάθε πιθανά εγκεφαλικά νεκρού δότη</a:t>
            </a:r>
          </a:p>
          <a:p>
            <a:pPr marL="0" indent="0">
              <a:buFont typeface="Georgia" pitchFamily="18" charset="0"/>
              <a:buNone/>
              <a:defRPr/>
            </a:pPr>
            <a:endParaRPr lang="en-US" altLang="en-US" sz="2000" b="1" i="1" dirty="0" smtClean="0"/>
          </a:p>
          <a:p>
            <a:pPr marL="457200" indent="-457200">
              <a:buFont typeface="Trebuchet MS" pitchFamily="34" charset="0"/>
              <a:buAutoNum type="arabicPeriod"/>
              <a:defRPr/>
            </a:pPr>
            <a:r>
              <a:rPr lang="el-GR" altLang="en-US" sz="2000" b="1" i="1" dirty="0" smtClean="0"/>
              <a:t>Μέσω ανασκόπησης </a:t>
            </a:r>
            <a:r>
              <a:rPr lang="el-GR" altLang="en-US" sz="2000" dirty="0" smtClean="0"/>
              <a:t>σε επίπεδο νοσοκομείου όλων των ασθενών που έκαναν εισαγωγή το τελευταίο 24ωρο</a:t>
            </a:r>
            <a:endParaRPr lang="en-US" altLang="en-US" sz="2000" dirty="0" smtClean="0"/>
          </a:p>
          <a:p>
            <a:pPr marL="457200" indent="-457200">
              <a:buFont typeface="Trebuchet MS" pitchFamily="34" charset="0"/>
              <a:buAutoNum type="arabicPeriod"/>
              <a:defRPr/>
            </a:pPr>
            <a:r>
              <a:rPr lang="el-GR" altLang="en-US" sz="2000" b="1" i="1" dirty="0" smtClean="0"/>
              <a:t>Παθητικό τρόπο: </a:t>
            </a:r>
            <a:r>
              <a:rPr lang="el-GR" altLang="en-US" sz="2000" dirty="0" smtClean="0"/>
              <a:t>περιμένοντας ενημέρωση από το ιατρικό προσωπικό για ενδεχόμενο εγκεφαλικό θάνατο στο νοσοκομείο</a:t>
            </a:r>
            <a:endParaRPr lang="en-US" altLang="en-US" sz="2000" dirty="0" smtClean="0"/>
          </a:p>
          <a:p>
            <a:pPr marL="457200" indent="-457200">
              <a:buFont typeface="Trebuchet MS" pitchFamily="34" charset="0"/>
              <a:buAutoNum type="arabicPeriod"/>
              <a:defRPr/>
            </a:pPr>
            <a:r>
              <a:rPr lang="el-GR" altLang="en-US" sz="2000" b="1" i="1" dirty="0" smtClean="0"/>
              <a:t>Ενεργητικό τρόπο: </a:t>
            </a:r>
            <a:r>
              <a:rPr lang="el-GR" altLang="en-US" sz="2000" dirty="0" smtClean="0"/>
              <a:t>καθημερινές επισκέψεις σε ΜΕΘ, ΝΧ και ΝΛ κλινικές </a:t>
            </a:r>
          </a:p>
          <a:p>
            <a:pPr marL="457200" indent="-457200">
              <a:buFont typeface="Trebuchet MS" pitchFamily="34" charset="0"/>
              <a:buAutoNum type="arabicPeriod"/>
              <a:defRPr/>
            </a:pPr>
            <a:r>
              <a:rPr lang="el-GR" altLang="en-US" sz="2000" b="1" i="1" dirty="0" smtClean="0"/>
              <a:t>Μέσω οργανωμένου πρωτοκόλλου και δικτύου/ομάδας συντονιστών: </a:t>
            </a:r>
            <a:r>
              <a:rPr lang="el-GR" altLang="en-US" sz="2000" dirty="0" smtClean="0"/>
              <a:t>Ομάδα γιατρών/νοσηλ που εφαρμόζει πρωτόκολλο σε απόλυτη συνεργασία με τις κλινικές (ΤΕΠ, ΜΕΘ, ΝΧ, ΝΛ) για το ποιοί ασθενείς θα αναφέρονται, με καθορισμένη κλινική εικόνα, σε προκαθορισμένους συντονιστές</a:t>
            </a:r>
            <a:endParaRPr lang="el-GR" altLang="en-US" sz="2000" b="1" i="1" dirty="0" smtClean="0"/>
          </a:p>
          <a:p>
            <a:pPr>
              <a:defRPr/>
            </a:pPr>
            <a:endParaRPr lang="en-US" sz="2000" dirty="0"/>
          </a:p>
        </p:txBody>
      </p:sp>
      <p:sp>
        <p:nvSpPr>
          <p:cNvPr id="4" name="Rectangle 3"/>
          <p:cNvSpPr/>
          <p:nvPr/>
        </p:nvSpPr>
        <p:spPr>
          <a:xfrm>
            <a:off x="198438" y="5973763"/>
            <a:ext cx="8907462" cy="1354137"/>
          </a:xfrm>
          <a:prstGeom prst="rect">
            <a:avLst/>
          </a:prstGeom>
        </p:spPr>
        <p:txBody>
          <a:bodyPr>
            <a:spAutoFit/>
          </a:bodyPr>
          <a:lstStyle/>
          <a:p>
            <a:pPr>
              <a:defRPr/>
            </a:pPr>
            <a:r>
              <a:rPr lang="en-US" b="1" i="1" dirty="0">
                <a:solidFill>
                  <a:srgbClr val="C00000"/>
                </a:solidFill>
                <a:latin typeface="+mn-lt"/>
              </a:rPr>
              <a:t>Guide to the Safety and Quality Assurance for the transplantation of Organs, Tissues and Cells.</a:t>
            </a:r>
            <a:r>
              <a:rPr lang="el-GR" b="1" i="1" dirty="0">
                <a:solidFill>
                  <a:srgbClr val="C00000"/>
                </a:solidFill>
                <a:latin typeface="+mn-lt"/>
              </a:rPr>
              <a:t> </a:t>
            </a:r>
            <a:r>
              <a:rPr lang="en-US" sz="1400" b="1" i="1" dirty="0">
                <a:solidFill>
                  <a:srgbClr val="C00000"/>
                </a:solidFill>
                <a:latin typeface="+mn-lt"/>
              </a:rPr>
              <a:t>European Committee of Experts on Organ Transplantation. </a:t>
            </a:r>
          </a:p>
          <a:p>
            <a:pPr algn="r">
              <a:defRPr/>
            </a:pPr>
            <a:r>
              <a:rPr lang="el-GR" sz="1400" b="1" i="1" dirty="0">
                <a:solidFill>
                  <a:srgbClr val="C00000"/>
                </a:solidFill>
                <a:latin typeface="+mn-lt"/>
              </a:rPr>
              <a:t>5</a:t>
            </a:r>
            <a:r>
              <a:rPr lang="en-US" sz="1400" b="1" i="1" baseline="30000" dirty="0" err="1">
                <a:solidFill>
                  <a:srgbClr val="C00000"/>
                </a:solidFill>
                <a:latin typeface="+mn-lt"/>
              </a:rPr>
              <a:t>th</a:t>
            </a:r>
            <a:r>
              <a:rPr lang="en-US" sz="1400" b="1" i="1" dirty="0">
                <a:solidFill>
                  <a:srgbClr val="C00000"/>
                </a:solidFill>
                <a:latin typeface="+mn-lt"/>
              </a:rPr>
              <a:t> edition 201</a:t>
            </a:r>
            <a:r>
              <a:rPr lang="el-GR" sz="1400" b="1" i="1" dirty="0">
                <a:solidFill>
                  <a:srgbClr val="C00000"/>
                </a:solidFill>
                <a:latin typeface="+mn-lt"/>
              </a:rPr>
              <a:t>3</a:t>
            </a:r>
            <a:r>
              <a:rPr lang="en-US" sz="1400" b="1" i="1" dirty="0">
                <a:latin typeface="+mn-lt"/>
              </a:rPr>
              <a:t/>
            </a:r>
            <a:br>
              <a:rPr lang="en-US" sz="1400" b="1" i="1" dirty="0">
                <a:latin typeface="+mn-lt"/>
              </a:rPr>
            </a:br>
            <a:endParaRPr lang="en-US" sz="1400" b="1" i="1" dirty="0">
              <a:latin typeface="+mn-lt"/>
            </a:endParaRPr>
          </a:p>
          <a:p>
            <a:pPr>
              <a:defRPr/>
            </a:pPr>
            <a:r>
              <a:rPr lang="en-US"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458200" cy="4657725"/>
          </a:xfrm>
        </p:spPr>
        <p:txBody>
          <a:bodyPr/>
          <a:lstStyle/>
          <a:p>
            <a:pPr marL="109537" indent="0">
              <a:buFont typeface="Georgia" pitchFamily="18" charset="0"/>
              <a:buNone/>
              <a:defRPr/>
            </a:pPr>
            <a:r>
              <a:rPr lang="el-GR" sz="2000" dirty="0"/>
              <a:t>Ω</a:t>
            </a:r>
            <a:r>
              <a:rPr lang="el-GR" sz="2000" dirty="0" smtClean="0"/>
              <a:t>ς</a:t>
            </a:r>
            <a:r>
              <a:rPr lang="el-GR" sz="2000" b="1" dirty="0" smtClean="0"/>
              <a:t> πιθανός/δυνητικός δότης</a:t>
            </a:r>
            <a:r>
              <a:rPr lang="el-GR" sz="2000" dirty="0" smtClean="0"/>
              <a:t> θεωρείται κάθε ασθενής με:</a:t>
            </a:r>
          </a:p>
          <a:p>
            <a:pPr marL="109537" indent="0">
              <a:buFont typeface="Georgia" pitchFamily="18" charset="0"/>
              <a:buNone/>
              <a:defRPr/>
            </a:pPr>
            <a:r>
              <a:rPr lang="el-GR" sz="2000" dirty="0" smtClean="0"/>
              <a:t> </a:t>
            </a:r>
          </a:p>
          <a:p>
            <a:pPr>
              <a:buFont typeface="Wingdings" panose="05000000000000000000" pitchFamily="2" charset="2"/>
              <a:buChar char="Ø"/>
              <a:defRPr/>
            </a:pPr>
            <a:r>
              <a:rPr lang="el-GR" sz="2000" dirty="0"/>
              <a:t>σ</a:t>
            </a:r>
            <a:r>
              <a:rPr lang="el-GR" sz="2000" dirty="0" smtClean="0"/>
              <a:t>οβαρή ΚΕΚ ή άλλη εγκεφαλική βλάβη γνωστής αιτιολογίας </a:t>
            </a:r>
          </a:p>
          <a:p>
            <a:pPr>
              <a:buFont typeface="Wingdings" panose="05000000000000000000" pitchFamily="2" charset="2"/>
              <a:buChar char="Ø"/>
              <a:defRPr/>
            </a:pPr>
            <a:r>
              <a:rPr lang="el-GR" sz="2000" dirty="0" smtClean="0"/>
              <a:t>κώμα με </a:t>
            </a:r>
            <a:r>
              <a:rPr lang="en-US" sz="2000" dirty="0" smtClean="0"/>
              <a:t>GCS </a:t>
            </a:r>
            <a:r>
              <a:rPr lang="el-GR" sz="2000" u="sng" dirty="0" smtClean="0"/>
              <a:t>&lt;</a:t>
            </a:r>
            <a:r>
              <a:rPr lang="en-US" sz="2000" dirty="0"/>
              <a:t>5</a:t>
            </a:r>
            <a:r>
              <a:rPr lang="el-GR" sz="2000" dirty="0" smtClean="0"/>
              <a:t> (που δεν αποδίδεται στα κατασταλτικά)</a:t>
            </a:r>
          </a:p>
          <a:p>
            <a:pPr>
              <a:buFont typeface="Wingdings" panose="05000000000000000000" pitchFamily="2" charset="2"/>
              <a:buChar char="Ø"/>
              <a:defRPr/>
            </a:pPr>
            <a:r>
              <a:rPr lang="el-GR" sz="2000" dirty="0" smtClean="0"/>
              <a:t>απόντα</a:t>
            </a:r>
            <a:r>
              <a:rPr lang="en-US" sz="2000" dirty="0" smtClean="0"/>
              <a:t> </a:t>
            </a:r>
            <a:r>
              <a:rPr lang="el-GR" sz="2000" u="sng" dirty="0" smtClean="0"/>
              <a:t>&gt;</a:t>
            </a:r>
            <a:r>
              <a:rPr lang="el-GR" sz="2000" dirty="0" smtClean="0"/>
              <a:t>1 αντανακλαστικά του στελέχους </a:t>
            </a:r>
          </a:p>
          <a:p>
            <a:pPr>
              <a:buFont typeface="Wingdings" panose="05000000000000000000" pitchFamily="2" charset="2"/>
              <a:buChar char="Ø"/>
              <a:defRPr/>
            </a:pPr>
            <a:r>
              <a:rPr lang="el-GR" sz="2000" dirty="0"/>
              <a:t>μηχανική </a:t>
            </a:r>
            <a:r>
              <a:rPr lang="el-GR" sz="2000" dirty="0" smtClean="0"/>
              <a:t>αναπνοή</a:t>
            </a:r>
          </a:p>
          <a:p>
            <a:pPr>
              <a:buFont typeface="Wingdings" panose="05000000000000000000" pitchFamily="2" charset="2"/>
              <a:buChar char="Ø"/>
              <a:defRPr/>
            </a:pPr>
            <a:r>
              <a:rPr lang="el-GR" sz="2000" dirty="0" smtClean="0"/>
              <a:t>ανεξαρτήτως ιατρικών αντενδείξεων</a:t>
            </a:r>
          </a:p>
          <a:p>
            <a:pPr>
              <a:buFont typeface="Wingdings" panose="05000000000000000000" pitchFamily="2" charset="2"/>
              <a:buChar char="Ø"/>
              <a:defRPr/>
            </a:pPr>
            <a:r>
              <a:rPr lang="el-GR" sz="2000" dirty="0"/>
              <a:t>σ</a:t>
            </a:r>
            <a:r>
              <a:rPr lang="el-GR" sz="2000" dirty="0" smtClean="0"/>
              <a:t>υνήθως ηλικίας &lt;70 ετών (+/-)</a:t>
            </a:r>
          </a:p>
        </p:txBody>
      </p:sp>
      <p:sp>
        <p:nvSpPr>
          <p:cNvPr id="4" name="Title 7"/>
          <p:cNvSpPr>
            <a:spLocks noGrp="1"/>
          </p:cNvSpPr>
          <p:nvPr>
            <p:ph type="title"/>
          </p:nvPr>
        </p:nvSpPr>
        <p:spPr>
          <a:xfrm>
            <a:off x="39688" y="457200"/>
            <a:ext cx="9104312" cy="1066800"/>
          </a:xfrm>
        </p:spPr>
        <p:txBody>
          <a:bodyPr/>
          <a:lstStyle/>
          <a:p>
            <a:pPr>
              <a:defRPr/>
            </a:pPr>
            <a:r>
              <a:rPr lang="el-GR" sz="2400" b="1" dirty="0">
                <a:solidFill>
                  <a:schemeClr val="tx1"/>
                </a:solidFill>
                <a:effectLst>
                  <a:outerShdw blurRad="38100" dist="38100" dir="2700000" algn="tl">
                    <a:srgbClr val="000000">
                      <a:alpha val="43137"/>
                    </a:srgbClr>
                  </a:outerShdw>
                </a:effectLst>
                <a:latin typeface="+mn-lt"/>
              </a:rPr>
              <a:t>Ο κρίσιμος ρόλος του Τοπικού </a:t>
            </a:r>
            <a:r>
              <a:rPr lang="el-GR" sz="2400" b="1" dirty="0" smtClean="0">
                <a:solidFill>
                  <a:schemeClr val="tx1"/>
                </a:solidFill>
                <a:effectLst>
                  <a:outerShdw blurRad="38100" dist="38100" dir="2700000" algn="tl">
                    <a:srgbClr val="000000">
                      <a:alpha val="43137"/>
                    </a:srgbClr>
                  </a:outerShdw>
                </a:effectLst>
                <a:latin typeface="+mn-lt"/>
              </a:rPr>
              <a:t>Συντονιστή</a:t>
            </a:r>
            <a:r>
              <a:rPr lang="el-GR" sz="2400" b="1" dirty="0">
                <a:solidFill>
                  <a:schemeClr val="tx1"/>
                </a:solidFill>
                <a:effectLst>
                  <a:outerShdw blurRad="38100" dist="38100" dir="2700000" algn="tl">
                    <a:srgbClr val="000000">
                      <a:alpha val="43137"/>
                    </a:srgbClr>
                  </a:outerShdw>
                </a:effectLst>
              </a:rPr>
              <a:t/>
            </a:r>
            <a:br>
              <a:rPr lang="el-GR" sz="2400" b="1" dirty="0">
                <a:solidFill>
                  <a:schemeClr val="tx1"/>
                </a:solidFill>
                <a:effectLst>
                  <a:outerShdw blurRad="38100" dist="38100" dir="2700000" algn="tl">
                    <a:srgbClr val="000000">
                      <a:alpha val="43137"/>
                    </a:srgbClr>
                  </a:outerShdw>
                </a:effectLst>
              </a:rPr>
            </a:br>
            <a:r>
              <a:rPr lang="el-GR" sz="2400" dirty="0" smtClean="0">
                <a:solidFill>
                  <a:srgbClr val="0070C0"/>
                </a:solidFill>
                <a:effectLst>
                  <a:outerShdw blurRad="38100" dist="38100" dir="2700000" algn="tl">
                    <a:srgbClr val="000000">
                      <a:alpha val="43137"/>
                    </a:srgbClr>
                  </a:outerShdw>
                </a:effectLst>
                <a:latin typeface="+mn-lt"/>
              </a:rPr>
              <a:t>στον εντοπισμό κάθε πιθανού δότη </a:t>
            </a:r>
            <a:endParaRPr lang="en-US" sz="2400" dirty="0">
              <a:solidFill>
                <a:srgbClr val="0070C0"/>
              </a:solidFill>
              <a:latin typeface="+mn-lt"/>
            </a:endParaRPr>
          </a:p>
        </p:txBody>
      </p:sp>
      <p:sp>
        <p:nvSpPr>
          <p:cNvPr id="5" name="Rectangle 4"/>
          <p:cNvSpPr/>
          <p:nvPr/>
        </p:nvSpPr>
        <p:spPr>
          <a:xfrm>
            <a:off x="762000" y="6253163"/>
            <a:ext cx="8240713" cy="371475"/>
          </a:xfrm>
          <a:prstGeom prst="rect">
            <a:avLst/>
          </a:prstGeom>
        </p:spPr>
        <p:txBody>
          <a:bodyPr>
            <a:spAutoFit/>
          </a:bodyPr>
          <a:lstStyle/>
          <a:p>
            <a:pPr>
              <a:defRPr/>
            </a:pPr>
            <a:r>
              <a:rPr lang="en-US" b="1" i="1" dirty="0">
                <a:solidFill>
                  <a:srgbClr val="C00000"/>
                </a:solidFill>
                <a:latin typeface="+mn-lt"/>
              </a:rPr>
              <a:t>http://www.ont.es/publicaciones/Documents/DOPKI%20GUIA.pdf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950" y="1606550"/>
            <a:ext cx="8229600" cy="4324350"/>
          </a:xfrm>
        </p:spPr>
        <p:txBody>
          <a:bodyPr/>
          <a:lstStyle/>
          <a:p>
            <a:pPr marL="109537" indent="0">
              <a:buFont typeface="Georgia" pitchFamily="18" charset="0"/>
              <a:buNone/>
              <a:defRPr/>
            </a:pPr>
            <a:r>
              <a:rPr lang="el-GR" sz="2000" dirty="0">
                <a:solidFill>
                  <a:prstClr val="black"/>
                </a:solidFill>
              </a:rPr>
              <a:t>Ο </a:t>
            </a:r>
            <a:r>
              <a:rPr lang="el-GR" sz="2000" dirty="0" smtClean="0">
                <a:solidFill>
                  <a:prstClr val="black"/>
                </a:solidFill>
              </a:rPr>
              <a:t>συντονιστής:</a:t>
            </a:r>
          </a:p>
          <a:p>
            <a:pPr>
              <a:buFont typeface="Wingdings" panose="05000000000000000000" pitchFamily="2" charset="2"/>
              <a:buChar char="§"/>
              <a:defRPr/>
            </a:pPr>
            <a:r>
              <a:rPr lang="el-GR" sz="2000" dirty="0" smtClean="0">
                <a:solidFill>
                  <a:prstClr val="black"/>
                </a:solidFill>
              </a:rPr>
              <a:t>ελέγχει </a:t>
            </a:r>
            <a:r>
              <a:rPr lang="el-GR" sz="2000" dirty="0">
                <a:solidFill>
                  <a:prstClr val="black"/>
                </a:solidFill>
              </a:rPr>
              <a:t>τον </a:t>
            </a:r>
            <a:r>
              <a:rPr lang="el-GR" sz="2000" b="1" dirty="0">
                <a:solidFill>
                  <a:prstClr val="black"/>
                </a:solidFill>
              </a:rPr>
              <a:t>πιθανό δότη</a:t>
            </a:r>
            <a:r>
              <a:rPr lang="el-GR" sz="2000" dirty="0">
                <a:solidFill>
                  <a:prstClr val="black"/>
                </a:solidFill>
              </a:rPr>
              <a:t> και </a:t>
            </a:r>
            <a:r>
              <a:rPr lang="el-GR" sz="2000" dirty="0" smtClean="0">
                <a:solidFill>
                  <a:prstClr val="black"/>
                </a:solidFill>
              </a:rPr>
              <a:t>σε συνεργασία με τους θεράποντες </a:t>
            </a:r>
            <a:endParaRPr lang="el-GR" sz="2000" dirty="0">
              <a:solidFill>
                <a:prstClr val="black"/>
              </a:solidFill>
            </a:endParaRPr>
          </a:p>
          <a:p>
            <a:pPr marL="109537" indent="0">
              <a:buFont typeface="Georgia" pitchFamily="18" charset="0"/>
              <a:buNone/>
              <a:defRPr/>
            </a:pPr>
            <a:r>
              <a:rPr lang="el-GR" sz="2000" dirty="0">
                <a:solidFill>
                  <a:prstClr val="black"/>
                </a:solidFill>
              </a:rPr>
              <a:t> </a:t>
            </a:r>
            <a:r>
              <a:rPr lang="el-GR" sz="2000" dirty="0" smtClean="0">
                <a:solidFill>
                  <a:prstClr val="black"/>
                </a:solidFill>
              </a:rPr>
              <a:t>            - αποκλείει </a:t>
            </a:r>
            <a:r>
              <a:rPr lang="el-GR" sz="2000" dirty="0">
                <a:solidFill>
                  <a:prstClr val="black"/>
                </a:solidFill>
              </a:rPr>
              <a:t>κάθε ιατρική αντένδειξη</a:t>
            </a:r>
          </a:p>
          <a:p>
            <a:pPr marL="109537" indent="0">
              <a:buFont typeface="Georgia" pitchFamily="18" charset="0"/>
              <a:buNone/>
              <a:defRPr/>
            </a:pPr>
            <a:r>
              <a:rPr lang="el-GR" sz="2000" dirty="0" smtClean="0">
                <a:solidFill>
                  <a:prstClr val="black"/>
                </a:solidFill>
              </a:rPr>
              <a:t>             - εξασφαλίζει </a:t>
            </a:r>
            <a:r>
              <a:rPr lang="el-GR" sz="2000" dirty="0">
                <a:solidFill>
                  <a:prstClr val="black"/>
                </a:solidFill>
              </a:rPr>
              <a:t>κλίνη ΜΕΘ </a:t>
            </a:r>
            <a:endParaRPr lang="el-GR" sz="2000" dirty="0" smtClean="0">
              <a:solidFill>
                <a:prstClr val="black"/>
              </a:solidFill>
            </a:endParaRPr>
          </a:p>
          <a:p>
            <a:pPr marL="109537" indent="0">
              <a:buFont typeface="Georgia" pitchFamily="18" charset="0"/>
              <a:buNone/>
              <a:defRPr/>
            </a:pPr>
            <a:r>
              <a:rPr lang="el-GR" sz="2000" dirty="0">
                <a:solidFill>
                  <a:prstClr val="black"/>
                </a:solidFill>
              </a:rPr>
              <a:t> </a:t>
            </a:r>
            <a:r>
              <a:rPr lang="el-GR" sz="2000" dirty="0" smtClean="0">
                <a:solidFill>
                  <a:prstClr val="black"/>
                </a:solidFill>
              </a:rPr>
              <a:t>            - οργανώνει τα </a:t>
            </a:r>
            <a:r>
              <a:rPr lang="el-GR" sz="2000" dirty="0">
                <a:solidFill>
                  <a:prstClr val="black"/>
                </a:solidFill>
              </a:rPr>
              <a:t>τεστ του εγκεφαλικού θανάτου </a:t>
            </a:r>
            <a:endParaRPr lang="el-GR" sz="2000" dirty="0" smtClean="0">
              <a:solidFill>
                <a:prstClr val="black"/>
              </a:solidFill>
            </a:endParaRPr>
          </a:p>
          <a:p>
            <a:pPr marL="109537" indent="0">
              <a:buFont typeface="Georgia" pitchFamily="18" charset="0"/>
              <a:buNone/>
              <a:defRPr/>
            </a:pPr>
            <a:r>
              <a:rPr lang="el-GR" sz="2000" dirty="0" smtClean="0">
                <a:solidFill>
                  <a:prstClr val="black"/>
                </a:solidFill>
              </a:rPr>
              <a:t>    και τον μετατρέπει σε </a:t>
            </a:r>
            <a:r>
              <a:rPr lang="el-GR" sz="2000" b="1" dirty="0" smtClean="0">
                <a:solidFill>
                  <a:prstClr val="black"/>
                </a:solidFill>
              </a:rPr>
              <a:t>δυνητικό </a:t>
            </a:r>
            <a:r>
              <a:rPr lang="el-GR" sz="2000" b="1" dirty="0">
                <a:solidFill>
                  <a:prstClr val="black"/>
                </a:solidFill>
              </a:rPr>
              <a:t>δότη </a:t>
            </a:r>
            <a:endParaRPr lang="el-GR" sz="2000" b="1" dirty="0" smtClean="0">
              <a:solidFill>
                <a:prstClr val="black"/>
              </a:solidFill>
            </a:endParaRPr>
          </a:p>
          <a:p>
            <a:pPr marL="109537" indent="0">
              <a:buFont typeface="Georgia" pitchFamily="18" charset="0"/>
              <a:buNone/>
              <a:defRPr/>
            </a:pPr>
            <a:endParaRPr lang="el-GR" sz="2000" b="1" dirty="0">
              <a:solidFill>
                <a:prstClr val="black"/>
              </a:solidFill>
            </a:endParaRPr>
          </a:p>
          <a:p>
            <a:pPr>
              <a:buFont typeface="Wingdings" panose="05000000000000000000" pitchFamily="2" charset="2"/>
              <a:buChar char="§"/>
              <a:defRPr/>
            </a:pPr>
            <a:r>
              <a:rPr lang="el-GR" sz="2000" dirty="0" smtClean="0">
                <a:solidFill>
                  <a:prstClr val="black"/>
                </a:solidFill>
              </a:rPr>
              <a:t>στη συνέχεια προσεγγίζοντας </a:t>
            </a:r>
            <a:r>
              <a:rPr lang="el-GR" sz="2000" dirty="0">
                <a:solidFill>
                  <a:prstClr val="black"/>
                </a:solidFill>
              </a:rPr>
              <a:t>την οικογένεια του δυνητικού δότη και εξασφαλίζοντας την συναίνεση τον μετατρέπει πλέον σε </a:t>
            </a:r>
            <a:r>
              <a:rPr lang="el-GR" sz="2000" b="1" dirty="0">
                <a:solidFill>
                  <a:prstClr val="black"/>
                </a:solidFill>
              </a:rPr>
              <a:t>πραγματικό </a:t>
            </a:r>
            <a:r>
              <a:rPr lang="el-GR" sz="2000" b="1" dirty="0" smtClean="0">
                <a:solidFill>
                  <a:prstClr val="black"/>
                </a:solidFill>
              </a:rPr>
              <a:t>δότη</a:t>
            </a:r>
          </a:p>
          <a:p>
            <a:pPr>
              <a:buFont typeface="Wingdings" panose="05000000000000000000" pitchFamily="2" charset="2"/>
              <a:buChar char="§"/>
              <a:defRPr/>
            </a:pPr>
            <a:endParaRPr lang="el-GR" sz="2000" b="1" dirty="0">
              <a:solidFill>
                <a:prstClr val="black"/>
              </a:solidFill>
            </a:endParaRPr>
          </a:p>
          <a:p>
            <a:pPr>
              <a:buFont typeface="Wingdings" panose="05000000000000000000" pitchFamily="2" charset="2"/>
              <a:buChar char="§"/>
              <a:defRPr/>
            </a:pPr>
            <a:r>
              <a:rPr lang="el-GR" sz="2000" dirty="0">
                <a:solidFill>
                  <a:prstClr val="black"/>
                </a:solidFill>
              </a:rPr>
              <a:t>κ</a:t>
            </a:r>
            <a:r>
              <a:rPr lang="el-GR" sz="2000" dirty="0" smtClean="0">
                <a:solidFill>
                  <a:prstClr val="black"/>
                </a:solidFill>
              </a:rPr>
              <a:t>αθοδηγεί τη σωστή διαχείρηση του δότη, πριν ακόμα από την εισαγωγή στη ΜΕΘ και μέχρι το χειρουργείο, ώστε να προκύψει </a:t>
            </a:r>
            <a:r>
              <a:rPr lang="el-GR" sz="2000" dirty="0">
                <a:solidFill>
                  <a:prstClr val="black"/>
                </a:solidFill>
              </a:rPr>
              <a:t>ο</a:t>
            </a:r>
            <a:r>
              <a:rPr lang="el-GR" sz="2000" dirty="0" smtClean="0">
                <a:solidFill>
                  <a:prstClr val="black"/>
                </a:solidFill>
              </a:rPr>
              <a:t> </a:t>
            </a:r>
            <a:r>
              <a:rPr lang="el-GR" sz="2000" b="1" dirty="0" smtClean="0">
                <a:solidFill>
                  <a:prstClr val="black"/>
                </a:solidFill>
              </a:rPr>
              <a:t>αξιοποιημένος δότης</a:t>
            </a:r>
            <a:endParaRPr lang="en-US" sz="2000" b="1" dirty="0">
              <a:solidFill>
                <a:prstClr val="black"/>
              </a:solidFill>
            </a:endParaRPr>
          </a:p>
          <a:p>
            <a:pPr>
              <a:defRPr/>
            </a:pPr>
            <a:endParaRPr lang="en-US" dirty="0"/>
          </a:p>
        </p:txBody>
      </p:sp>
      <p:sp>
        <p:nvSpPr>
          <p:cNvPr id="4" name="Title 7"/>
          <p:cNvSpPr>
            <a:spLocks noGrp="1"/>
          </p:cNvSpPr>
          <p:nvPr>
            <p:ph type="title"/>
          </p:nvPr>
        </p:nvSpPr>
        <p:spPr>
          <a:xfrm>
            <a:off x="39688" y="457200"/>
            <a:ext cx="9104312" cy="1066800"/>
          </a:xfrm>
        </p:spPr>
        <p:txBody>
          <a:bodyPr/>
          <a:lstStyle/>
          <a:p>
            <a:pPr>
              <a:defRPr/>
            </a:pPr>
            <a:r>
              <a:rPr lang="el-GR" sz="2400" b="1" dirty="0">
                <a:solidFill>
                  <a:schemeClr val="tx1"/>
                </a:solidFill>
                <a:effectLst>
                  <a:outerShdw blurRad="38100" dist="38100" dir="2700000" algn="tl">
                    <a:srgbClr val="000000">
                      <a:alpha val="43137"/>
                    </a:srgbClr>
                  </a:outerShdw>
                </a:effectLst>
                <a:latin typeface="+mn-lt"/>
              </a:rPr>
              <a:t>Ο κρίσιμος ρόλος του Τοπικού </a:t>
            </a:r>
            <a:r>
              <a:rPr lang="el-GR" sz="2400" b="1" dirty="0" smtClean="0">
                <a:solidFill>
                  <a:schemeClr val="tx1"/>
                </a:solidFill>
                <a:effectLst>
                  <a:outerShdw blurRad="38100" dist="38100" dir="2700000" algn="tl">
                    <a:srgbClr val="000000">
                      <a:alpha val="43137"/>
                    </a:srgbClr>
                  </a:outerShdw>
                </a:effectLst>
                <a:latin typeface="+mn-lt"/>
              </a:rPr>
              <a:t>Συντονιστή</a:t>
            </a:r>
            <a:r>
              <a:rPr lang="el-GR" sz="2400" b="1" dirty="0">
                <a:solidFill>
                  <a:schemeClr val="tx1"/>
                </a:solidFill>
                <a:effectLst>
                  <a:outerShdw blurRad="38100" dist="38100" dir="2700000" algn="tl">
                    <a:srgbClr val="000000">
                      <a:alpha val="43137"/>
                    </a:srgbClr>
                  </a:outerShdw>
                </a:effectLst>
                <a:latin typeface="+mn-lt"/>
              </a:rPr>
              <a:t/>
            </a:r>
            <a:br>
              <a:rPr lang="el-GR" sz="2400" b="1" dirty="0">
                <a:solidFill>
                  <a:schemeClr val="tx1"/>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φροντίζει ο πιθανός δότης να γίνει πραγματικός δότης</a:t>
            </a:r>
            <a:endParaRPr lang="en-US" sz="2400" dirty="0">
              <a:solidFill>
                <a:srgbClr val="0070C0"/>
              </a:solidFill>
              <a:latin typeface="+mn-lt"/>
            </a:endParaRPr>
          </a:p>
        </p:txBody>
      </p:sp>
      <p:sp>
        <p:nvSpPr>
          <p:cNvPr id="5" name="Rectangle 4"/>
          <p:cNvSpPr/>
          <p:nvPr/>
        </p:nvSpPr>
        <p:spPr>
          <a:xfrm>
            <a:off x="762000" y="6438900"/>
            <a:ext cx="8240713" cy="369888"/>
          </a:xfrm>
          <a:prstGeom prst="rect">
            <a:avLst/>
          </a:prstGeom>
        </p:spPr>
        <p:txBody>
          <a:bodyPr>
            <a:spAutoFit/>
          </a:bodyPr>
          <a:lstStyle/>
          <a:p>
            <a:pPr>
              <a:defRPr/>
            </a:pPr>
            <a:r>
              <a:rPr lang="en-US" b="1" i="1" dirty="0">
                <a:solidFill>
                  <a:srgbClr val="C00000"/>
                </a:solidFill>
                <a:latin typeface="+mn-lt"/>
              </a:rPr>
              <a:t>http://www.ont.es/publicaciones/Documents/DOPKI%20GUIA.pdf</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title"/>
          </p:nvPr>
        </p:nvSpPr>
        <p:spPr>
          <a:xfrm>
            <a:off x="457200" y="396875"/>
            <a:ext cx="8229600" cy="1066800"/>
          </a:xfrm>
        </p:spPr>
        <p:txBody>
          <a:bodyPr/>
          <a:lstStyle/>
          <a:p>
            <a:pPr>
              <a:defRPr/>
            </a:pPr>
            <a:r>
              <a:rPr lang="el-GR" sz="2400" b="1" dirty="0" smtClean="0">
                <a:solidFill>
                  <a:schemeClr val="tx1"/>
                </a:solidFill>
                <a:effectLst>
                  <a:outerShdw blurRad="38100" dist="38100" dir="2700000" algn="tl">
                    <a:srgbClr val="000000">
                      <a:alpha val="43137"/>
                    </a:srgbClr>
                  </a:outerShdw>
                </a:effectLst>
                <a:latin typeface="+mn-lt"/>
              </a:rPr>
              <a:t>Έλεγχος καταλληλότητας του υποψήφιου δότη</a:t>
            </a:r>
            <a:r>
              <a:rPr lang="el-GR" sz="2400" dirty="0" smtClean="0">
                <a:solidFill>
                  <a:srgbClr val="0070C0"/>
                </a:solidFill>
                <a:effectLst>
                  <a:outerShdw blurRad="38100" dist="38100" dir="2700000" algn="tl">
                    <a:srgbClr val="000000">
                      <a:alpha val="43137"/>
                    </a:srgbClr>
                  </a:outerShdw>
                </a:effectLst>
                <a:latin typeface="+mn-lt"/>
              </a:rPr>
              <a:t/>
            </a:r>
            <a:br>
              <a:rPr lang="el-GR" sz="2400" dirty="0" smtClean="0">
                <a:solidFill>
                  <a:srgbClr val="0070C0"/>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γενικός έλεγχος</a:t>
            </a:r>
            <a:endParaRPr lang="en-US" sz="2400" dirty="0">
              <a:solidFill>
                <a:srgbClr val="0070C0"/>
              </a:solidFill>
              <a:latin typeface="+mn-lt"/>
            </a:endParaRPr>
          </a:p>
        </p:txBody>
      </p:sp>
      <p:sp>
        <p:nvSpPr>
          <p:cNvPr id="17411" name="Content Placeholder 3"/>
          <p:cNvSpPr>
            <a:spLocks noGrp="1"/>
          </p:cNvSpPr>
          <p:nvPr>
            <p:ph idx="1"/>
          </p:nvPr>
        </p:nvSpPr>
        <p:spPr>
          <a:xfrm>
            <a:off x="304800" y="1600200"/>
            <a:ext cx="8656638" cy="4973638"/>
          </a:xfrm>
        </p:spPr>
        <p:txBody>
          <a:bodyPr/>
          <a:lstStyle/>
          <a:p>
            <a:pPr>
              <a:buFont typeface="Wingdings" pitchFamily="2" charset="2"/>
              <a:buChar char="§"/>
            </a:pPr>
            <a:r>
              <a:rPr lang="el-GR" altLang="en-US" sz="2000" smtClean="0"/>
              <a:t>ηλικία</a:t>
            </a:r>
          </a:p>
          <a:p>
            <a:pPr>
              <a:buFont typeface="Wingdings" pitchFamily="2" charset="2"/>
              <a:buChar char="§"/>
            </a:pPr>
            <a:r>
              <a:rPr lang="el-GR" altLang="en-US" sz="2000" smtClean="0"/>
              <a:t>λεπτομερές ιατρικό ιστορικό (προηγούμενα νοσήματα, φάρμακα, νοσηλείες κλπ)</a:t>
            </a:r>
          </a:p>
          <a:p>
            <a:pPr>
              <a:buFont typeface="Wingdings" pitchFamily="2" charset="2"/>
              <a:buChar char="§"/>
            </a:pPr>
            <a:r>
              <a:rPr lang="el-GR" altLang="en-US" sz="2000" smtClean="0"/>
              <a:t>λεπτομερές κοινωνικό ιστορικό (επάγγελμα, ταξίδια, έξεις, σεξουαλικές ιδιαιτερότητες, χρήση ουσιών, τατουάζ κλπ)</a:t>
            </a:r>
          </a:p>
          <a:p>
            <a:pPr>
              <a:buFont typeface="Wingdings" pitchFamily="2" charset="2"/>
              <a:buChar char="§"/>
            </a:pPr>
            <a:r>
              <a:rPr lang="el-GR" altLang="en-US" sz="2000" smtClean="0"/>
              <a:t>λεπτομερής φυσική εξέταση (δακτυλική, λεμφαδένες, μαστοί κλπ)</a:t>
            </a:r>
          </a:p>
          <a:p>
            <a:pPr>
              <a:buFont typeface="Wingdings" pitchFamily="2" charset="2"/>
              <a:buChar char="§"/>
            </a:pPr>
            <a:r>
              <a:rPr lang="el-GR" altLang="en-US" sz="2000" smtClean="0"/>
              <a:t>έλεγχος για κακοήθεια αν τον επιβάλλει το ιστορικό </a:t>
            </a:r>
          </a:p>
          <a:p>
            <a:pPr>
              <a:buFont typeface="Wingdings" pitchFamily="2" charset="2"/>
              <a:buChar char="§"/>
            </a:pPr>
            <a:r>
              <a:rPr lang="el-GR" altLang="en-US" sz="2000" smtClean="0"/>
              <a:t>εργαστηριακός έλεγχος της λειτουργικότητας των οργάνων προς μετα</a:t>
            </a:r>
            <a:r>
              <a:rPr lang="en-US" altLang="en-US" sz="2000" smtClean="0"/>
              <a:t>- </a:t>
            </a:r>
            <a:r>
              <a:rPr lang="el-GR" altLang="en-US" sz="2000" smtClean="0"/>
              <a:t>μόσχευση (αιματολογικός, βιοχημικός, ακτινογραφίες, </a:t>
            </a:r>
            <a:r>
              <a:rPr lang="en-US" altLang="en-US" sz="2000" smtClean="0"/>
              <a:t>CT, ECHO </a:t>
            </a:r>
            <a:r>
              <a:rPr lang="el-GR" altLang="en-US" sz="2000" smtClean="0"/>
              <a:t>κλπ</a:t>
            </a:r>
            <a:r>
              <a:rPr lang="en-US" altLang="en-US" sz="2000" smtClean="0"/>
              <a:t>)</a:t>
            </a:r>
            <a:endParaRPr lang="el-GR" altLang="en-US" sz="2000" smtClean="0"/>
          </a:p>
          <a:p>
            <a:pPr>
              <a:buFont typeface="Wingdings" pitchFamily="2" charset="2"/>
              <a:buChar char="§"/>
            </a:pPr>
            <a:r>
              <a:rPr lang="el-GR" altLang="en-US" sz="2000" smtClean="0"/>
              <a:t>έλεγχος για μικροβιακό αποικισμό ή ενεργό λοίμωξη (καλλ/γειες βρογχικών, αίματος, ούρων, ΚΦΚ κλπ) </a:t>
            </a:r>
          </a:p>
        </p:txBody>
      </p:sp>
      <p:sp>
        <p:nvSpPr>
          <p:cNvPr id="6" name="Rectangle 5"/>
          <p:cNvSpPr/>
          <p:nvPr/>
        </p:nvSpPr>
        <p:spPr>
          <a:xfrm>
            <a:off x="717550" y="6061075"/>
            <a:ext cx="8613775" cy="1138238"/>
          </a:xfrm>
          <a:prstGeom prst="rect">
            <a:avLst/>
          </a:prstGeom>
        </p:spPr>
        <p:txBody>
          <a:bodyPr>
            <a:spAutoFit/>
          </a:bodyPr>
          <a:lstStyle/>
          <a:p>
            <a:pPr>
              <a:defRPr/>
            </a:pPr>
            <a:r>
              <a:rPr lang="en-US" b="1" i="1" dirty="0">
                <a:solidFill>
                  <a:srgbClr val="C00000"/>
                </a:solidFill>
                <a:latin typeface="+mn-lt"/>
              </a:rPr>
              <a:t>Guide to the Safety and Quality Assurance for the transplantation of   </a:t>
            </a:r>
          </a:p>
          <a:p>
            <a:pPr>
              <a:defRPr/>
            </a:pPr>
            <a:r>
              <a:rPr lang="en-US" b="1" i="1" dirty="0">
                <a:solidFill>
                  <a:srgbClr val="C00000"/>
                </a:solidFill>
                <a:latin typeface="+mn-lt"/>
              </a:rPr>
              <a:t>                                                              Organs, Tissues and Cells.</a:t>
            </a:r>
            <a:r>
              <a:rPr lang="el-GR" b="1" i="1" dirty="0">
                <a:solidFill>
                  <a:srgbClr val="C00000"/>
                </a:solidFill>
                <a:latin typeface="+mn-lt"/>
              </a:rPr>
              <a:t> </a:t>
            </a:r>
            <a:r>
              <a:rPr lang="el-GR" sz="1400" b="1" i="1" dirty="0">
                <a:solidFill>
                  <a:srgbClr val="C00000"/>
                </a:solidFill>
                <a:latin typeface="+mn-lt"/>
              </a:rPr>
              <a:t>5</a:t>
            </a:r>
            <a:r>
              <a:rPr lang="en-US" sz="1400" b="1" i="1" baseline="30000" dirty="0" err="1">
                <a:solidFill>
                  <a:srgbClr val="C00000"/>
                </a:solidFill>
                <a:latin typeface="+mn-lt"/>
              </a:rPr>
              <a:t>th</a:t>
            </a:r>
            <a:r>
              <a:rPr lang="en-US" sz="1400" b="1" i="1" dirty="0">
                <a:solidFill>
                  <a:srgbClr val="C00000"/>
                </a:solidFill>
                <a:latin typeface="+mn-lt"/>
              </a:rPr>
              <a:t> edition 201</a:t>
            </a:r>
            <a:r>
              <a:rPr lang="el-GR" sz="1400" b="1" i="1" dirty="0">
                <a:solidFill>
                  <a:srgbClr val="C00000"/>
                </a:solidFill>
                <a:latin typeface="+mn-lt"/>
              </a:rPr>
              <a:t>3</a:t>
            </a:r>
            <a:r>
              <a:rPr lang="en-US" sz="1400" b="1" i="1" dirty="0">
                <a:latin typeface="+mn-lt"/>
              </a:rPr>
              <a:t/>
            </a:r>
            <a:br>
              <a:rPr lang="en-US" sz="1400" b="1" i="1" dirty="0">
                <a:latin typeface="+mn-lt"/>
              </a:rPr>
            </a:br>
            <a:endParaRPr lang="en-US" sz="1400" b="1" i="1" dirty="0">
              <a:latin typeface="+mn-lt"/>
            </a:endParaRPr>
          </a:p>
          <a:p>
            <a:pPr>
              <a:defRPr/>
            </a:pPr>
            <a:r>
              <a:rPr lang="en-US" dirty="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xfrm>
            <a:off x="39688" y="609600"/>
            <a:ext cx="9104312" cy="1066800"/>
          </a:xfrm>
        </p:spPr>
        <p:txBody>
          <a:bodyPr/>
          <a:lstStyle/>
          <a:p>
            <a:pPr>
              <a:defRPr/>
            </a:pPr>
            <a:r>
              <a:rPr lang="el-GR" sz="2400" b="1" dirty="0" smtClean="0">
                <a:solidFill>
                  <a:schemeClr val="tx1"/>
                </a:solidFill>
                <a:effectLst>
                  <a:outerShdw blurRad="38100" dist="38100" dir="2700000" algn="tl">
                    <a:srgbClr val="000000">
                      <a:alpha val="43137"/>
                    </a:srgbClr>
                  </a:outerShdw>
                </a:effectLst>
                <a:latin typeface="+mn-lt"/>
              </a:rPr>
              <a:t>Έλεγχος καταλληλότητας του υποψήφιου δότη</a:t>
            </a:r>
            <a:r>
              <a:rPr lang="el-GR" sz="2400" dirty="0" smtClean="0">
                <a:solidFill>
                  <a:srgbClr val="0070C0"/>
                </a:solidFill>
                <a:effectLst>
                  <a:outerShdw blurRad="38100" dist="38100" dir="2700000" algn="tl">
                    <a:srgbClr val="000000">
                      <a:alpha val="43137"/>
                    </a:srgbClr>
                  </a:outerShdw>
                </a:effectLst>
                <a:latin typeface="+mn-lt"/>
              </a:rPr>
              <a:t/>
            </a:r>
            <a:br>
              <a:rPr lang="el-GR" sz="2400" dirty="0" smtClean="0">
                <a:solidFill>
                  <a:srgbClr val="0070C0"/>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υπάρχουν απόλυτες αντενδείξεις;</a:t>
            </a:r>
            <a:r>
              <a:rPr lang="el-GR" altLang="en-US" sz="2400" dirty="0"/>
              <a:t/>
            </a:r>
            <a:br>
              <a:rPr lang="el-GR" altLang="en-US" sz="2400" dirty="0"/>
            </a:br>
            <a:endParaRPr lang="en-US" sz="2400" dirty="0">
              <a:solidFill>
                <a:srgbClr val="0070C0"/>
              </a:solidFill>
              <a:latin typeface="+mn-lt"/>
            </a:endParaRPr>
          </a:p>
        </p:txBody>
      </p:sp>
      <p:sp>
        <p:nvSpPr>
          <p:cNvPr id="35843" name="Content Placeholder 2"/>
          <p:cNvSpPr>
            <a:spLocks noGrp="1"/>
          </p:cNvSpPr>
          <p:nvPr>
            <p:ph idx="1"/>
          </p:nvPr>
        </p:nvSpPr>
        <p:spPr>
          <a:xfrm>
            <a:off x="76200" y="1524000"/>
            <a:ext cx="8891588" cy="5049838"/>
          </a:xfrm>
        </p:spPr>
        <p:txBody>
          <a:bodyPr/>
          <a:lstStyle/>
          <a:p>
            <a:pPr>
              <a:buFont typeface="Wingdings" panose="05000000000000000000" pitchFamily="2" charset="2"/>
              <a:buChar char="§"/>
              <a:defRPr/>
            </a:pPr>
            <a:r>
              <a:rPr lang="el-GR" sz="2000" dirty="0"/>
              <a:t>ιδανικός </a:t>
            </a:r>
            <a:r>
              <a:rPr lang="el-GR" sz="2000" dirty="0" smtClean="0"/>
              <a:t>δότης: </a:t>
            </a:r>
            <a:r>
              <a:rPr lang="el-GR" sz="2000" dirty="0"/>
              <a:t>10-50 ετών με ΚΕΚ , δίχως άλλα </a:t>
            </a:r>
            <a:r>
              <a:rPr lang="el-GR" sz="2000" dirty="0" smtClean="0"/>
              <a:t>νοσήματα</a:t>
            </a:r>
          </a:p>
          <a:p>
            <a:pPr>
              <a:buFont typeface="Wingdings" panose="05000000000000000000" pitchFamily="2" charset="2"/>
              <a:buChar char="§"/>
              <a:defRPr/>
            </a:pPr>
            <a:endParaRPr lang="el-GR" sz="2000" dirty="0"/>
          </a:p>
          <a:p>
            <a:pPr>
              <a:buFont typeface="Wingdings" panose="05000000000000000000" pitchFamily="2" charset="2"/>
              <a:buChar char="§"/>
              <a:defRPr/>
            </a:pPr>
            <a:r>
              <a:rPr lang="el-GR" altLang="en-US" sz="2000" dirty="0"/>
              <a:t>ό</a:t>
            </a:r>
            <a:r>
              <a:rPr lang="el-GR" altLang="en-US" sz="2000" dirty="0" smtClean="0"/>
              <a:t>σο μεγαλώνει το έλλειμα προσφοράς/ζήτησης οργάνων αναγκαστικά δεν </a:t>
            </a:r>
            <a:r>
              <a:rPr lang="el-GR" altLang="en-US" sz="2000" dirty="0"/>
              <a:t>ψάχνουμε τον ιδανικό αλλά τον κατάλληλο δότη: εκείνο του οποίου λογικά αναμένεται </a:t>
            </a:r>
            <a:r>
              <a:rPr lang="el-GR" altLang="en-US" sz="2000" dirty="0" smtClean="0"/>
              <a:t>&gt;1 </a:t>
            </a:r>
            <a:r>
              <a:rPr lang="el-GR" altLang="en-US" sz="2000" dirty="0"/>
              <a:t>όργανο μετά τη μεταμόσχευση να είναι λειτουργικό</a:t>
            </a:r>
          </a:p>
          <a:p>
            <a:pPr>
              <a:buFont typeface="Wingdings" panose="05000000000000000000" pitchFamily="2" charset="2"/>
              <a:buChar char="§"/>
              <a:defRPr/>
            </a:pPr>
            <a:endParaRPr lang="en-US" altLang="en-US" sz="2000" dirty="0" smtClean="0"/>
          </a:p>
          <a:p>
            <a:pPr>
              <a:buFont typeface="Wingdings" panose="05000000000000000000" pitchFamily="2" charset="2"/>
              <a:buChar char="§"/>
              <a:defRPr/>
            </a:pPr>
            <a:r>
              <a:rPr lang="el-GR" altLang="en-US" sz="2000" dirty="0"/>
              <a:t>ε</a:t>
            </a:r>
            <a:r>
              <a:rPr lang="el-GR" altLang="en-US" sz="2000" dirty="0" smtClean="0"/>
              <a:t>λάχιστες πλέον οι απόλυτες αντενδείξεις (ενεργός λοίμωξη, πρόσφατη κακοήθεια, μη θεραπευόμενα νοσήματα) που μπορεί να μεταδοθούν:</a:t>
            </a:r>
          </a:p>
          <a:p>
            <a:pPr marL="109537" indent="0">
              <a:buFont typeface="Georgia" pitchFamily="18" charset="0"/>
              <a:buNone/>
              <a:defRPr/>
            </a:pPr>
            <a:r>
              <a:rPr lang="el-GR" altLang="en-US" sz="2000" dirty="0" smtClean="0"/>
              <a:t>     - </a:t>
            </a:r>
            <a:r>
              <a:rPr lang="en-US" altLang="en-US" sz="2000" dirty="0" smtClean="0"/>
              <a:t>Creutzfeldt-Jakob</a:t>
            </a:r>
            <a:r>
              <a:rPr lang="el-GR" altLang="en-US" sz="2000" dirty="0" smtClean="0"/>
              <a:t>, λύσσα, </a:t>
            </a:r>
            <a:r>
              <a:rPr lang="en-US" altLang="en-US" sz="2000" dirty="0" smtClean="0"/>
              <a:t>West </a:t>
            </a:r>
            <a:r>
              <a:rPr lang="en-US" altLang="en-US" sz="2000" dirty="0"/>
              <a:t>Nile </a:t>
            </a:r>
            <a:r>
              <a:rPr lang="en-US" altLang="en-US" sz="2000" dirty="0" smtClean="0"/>
              <a:t>Fever</a:t>
            </a:r>
            <a:r>
              <a:rPr lang="el-GR" altLang="en-US" sz="2000" dirty="0" smtClean="0"/>
              <a:t>, </a:t>
            </a:r>
            <a:r>
              <a:rPr lang="en-US" altLang="en-US" sz="2000" dirty="0" smtClean="0"/>
              <a:t>Yellow Fever</a:t>
            </a:r>
            <a:r>
              <a:rPr lang="el-GR" altLang="en-US" sz="2000" dirty="0" smtClean="0"/>
              <a:t>   </a:t>
            </a:r>
            <a:endParaRPr lang="en-US" altLang="en-US" sz="2000" dirty="0" smtClean="0"/>
          </a:p>
          <a:p>
            <a:pPr marL="109537" indent="0">
              <a:buFont typeface="Georgia" pitchFamily="18" charset="0"/>
              <a:buNone/>
              <a:defRPr/>
            </a:pPr>
            <a:r>
              <a:rPr lang="en-US" altLang="en-US" sz="2000" dirty="0"/>
              <a:t> </a:t>
            </a:r>
            <a:r>
              <a:rPr lang="en-US" altLang="en-US" sz="2000" dirty="0" smtClean="0"/>
              <a:t>    - </a:t>
            </a:r>
            <a:r>
              <a:rPr lang="el-GR" altLang="en-US" sz="2000" dirty="0" smtClean="0"/>
              <a:t>εμβολιασμός με εμβόλια που έχουν ζώντα ιό (πχ </a:t>
            </a:r>
            <a:r>
              <a:rPr lang="en-US" altLang="en-US" sz="2000" dirty="0" smtClean="0"/>
              <a:t>VZV)</a:t>
            </a:r>
            <a:r>
              <a:rPr lang="el-GR" altLang="en-US" sz="2000" dirty="0" smtClean="0"/>
              <a:t> &lt;30 ημέρες πριν</a:t>
            </a:r>
            <a:endParaRPr lang="el-GR" altLang="en-US" sz="2000" dirty="0"/>
          </a:p>
          <a:p>
            <a:pPr marL="109537" indent="0">
              <a:buFont typeface="Georgia" pitchFamily="18" charset="0"/>
              <a:buNone/>
              <a:defRPr/>
            </a:pPr>
            <a:r>
              <a:rPr lang="el-GR" altLang="en-US" sz="2000" dirty="0" smtClean="0"/>
              <a:t>     - γενικά ιστορικό κακοήθειας με &lt;5 χρόνια θεραπείας   </a:t>
            </a:r>
          </a:p>
          <a:p>
            <a:pPr marL="109537" indent="0">
              <a:buFont typeface="Georgia" pitchFamily="18" charset="0"/>
              <a:buNone/>
              <a:defRPr/>
            </a:pPr>
            <a:r>
              <a:rPr lang="el-GR" altLang="en-US" sz="2000" dirty="0"/>
              <a:t> </a:t>
            </a:r>
            <a:r>
              <a:rPr lang="el-GR" altLang="en-US" sz="2000" dirty="0" smtClean="0"/>
              <a:t>    - </a:t>
            </a:r>
            <a:r>
              <a:rPr lang="en-US" altLang="en-US" sz="2000" dirty="0" smtClean="0"/>
              <a:t>HIV </a:t>
            </a:r>
            <a:r>
              <a:rPr lang="el-GR" altLang="en-US" sz="2000" dirty="0" smtClean="0"/>
              <a:t>(+), </a:t>
            </a:r>
            <a:r>
              <a:rPr lang="en-US" altLang="en-US" sz="2000" dirty="0" err="1"/>
              <a:t>HBsAg</a:t>
            </a:r>
            <a:r>
              <a:rPr lang="en-US" altLang="en-US" sz="2000" dirty="0"/>
              <a:t> (+) </a:t>
            </a:r>
            <a:r>
              <a:rPr lang="el-GR" altLang="en-US" sz="2000" dirty="0"/>
              <a:t>και Η</a:t>
            </a:r>
            <a:r>
              <a:rPr lang="en-US" altLang="en-US" sz="2000" dirty="0"/>
              <a:t>CV (+) </a:t>
            </a:r>
            <a:r>
              <a:rPr lang="el-GR" altLang="en-US" sz="2000" dirty="0"/>
              <a:t>δότες σε αντίστοιχους αρνητικούς </a:t>
            </a:r>
            <a:endParaRPr lang="el-GR" altLang="en-US" sz="2000" dirty="0" smtClean="0"/>
          </a:p>
          <a:p>
            <a:pPr marL="109537" indent="0">
              <a:buFont typeface="Georgia" pitchFamily="18" charset="0"/>
              <a:buNone/>
              <a:defRPr/>
            </a:pPr>
            <a:r>
              <a:rPr lang="el-GR" altLang="en-US" sz="2000" dirty="0"/>
              <a:t> </a:t>
            </a:r>
            <a:r>
              <a:rPr lang="el-GR" altLang="en-US" sz="2000" dirty="0" smtClean="0"/>
              <a:t>       λήπτες       </a:t>
            </a:r>
          </a:p>
        </p:txBody>
      </p:sp>
      <p:sp>
        <p:nvSpPr>
          <p:cNvPr id="5" name="Rectangle 4"/>
          <p:cNvSpPr/>
          <p:nvPr/>
        </p:nvSpPr>
        <p:spPr>
          <a:xfrm>
            <a:off x="757238" y="6196013"/>
            <a:ext cx="8613775" cy="1138237"/>
          </a:xfrm>
          <a:prstGeom prst="rect">
            <a:avLst/>
          </a:prstGeom>
        </p:spPr>
        <p:txBody>
          <a:bodyPr>
            <a:spAutoFit/>
          </a:bodyPr>
          <a:lstStyle/>
          <a:p>
            <a:pPr>
              <a:defRPr/>
            </a:pPr>
            <a:r>
              <a:rPr lang="en-US" b="1" i="1" dirty="0">
                <a:solidFill>
                  <a:srgbClr val="C00000"/>
                </a:solidFill>
                <a:latin typeface="+mn-lt"/>
              </a:rPr>
              <a:t>Guide to the Safety and Quality Assurance for the transplantation of   </a:t>
            </a:r>
          </a:p>
          <a:p>
            <a:pPr>
              <a:defRPr/>
            </a:pPr>
            <a:r>
              <a:rPr lang="en-US" b="1" i="1" dirty="0">
                <a:solidFill>
                  <a:srgbClr val="C00000"/>
                </a:solidFill>
                <a:latin typeface="+mn-lt"/>
              </a:rPr>
              <a:t>                                                              Organs, Tissues and Cells.</a:t>
            </a:r>
            <a:r>
              <a:rPr lang="el-GR" b="1" i="1" dirty="0">
                <a:solidFill>
                  <a:srgbClr val="C00000"/>
                </a:solidFill>
                <a:latin typeface="+mn-lt"/>
              </a:rPr>
              <a:t> </a:t>
            </a:r>
            <a:r>
              <a:rPr lang="el-GR" sz="1400" b="1" i="1" dirty="0">
                <a:solidFill>
                  <a:srgbClr val="C00000"/>
                </a:solidFill>
                <a:latin typeface="+mn-lt"/>
              </a:rPr>
              <a:t>5</a:t>
            </a:r>
            <a:r>
              <a:rPr lang="en-US" sz="1400" b="1" i="1" baseline="30000" dirty="0" err="1">
                <a:solidFill>
                  <a:srgbClr val="C00000"/>
                </a:solidFill>
                <a:latin typeface="+mn-lt"/>
              </a:rPr>
              <a:t>th</a:t>
            </a:r>
            <a:r>
              <a:rPr lang="en-US" sz="1400" b="1" i="1" dirty="0">
                <a:solidFill>
                  <a:srgbClr val="C00000"/>
                </a:solidFill>
                <a:latin typeface="+mn-lt"/>
              </a:rPr>
              <a:t> edition 201</a:t>
            </a:r>
            <a:r>
              <a:rPr lang="el-GR" sz="1400" b="1" i="1" dirty="0">
                <a:solidFill>
                  <a:srgbClr val="C00000"/>
                </a:solidFill>
                <a:latin typeface="+mn-lt"/>
              </a:rPr>
              <a:t>3</a:t>
            </a:r>
            <a:r>
              <a:rPr lang="en-US" sz="1400" b="1" i="1" dirty="0">
                <a:latin typeface="+mn-lt"/>
              </a:rPr>
              <a:t/>
            </a:r>
            <a:br>
              <a:rPr lang="en-US" sz="1400" b="1" i="1" dirty="0">
                <a:latin typeface="+mn-lt"/>
              </a:rPr>
            </a:br>
            <a:endParaRPr lang="en-US" sz="1400" b="1" i="1" dirty="0">
              <a:latin typeface="+mn-lt"/>
            </a:endParaRPr>
          </a:p>
          <a:p>
            <a:pPr>
              <a:defRPr/>
            </a:pPr>
            <a:r>
              <a:rPr lang="en-US"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 y="1527175"/>
            <a:ext cx="8645525" cy="5046663"/>
          </a:xfrm>
        </p:spPr>
        <p:txBody>
          <a:bodyPr/>
          <a:lstStyle/>
          <a:p>
            <a:pPr>
              <a:buFont typeface="Wingdings" panose="05000000000000000000" pitchFamily="2" charset="2"/>
              <a:buChar char="§"/>
              <a:defRPr/>
            </a:pPr>
            <a:r>
              <a:rPr lang="el-GR" sz="2000" dirty="0" smtClean="0"/>
              <a:t>η μέση ηλικία των δοτών έχει αυξηθεί</a:t>
            </a:r>
          </a:p>
          <a:p>
            <a:pPr marL="109537" indent="0">
              <a:buFont typeface="Georgia" pitchFamily="18" charset="0"/>
              <a:buNone/>
              <a:defRPr/>
            </a:pPr>
            <a:endParaRPr lang="el-GR" sz="2000" dirty="0" smtClean="0"/>
          </a:p>
          <a:p>
            <a:pPr>
              <a:buFont typeface="Wingdings" panose="05000000000000000000" pitchFamily="2" charset="2"/>
              <a:buChar char="§"/>
              <a:defRPr/>
            </a:pPr>
            <a:r>
              <a:rPr lang="el-GR" sz="2000" dirty="0"/>
              <a:t>γενικά όσο αυξάνει η ηλικία του δότη </a:t>
            </a:r>
            <a:endParaRPr lang="el-GR" sz="2000" dirty="0" smtClean="0"/>
          </a:p>
          <a:p>
            <a:pPr marL="109537" indent="0">
              <a:buFont typeface="Georgia" pitchFamily="18" charset="0"/>
              <a:buNone/>
              <a:defRPr/>
            </a:pPr>
            <a:r>
              <a:rPr lang="el-GR" sz="2000" dirty="0"/>
              <a:t> </a:t>
            </a:r>
            <a:r>
              <a:rPr lang="el-GR" sz="2000" dirty="0" smtClean="0"/>
              <a:t>   μειώνεται </a:t>
            </a:r>
            <a:r>
              <a:rPr lang="el-GR" sz="2000" dirty="0"/>
              <a:t>η επιβίωση του μοσχεύματος  </a:t>
            </a:r>
            <a:endParaRPr lang="el-GR" sz="2000" dirty="0" smtClean="0"/>
          </a:p>
          <a:p>
            <a:pPr marL="109537" indent="0">
              <a:buFont typeface="Georgia" pitchFamily="18" charset="0"/>
              <a:buNone/>
              <a:defRPr/>
            </a:pPr>
            <a:r>
              <a:rPr lang="el-GR" sz="2000" b="1" i="1" dirty="0">
                <a:solidFill>
                  <a:srgbClr val="C00000"/>
                </a:solidFill>
              </a:rPr>
              <a:t> </a:t>
            </a:r>
            <a:r>
              <a:rPr lang="el-GR" sz="2000" b="1" i="1" dirty="0" smtClean="0">
                <a:solidFill>
                  <a:srgbClr val="C00000"/>
                </a:solidFill>
              </a:rPr>
              <a:t>   </a:t>
            </a:r>
            <a:r>
              <a:rPr lang="en-US" sz="1600" b="1" i="1" dirty="0" smtClean="0">
                <a:solidFill>
                  <a:srgbClr val="C00000"/>
                </a:solidFill>
              </a:rPr>
              <a:t>N </a:t>
            </a:r>
            <a:r>
              <a:rPr lang="en-US" sz="1600" b="1" i="1" dirty="0" err="1">
                <a:solidFill>
                  <a:srgbClr val="C00000"/>
                </a:solidFill>
              </a:rPr>
              <a:t>Engl</a:t>
            </a:r>
            <a:r>
              <a:rPr lang="en-US" sz="1600" b="1" i="1" dirty="0">
                <a:solidFill>
                  <a:srgbClr val="C00000"/>
                </a:solidFill>
              </a:rPr>
              <a:t> J Med. 2001;344:1215-1220</a:t>
            </a:r>
            <a:r>
              <a:rPr lang="el-GR" sz="1600" b="1" i="1" dirty="0">
                <a:solidFill>
                  <a:srgbClr val="C00000"/>
                </a:solidFill>
              </a:rPr>
              <a:t> </a:t>
            </a:r>
            <a:endParaRPr lang="el-GR" sz="2000" dirty="0"/>
          </a:p>
          <a:p>
            <a:pPr>
              <a:buFont typeface="Wingdings" panose="05000000000000000000" pitchFamily="2" charset="2"/>
              <a:buChar char="§"/>
              <a:defRPr/>
            </a:pPr>
            <a:endParaRPr lang="el-GR" sz="2000" dirty="0" smtClean="0"/>
          </a:p>
          <a:p>
            <a:pPr>
              <a:buFont typeface="Wingdings" panose="05000000000000000000" pitchFamily="2" charset="2"/>
              <a:buChar char="§"/>
              <a:defRPr/>
            </a:pPr>
            <a:endParaRPr lang="el-GR" sz="2000" dirty="0"/>
          </a:p>
          <a:p>
            <a:pPr>
              <a:buFont typeface="Wingdings" panose="05000000000000000000" pitchFamily="2" charset="2"/>
              <a:buChar char="§"/>
              <a:defRPr/>
            </a:pPr>
            <a:endParaRPr lang="el-GR" sz="2000" dirty="0" smtClean="0"/>
          </a:p>
          <a:p>
            <a:pPr marL="109537" indent="0">
              <a:buFont typeface="Georgia" pitchFamily="18" charset="0"/>
              <a:buNone/>
              <a:defRPr/>
            </a:pPr>
            <a:endParaRPr lang="el-GR" sz="2000" dirty="0" smtClean="0"/>
          </a:p>
          <a:p>
            <a:pPr>
              <a:buFont typeface="Wingdings" panose="05000000000000000000" pitchFamily="2" charset="2"/>
              <a:buChar char="§"/>
              <a:defRPr/>
            </a:pPr>
            <a:endParaRPr lang="el-GR" sz="2000" dirty="0" smtClean="0"/>
          </a:p>
          <a:p>
            <a:pPr>
              <a:buFont typeface="Wingdings" panose="05000000000000000000" pitchFamily="2" charset="2"/>
              <a:buChar char="§"/>
              <a:defRPr/>
            </a:pPr>
            <a:r>
              <a:rPr lang="el-GR" sz="2000" dirty="0" smtClean="0"/>
              <a:t>όμως </a:t>
            </a:r>
            <a:r>
              <a:rPr lang="el-GR" sz="2000" dirty="0"/>
              <a:t>δεν έχει τόσο σημασία η ηλικία του </a:t>
            </a:r>
            <a:r>
              <a:rPr lang="el-GR" sz="2000" dirty="0" smtClean="0"/>
              <a:t>δότη</a:t>
            </a:r>
            <a:r>
              <a:rPr lang="el-GR" sz="2000" dirty="0"/>
              <a:t>, όσο η λειτουργικότητα των </a:t>
            </a:r>
            <a:r>
              <a:rPr lang="el-GR" sz="2000" dirty="0" smtClean="0"/>
              <a:t>οργάνων του</a:t>
            </a:r>
          </a:p>
          <a:p>
            <a:pPr>
              <a:buFont typeface="Wingdings" panose="05000000000000000000" pitchFamily="2" charset="2"/>
              <a:buChar char="§"/>
              <a:defRPr/>
            </a:pPr>
            <a:r>
              <a:rPr lang="el-GR" sz="2000" b="1" dirty="0" smtClean="0"/>
              <a:t>η ηλικία μόνη της δεν είναι αντένδειξη, ενημερώστε και</a:t>
            </a:r>
          </a:p>
          <a:p>
            <a:pPr marL="109537" indent="0">
              <a:buFont typeface="Georgia" pitchFamily="18" charset="0"/>
              <a:buNone/>
              <a:defRPr/>
            </a:pPr>
            <a:r>
              <a:rPr lang="el-GR" sz="2000" b="1" dirty="0"/>
              <a:t> </a:t>
            </a:r>
            <a:r>
              <a:rPr lang="el-GR" sz="2000" b="1" dirty="0" smtClean="0"/>
              <a:t>   αφήστε τον μεταμοσχευτή να αποφασίσει!</a:t>
            </a:r>
          </a:p>
          <a:p>
            <a:pPr marL="109537" indent="0">
              <a:buFont typeface="Georgia" pitchFamily="18" charset="0"/>
              <a:buNone/>
              <a:defRPr/>
            </a:pPr>
            <a:endParaRPr lang="en-US" sz="2000" dirty="0"/>
          </a:p>
        </p:txBody>
      </p:sp>
      <p:sp>
        <p:nvSpPr>
          <p:cNvPr id="4" name="Title 7"/>
          <p:cNvSpPr>
            <a:spLocks noGrp="1"/>
          </p:cNvSpPr>
          <p:nvPr>
            <p:ph type="title"/>
          </p:nvPr>
        </p:nvSpPr>
        <p:spPr>
          <a:xfrm>
            <a:off x="228600" y="609600"/>
            <a:ext cx="8915400" cy="1066800"/>
          </a:xfrm>
        </p:spPr>
        <p:txBody>
          <a:bodyPr/>
          <a:lstStyle/>
          <a:p>
            <a:pPr>
              <a:defRPr/>
            </a:pPr>
            <a:r>
              <a:rPr lang="el-GR" sz="2400" b="1" dirty="0" smtClean="0">
                <a:solidFill>
                  <a:schemeClr val="tx1"/>
                </a:solidFill>
                <a:effectLst>
                  <a:outerShdw blurRad="38100" dist="38100" dir="2700000" algn="tl">
                    <a:srgbClr val="000000">
                      <a:alpha val="43137"/>
                    </a:srgbClr>
                  </a:outerShdw>
                </a:effectLst>
                <a:latin typeface="+mn-lt"/>
              </a:rPr>
              <a:t>Έλεγχος καταλληλότητας του υποψήφιου δότη</a:t>
            </a:r>
            <a:r>
              <a:rPr lang="el-GR" sz="2400" dirty="0" smtClean="0">
                <a:solidFill>
                  <a:srgbClr val="0070C0"/>
                </a:solidFill>
                <a:effectLst>
                  <a:outerShdw blurRad="38100" dist="38100" dir="2700000" algn="tl">
                    <a:srgbClr val="000000">
                      <a:alpha val="43137"/>
                    </a:srgbClr>
                  </a:outerShdw>
                </a:effectLst>
                <a:latin typeface="+mn-lt"/>
              </a:rPr>
              <a:t/>
            </a:r>
            <a:br>
              <a:rPr lang="el-GR" sz="2400" dirty="0" smtClean="0">
                <a:solidFill>
                  <a:srgbClr val="0070C0"/>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υπάρχει ηλικιακό όριο;</a:t>
            </a:r>
            <a:r>
              <a:rPr lang="el-GR" altLang="en-US" sz="2400" dirty="0"/>
              <a:t/>
            </a:r>
            <a:br>
              <a:rPr lang="el-GR" altLang="en-US" sz="2400" dirty="0"/>
            </a:br>
            <a:endParaRPr lang="en-US" sz="2400" dirty="0">
              <a:solidFill>
                <a:srgbClr val="0070C0"/>
              </a:solidFill>
              <a:latin typeface="+mn-lt"/>
            </a:endParaRPr>
          </a:p>
        </p:txBody>
      </p:sp>
      <p:graphicFrame>
        <p:nvGraphicFramePr>
          <p:cNvPr id="5" name="Table 4"/>
          <p:cNvGraphicFramePr>
            <a:graphicFrameLocks noGrp="1"/>
          </p:cNvGraphicFramePr>
          <p:nvPr/>
        </p:nvGraphicFramePr>
        <p:xfrm>
          <a:off x="228600" y="3429000"/>
          <a:ext cx="5038725" cy="1371600"/>
        </p:xfrm>
        <a:graphic>
          <a:graphicData uri="http://schemas.openxmlformats.org/drawingml/2006/table">
            <a:tbl>
              <a:tblPr firstRow="1" bandRow="1">
                <a:tableStyleId>{93296810-A885-4BE3-A3E7-6D5BEEA58F35}</a:tableStyleId>
              </a:tblPr>
              <a:tblGrid>
                <a:gridCol w="2013282"/>
                <a:gridCol w="1512722"/>
                <a:gridCol w="1512722"/>
              </a:tblGrid>
              <a:tr h="640107">
                <a:tc>
                  <a:txBody>
                    <a:bodyPr/>
                    <a:lstStyle/>
                    <a:p>
                      <a:r>
                        <a:rPr lang="el-GR" sz="1800" dirty="0" smtClean="0"/>
                        <a:t>3ετής επιβίωση</a:t>
                      </a:r>
                      <a:endParaRPr lang="en-US" sz="1800" dirty="0"/>
                    </a:p>
                  </a:txBody>
                  <a:tcPr marL="91441" marR="91441" marT="45693" marB="45693"/>
                </a:tc>
                <a:tc>
                  <a:txBody>
                    <a:bodyPr/>
                    <a:lstStyle/>
                    <a:p>
                      <a:r>
                        <a:rPr lang="el-GR" sz="1800" dirty="0" smtClean="0"/>
                        <a:t>18-34 </a:t>
                      </a:r>
                    </a:p>
                    <a:p>
                      <a:r>
                        <a:rPr lang="el-GR" sz="1800" dirty="0" smtClean="0"/>
                        <a:t>ετών</a:t>
                      </a:r>
                      <a:endParaRPr lang="en-US" sz="1800" dirty="0"/>
                    </a:p>
                  </a:txBody>
                  <a:tcPr marL="91441" marR="91441" marT="45693" marB="45693"/>
                </a:tc>
                <a:tc>
                  <a:txBody>
                    <a:bodyPr/>
                    <a:lstStyle/>
                    <a:p>
                      <a:r>
                        <a:rPr lang="el-GR" sz="1800" dirty="0" smtClean="0"/>
                        <a:t>&gt;65 ετών</a:t>
                      </a:r>
                      <a:endParaRPr lang="en-US" sz="1800" dirty="0"/>
                    </a:p>
                  </a:txBody>
                  <a:tcPr marL="91441" marR="91441" marT="45693" marB="45693"/>
                </a:tc>
              </a:tr>
              <a:tr h="365746">
                <a:tc>
                  <a:txBody>
                    <a:bodyPr/>
                    <a:lstStyle/>
                    <a:p>
                      <a:r>
                        <a:rPr lang="el-GR" sz="1800" dirty="0" smtClean="0"/>
                        <a:t>Νεφροί</a:t>
                      </a:r>
                      <a:endParaRPr lang="en-US" sz="1800" dirty="0"/>
                    </a:p>
                  </a:txBody>
                  <a:tcPr marL="91441" marR="91441" marT="45693" marB="45693"/>
                </a:tc>
                <a:tc>
                  <a:txBody>
                    <a:bodyPr/>
                    <a:lstStyle/>
                    <a:p>
                      <a:r>
                        <a:rPr lang="el-GR" sz="1800" dirty="0" smtClean="0"/>
                        <a:t>84,3%</a:t>
                      </a:r>
                      <a:endParaRPr lang="en-US" sz="1800" dirty="0"/>
                    </a:p>
                  </a:txBody>
                  <a:tcPr marL="91441" marR="91441" marT="45693" marB="45693"/>
                </a:tc>
                <a:tc>
                  <a:txBody>
                    <a:bodyPr/>
                    <a:lstStyle/>
                    <a:p>
                      <a:r>
                        <a:rPr lang="el-GR" sz="1800" dirty="0" smtClean="0"/>
                        <a:t>65,1%</a:t>
                      </a:r>
                      <a:endParaRPr lang="en-US" sz="1800" dirty="0"/>
                    </a:p>
                  </a:txBody>
                  <a:tcPr marL="91441" marR="91441" marT="45693" marB="45693"/>
                </a:tc>
              </a:tr>
              <a:tr h="365746">
                <a:tc>
                  <a:txBody>
                    <a:bodyPr/>
                    <a:lstStyle/>
                    <a:p>
                      <a:r>
                        <a:rPr lang="el-GR" sz="1800" dirty="0" smtClean="0"/>
                        <a:t>Ηπαρ</a:t>
                      </a:r>
                      <a:endParaRPr lang="en-US" sz="1800" dirty="0"/>
                    </a:p>
                  </a:txBody>
                  <a:tcPr marL="91441" marR="91441" marT="45693" marB="45693"/>
                </a:tc>
                <a:tc>
                  <a:txBody>
                    <a:bodyPr/>
                    <a:lstStyle/>
                    <a:p>
                      <a:r>
                        <a:rPr lang="el-GR" sz="1800" dirty="0" smtClean="0"/>
                        <a:t>75,6%</a:t>
                      </a:r>
                      <a:endParaRPr lang="en-US" sz="1800" dirty="0"/>
                    </a:p>
                  </a:txBody>
                  <a:tcPr marL="91441" marR="91441" marT="45693" marB="45693"/>
                </a:tc>
                <a:tc>
                  <a:txBody>
                    <a:bodyPr/>
                    <a:lstStyle/>
                    <a:p>
                      <a:r>
                        <a:rPr lang="el-GR" sz="1800" dirty="0" smtClean="0"/>
                        <a:t>58,5%</a:t>
                      </a:r>
                      <a:endParaRPr lang="en-US" sz="1800" dirty="0"/>
                    </a:p>
                  </a:txBody>
                  <a:tcPr marL="91441" marR="91441" marT="45693" marB="45693"/>
                </a:tc>
              </a:tr>
            </a:tbl>
          </a:graphicData>
        </a:graphic>
      </p:graphicFrame>
      <p:pic>
        <p:nvPicPr>
          <p:cNvPr id="19478" name="Picture 5"/>
          <p:cNvPicPr>
            <a:picLocks noChangeAspect="1" noChangeArrowheads="1"/>
          </p:cNvPicPr>
          <p:nvPr/>
        </p:nvPicPr>
        <p:blipFill>
          <a:blip r:embed="rId3" cstate="print"/>
          <a:srcRect/>
          <a:stretch>
            <a:fillRect/>
          </a:stretch>
        </p:blipFill>
        <p:spPr bwMode="auto">
          <a:xfrm>
            <a:off x="5410200" y="990600"/>
            <a:ext cx="3546475"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07950" y="1627188"/>
            <a:ext cx="8959850" cy="4864100"/>
          </a:xfrm>
        </p:spPr>
        <p:txBody>
          <a:bodyPr/>
          <a:lstStyle/>
          <a:p>
            <a:pPr>
              <a:buFont typeface="Wingdings" pitchFamily="2" charset="2"/>
              <a:buChar char="§"/>
            </a:pPr>
            <a:r>
              <a:rPr lang="el-GR" altLang="en-US" sz="2000" smtClean="0"/>
              <a:t>~ 5% των δοτών διαλάθουν με βακτηριαιμία κατά τη δωρεά</a:t>
            </a:r>
          </a:p>
          <a:p>
            <a:pPr>
              <a:buFont typeface="Wingdings" pitchFamily="2" charset="2"/>
              <a:buChar char="§"/>
            </a:pPr>
            <a:r>
              <a:rPr lang="el-GR" altLang="en-US" sz="2000" smtClean="0"/>
              <a:t>στο 0,2%-1,7% των ληπτών μεταδίδεται κάποια λοίμωξη</a:t>
            </a:r>
          </a:p>
          <a:p>
            <a:pPr>
              <a:buFont typeface="Wingdings" pitchFamily="2" charset="2"/>
              <a:buChar char="§"/>
            </a:pPr>
            <a:r>
              <a:rPr lang="el-GR" altLang="en-US" sz="2000" smtClean="0"/>
              <a:t>δεν συνιστάται η προληπτική χορήγηση αντιβιοτικών στο δότη</a:t>
            </a:r>
          </a:p>
          <a:p>
            <a:pPr>
              <a:buFont typeface="Wingdings" pitchFamily="2" charset="2"/>
              <a:buChar char="§"/>
            </a:pPr>
            <a:r>
              <a:rPr lang="el-GR" altLang="en-US" sz="2000" smtClean="0"/>
              <a:t>η λήψη πανκαλ/γειών είναι πάντα απαραίτητη (επηρεάζει την επιλογή αντιβιοτικών στον λήπτη)</a:t>
            </a:r>
          </a:p>
          <a:p>
            <a:pPr>
              <a:buFont typeface="Wingdings" pitchFamily="2" charset="2"/>
              <a:buChar char="§"/>
            </a:pPr>
            <a:r>
              <a:rPr lang="el-GR" altLang="en-US" sz="2000" smtClean="0"/>
              <a:t>δότες με σήψη αγνώστου αιτιολογίας ή ενεργό λοίμωξη δίχως θεραπεία ή με ακατάλληλα αντιβιοτικά απορρίπτονται</a:t>
            </a:r>
          </a:p>
          <a:p>
            <a:pPr>
              <a:buFont typeface="Wingdings" pitchFamily="2" charset="2"/>
              <a:buChar char="§"/>
            </a:pPr>
            <a:r>
              <a:rPr lang="el-GR" altLang="en-US" sz="2000" smtClean="0"/>
              <a:t>λοιμώξεις που αφορούν ένα όργανο (πχ μηνιγγίτιδα, πνευμονία), χωρίς συστηματική διασπορά ή μικροβιαιμία δεν είναι αντένδειξη για μεταμόσχευση αρκεί να έχει δοθεί </a:t>
            </a:r>
            <a:r>
              <a:rPr lang="el-GR" altLang="en-US" sz="2000" u="sng" smtClean="0"/>
              <a:t>&gt;</a:t>
            </a:r>
            <a:r>
              <a:rPr lang="el-GR" altLang="en-US" sz="2000" smtClean="0"/>
              <a:t>48 ώρες η κατάλληλη αγωγή και να μην αφορά η δωρεά το όργανο στόχο της λοίμωξης. Α</a:t>
            </a:r>
            <a:r>
              <a:rPr lang="en-US" altLang="en-US" sz="2000" smtClean="0"/>
              <a:t>bx </a:t>
            </a:r>
            <a:r>
              <a:rPr lang="el-GR" altLang="en-US" sz="2000" smtClean="0"/>
              <a:t>και στον λήπτη.</a:t>
            </a:r>
          </a:p>
          <a:p>
            <a:r>
              <a:rPr lang="el-GR" altLang="en-US" sz="2000" smtClean="0"/>
              <a:t>ασθενείς με μυκηταιμία θα πρέπει να λάβουν πλήρη θεραπεία πριν θεωρηθούν υποψήφιοι για δότες</a:t>
            </a:r>
          </a:p>
          <a:p>
            <a:endParaRPr lang="en-US" altLang="en-US" sz="2000" smtClean="0"/>
          </a:p>
        </p:txBody>
      </p:sp>
      <p:sp>
        <p:nvSpPr>
          <p:cNvPr id="4" name="Title 7"/>
          <p:cNvSpPr txBox="1">
            <a:spLocks/>
          </p:cNvSpPr>
          <p:nvPr/>
        </p:nvSpPr>
        <p:spPr>
          <a:xfrm>
            <a:off x="228600" y="558800"/>
            <a:ext cx="8915400"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l-GR" sz="2400" b="1" dirty="0" smtClean="0">
                <a:solidFill>
                  <a:schemeClr val="tx1"/>
                </a:solidFill>
                <a:effectLst>
                  <a:outerShdw blurRad="38100" dist="38100" dir="2700000" algn="tl">
                    <a:srgbClr val="000000">
                      <a:alpha val="43137"/>
                    </a:srgbClr>
                  </a:outerShdw>
                </a:effectLst>
                <a:latin typeface="+mn-lt"/>
              </a:rPr>
              <a:t>Έλεγχος καταλληλότητας του υποψήφιου δότη</a:t>
            </a:r>
            <a:r>
              <a:rPr lang="el-GR" sz="2400" dirty="0" smtClean="0">
                <a:solidFill>
                  <a:srgbClr val="0070C0"/>
                </a:solidFill>
                <a:effectLst>
                  <a:outerShdw blurRad="38100" dist="38100" dir="2700000" algn="tl">
                    <a:srgbClr val="000000">
                      <a:alpha val="43137"/>
                    </a:srgbClr>
                  </a:outerShdw>
                </a:effectLst>
                <a:latin typeface="+mn-lt"/>
              </a:rPr>
              <a:t/>
            </a:r>
            <a:br>
              <a:rPr lang="el-GR" sz="2400" dirty="0" smtClean="0">
                <a:solidFill>
                  <a:srgbClr val="0070C0"/>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δότης με βακτηριακή λοίμωξη;</a:t>
            </a:r>
            <a:r>
              <a:rPr lang="el-GR" altLang="en-US" sz="2400" dirty="0" smtClean="0">
                <a:latin typeface="+mn-lt"/>
              </a:rPr>
              <a:t/>
            </a:r>
            <a:br>
              <a:rPr lang="el-GR" altLang="en-US" sz="2400" dirty="0" smtClean="0">
                <a:latin typeface="+mn-lt"/>
              </a:rPr>
            </a:br>
            <a:endParaRPr lang="en-US" sz="2400" dirty="0">
              <a:solidFill>
                <a:srgbClr val="0070C0"/>
              </a:solidFill>
              <a:latin typeface="+mn-lt"/>
            </a:endParaRPr>
          </a:p>
        </p:txBody>
      </p:sp>
      <p:sp>
        <p:nvSpPr>
          <p:cNvPr id="5" name="Rectangle 4"/>
          <p:cNvSpPr/>
          <p:nvPr/>
        </p:nvSpPr>
        <p:spPr>
          <a:xfrm>
            <a:off x="749300" y="6172200"/>
            <a:ext cx="8613775" cy="1138238"/>
          </a:xfrm>
          <a:prstGeom prst="rect">
            <a:avLst/>
          </a:prstGeom>
        </p:spPr>
        <p:txBody>
          <a:bodyPr>
            <a:spAutoFit/>
          </a:bodyPr>
          <a:lstStyle/>
          <a:p>
            <a:pPr>
              <a:defRPr/>
            </a:pPr>
            <a:r>
              <a:rPr lang="en-US" b="1" i="1" dirty="0">
                <a:solidFill>
                  <a:srgbClr val="C00000"/>
                </a:solidFill>
                <a:latin typeface="+mn-lt"/>
              </a:rPr>
              <a:t>Guide to the Safety and Quality Assurance for the transplantation of   </a:t>
            </a:r>
          </a:p>
          <a:p>
            <a:pPr>
              <a:defRPr/>
            </a:pPr>
            <a:r>
              <a:rPr lang="en-US" b="1" i="1" dirty="0">
                <a:solidFill>
                  <a:srgbClr val="C00000"/>
                </a:solidFill>
                <a:latin typeface="+mn-lt"/>
              </a:rPr>
              <a:t>                                                              Organs, Tissues and Cells.</a:t>
            </a:r>
            <a:r>
              <a:rPr lang="el-GR" b="1" i="1" dirty="0">
                <a:solidFill>
                  <a:srgbClr val="C00000"/>
                </a:solidFill>
                <a:latin typeface="+mn-lt"/>
              </a:rPr>
              <a:t> </a:t>
            </a:r>
            <a:r>
              <a:rPr lang="el-GR" sz="1400" b="1" i="1" dirty="0">
                <a:solidFill>
                  <a:srgbClr val="C00000"/>
                </a:solidFill>
                <a:latin typeface="+mn-lt"/>
              </a:rPr>
              <a:t>5</a:t>
            </a:r>
            <a:r>
              <a:rPr lang="en-US" sz="1400" b="1" i="1" baseline="30000" dirty="0" err="1">
                <a:solidFill>
                  <a:srgbClr val="C00000"/>
                </a:solidFill>
                <a:latin typeface="+mn-lt"/>
              </a:rPr>
              <a:t>th</a:t>
            </a:r>
            <a:r>
              <a:rPr lang="en-US" sz="1400" b="1" i="1" dirty="0">
                <a:solidFill>
                  <a:srgbClr val="C00000"/>
                </a:solidFill>
                <a:latin typeface="+mn-lt"/>
              </a:rPr>
              <a:t> edition 201</a:t>
            </a:r>
            <a:r>
              <a:rPr lang="el-GR" sz="1400" b="1" i="1" dirty="0">
                <a:solidFill>
                  <a:srgbClr val="C00000"/>
                </a:solidFill>
                <a:latin typeface="+mn-lt"/>
              </a:rPr>
              <a:t>3</a:t>
            </a:r>
            <a:r>
              <a:rPr lang="en-US" sz="1400" b="1" i="1" dirty="0">
                <a:latin typeface="+mn-lt"/>
              </a:rPr>
              <a:t/>
            </a:r>
            <a:br>
              <a:rPr lang="en-US" sz="1400" b="1" i="1" dirty="0">
                <a:latin typeface="+mn-lt"/>
              </a:rPr>
            </a:br>
            <a:endParaRPr lang="en-US" sz="1400" b="1" i="1" dirty="0">
              <a:latin typeface="+mn-lt"/>
            </a:endParaRPr>
          </a:p>
          <a:p>
            <a:pPr>
              <a:defRPr/>
            </a:pPr>
            <a:r>
              <a:rPr lang="en-US"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7938" y="1514475"/>
            <a:ext cx="9067801" cy="4864100"/>
          </a:xfrm>
        </p:spPr>
        <p:txBody>
          <a:bodyPr/>
          <a:lstStyle/>
          <a:p>
            <a:pPr>
              <a:buFont typeface="Wingdings" pitchFamily="2" charset="2"/>
              <a:buChar char="§"/>
            </a:pPr>
            <a:r>
              <a:rPr lang="el-GR" altLang="en-US" sz="2000" smtClean="0"/>
              <a:t>δότης με βακτηριαιμία από μικρόβια της κοινότητας γίνεται δεκτός αν παίρνει κατάλληλη αγωγή </a:t>
            </a:r>
            <a:r>
              <a:rPr lang="el-GR" altLang="en-US" sz="2000" u="sng" smtClean="0"/>
              <a:t>&gt;</a:t>
            </a:r>
            <a:r>
              <a:rPr lang="el-GR" altLang="en-US" sz="2000" smtClean="0"/>
              <a:t>48 ώρες (πχ ενδοκαρδίτιδα από </a:t>
            </a:r>
            <a:r>
              <a:rPr lang="en-US" altLang="en-US" sz="2000" smtClean="0"/>
              <a:t>Staph aureus). </a:t>
            </a:r>
            <a:endParaRPr lang="el-GR" altLang="en-US" sz="2000" smtClean="0"/>
          </a:p>
          <a:p>
            <a:pPr>
              <a:buFont typeface="Wingdings" pitchFamily="2" charset="2"/>
              <a:buChar char="§"/>
            </a:pPr>
            <a:r>
              <a:rPr lang="el-GR" altLang="en-US" sz="2000" smtClean="0"/>
              <a:t>δότης με εστιακή λοίμωξη </a:t>
            </a:r>
            <a:r>
              <a:rPr lang="en-US" altLang="en-US" sz="2000" smtClean="0"/>
              <a:t>VRE </a:t>
            </a:r>
            <a:r>
              <a:rPr lang="el-GR" altLang="en-US" sz="2000" smtClean="0"/>
              <a:t>και </a:t>
            </a:r>
            <a:r>
              <a:rPr lang="en-US" altLang="en-US" sz="2000" smtClean="0"/>
              <a:t>MRSA </a:t>
            </a:r>
            <a:r>
              <a:rPr lang="el-GR" altLang="en-US" sz="2000" smtClean="0"/>
              <a:t>γίνεται δεκτός αν παίρνει κατάλληλη αγωγή </a:t>
            </a:r>
            <a:r>
              <a:rPr lang="el-GR" altLang="en-US" sz="2000" u="sng" smtClean="0"/>
              <a:t>&gt;</a:t>
            </a:r>
            <a:r>
              <a:rPr lang="el-GR" altLang="en-US" sz="2000" smtClean="0"/>
              <a:t>48 ώρες, αλλά απορρίπτεται το όργανο που πάσχει (πχ οι πνεύμονες σε πνευμονία, οι νεφροί σε ουρολοίμωξη κοκ)</a:t>
            </a:r>
            <a:r>
              <a:rPr lang="en-US" altLang="en-US" sz="2000" smtClean="0"/>
              <a:t>. </a:t>
            </a:r>
            <a:r>
              <a:rPr lang="el-GR" altLang="en-US" sz="2000" smtClean="0"/>
              <a:t>Α</a:t>
            </a:r>
            <a:r>
              <a:rPr lang="en-US" altLang="en-US" sz="2000" smtClean="0"/>
              <a:t>bx</a:t>
            </a:r>
            <a:r>
              <a:rPr lang="el-GR" altLang="en-US" sz="2000" smtClean="0"/>
              <a:t> στο λήπτη</a:t>
            </a:r>
          </a:p>
          <a:p>
            <a:pPr>
              <a:buFont typeface="Wingdings" pitchFamily="2" charset="2"/>
              <a:buChar char="§"/>
            </a:pPr>
            <a:r>
              <a:rPr lang="el-GR" altLang="en-US" sz="2000" smtClean="0"/>
              <a:t>δεν απορρίπτεται ασθενής με μηνιγγίτιδα, δίχως μικροβιαιμία, από Ε. </a:t>
            </a:r>
            <a:r>
              <a:rPr lang="en-US" altLang="en-US" sz="2000" smtClean="0"/>
              <a:t>Coli, Neisseria mening</a:t>
            </a:r>
            <a:r>
              <a:rPr lang="el-GR" altLang="en-US" sz="2000" smtClean="0"/>
              <a:t>, </a:t>
            </a:r>
            <a:r>
              <a:rPr lang="en-US" altLang="en-US" sz="2000" smtClean="0"/>
              <a:t>Strept pneumonia</a:t>
            </a:r>
            <a:r>
              <a:rPr lang="el-GR" altLang="en-US" sz="2000" smtClean="0"/>
              <a:t> ή </a:t>
            </a:r>
            <a:r>
              <a:rPr lang="en-US" altLang="en-US" sz="2000" smtClean="0"/>
              <a:t>Haemophilus infl </a:t>
            </a:r>
            <a:r>
              <a:rPr lang="el-GR" altLang="en-US" sz="2000" smtClean="0"/>
              <a:t>εφόσον ελάμβανε θεραπεία </a:t>
            </a:r>
            <a:r>
              <a:rPr lang="el-GR" altLang="en-US" sz="2000" u="sng" smtClean="0"/>
              <a:t>&gt;</a:t>
            </a:r>
            <a:r>
              <a:rPr lang="el-GR" altLang="en-US" sz="2000" smtClean="0"/>
              <a:t>48 ώρες. Οχι όργανα από δότες με μηνιγγίτιδα από </a:t>
            </a:r>
            <a:r>
              <a:rPr lang="en-US" altLang="en-US" sz="2000" smtClean="0"/>
              <a:t>Listeria </a:t>
            </a:r>
          </a:p>
          <a:p>
            <a:pPr>
              <a:buFont typeface="Wingdings" pitchFamily="2" charset="2"/>
              <a:buChar char="§"/>
            </a:pPr>
            <a:r>
              <a:rPr lang="el-GR" altLang="en-US" sz="2000" smtClean="0"/>
              <a:t>ασθενείς με μικροβιαιμία από </a:t>
            </a:r>
            <a:r>
              <a:rPr lang="en-US" altLang="en-US" sz="2000" smtClean="0"/>
              <a:t>MDR </a:t>
            </a:r>
            <a:r>
              <a:rPr lang="el-GR" altLang="en-US" sz="2000" smtClean="0"/>
              <a:t>όπως: </a:t>
            </a:r>
            <a:r>
              <a:rPr lang="en-US" altLang="en-US" sz="2000" smtClean="0"/>
              <a:t>carbapenem</a:t>
            </a:r>
            <a:r>
              <a:rPr lang="el-GR" altLang="en-US" sz="2000" smtClean="0"/>
              <a:t>-</a:t>
            </a:r>
            <a:r>
              <a:rPr lang="en-US" altLang="en-US" sz="2000" smtClean="0"/>
              <a:t> resistant Enterobacteriacae, carbapenem</a:t>
            </a:r>
            <a:r>
              <a:rPr lang="el-GR" altLang="en-US" sz="2000" smtClean="0"/>
              <a:t>-</a:t>
            </a:r>
            <a:r>
              <a:rPr lang="en-US" altLang="en-US" sz="2000" smtClean="0"/>
              <a:t>resistant Acinetobacter </a:t>
            </a:r>
            <a:r>
              <a:rPr lang="el-GR" altLang="en-US" sz="2000" smtClean="0"/>
              <a:t>και </a:t>
            </a:r>
            <a:r>
              <a:rPr lang="en-US" altLang="en-US" sz="2000" smtClean="0"/>
              <a:t>MDR Pseudomonas</a:t>
            </a:r>
            <a:r>
              <a:rPr lang="el-GR" altLang="en-US" sz="2000" smtClean="0"/>
              <a:t>, </a:t>
            </a:r>
            <a:r>
              <a:rPr lang="en-US" altLang="en-US" sz="2000" smtClean="0"/>
              <a:t>MRSA </a:t>
            </a:r>
            <a:r>
              <a:rPr lang="el-GR" altLang="en-US" sz="2000" smtClean="0"/>
              <a:t>και </a:t>
            </a:r>
            <a:r>
              <a:rPr lang="en-US" altLang="en-US" sz="2000" smtClean="0"/>
              <a:t>VRE</a:t>
            </a:r>
            <a:r>
              <a:rPr lang="el-GR" altLang="en-US" sz="2000" smtClean="0"/>
              <a:t> αποκλείονται για δότες</a:t>
            </a:r>
          </a:p>
          <a:p>
            <a:pPr>
              <a:buFont typeface="Wingdings" pitchFamily="2" charset="2"/>
              <a:buChar char="§"/>
            </a:pPr>
            <a:r>
              <a:rPr lang="el-GR" altLang="en-US" sz="2000" smtClean="0"/>
              <a:t>αποκλείονται δότες με παρασιτικές λοιμώξεις και ιστορικό </a:t>
            </a:r>
            <a:r>
              <a:rPr lang="en-US" altLang="en-US" sz="2000" smtClean="0"/>
              <a:t>TB</a:t>
            </a:r>
            <a:r>
              <a:rPr lang="el-GR" altLang="en-US" sz="2000" smtClean="0"/>
              <a:t> &lt; 6 μήνες</a:t>
            </a:r>
            <a:r>
              <a:rPr lang="en-US" altLang="en-US" sz="2000" smtClean="0"/>
              <a:t> </a:t>
            </a:r>
            <a:endParaRPr lang="el-GR" altLang="en-US" sz="2000" smtClean="0"/>
          </a:p>
          <a:p>
            <a:pPr>
              <a:buFont typeface="Wingdings" pitchFamily="2" charset="2"/>
              <a:buChar char="§"/>
            </a:pPr>
            <a:r>
              <a:rPr lang="el-GR" altLang="en-US" sz="2000" smtClean="0"/>
              <a:t>δότες με σύφιλη γίνονται δεκτοί, αλλά με συγκατάθεση του λήπτη και αγωγή με </a:t>
            </a:r>
            <a:r>
              <a:rPr lang="en-US" altLang="en-US" sz="2000" smtClean="0"/>
              <a:t>Benzath Penicilline </a:t>
            </a:r>
            <a:r>
              <a:rPr lang="el-GR" altLang="en-US" sz="2000" smtClean="0"/>
              <a:t>για 3 εβδομ</a:t>
            </a:r>
          </a:p>
        </p:txBody>
      </p:sp>
      <p:sp>
        <p:nvSpPr>
          <p:cNvPr id="4" name="Title 7"/>
          <p:cNvSpPr txBox="1">
            <a:spLocks/>
          </p:cNvSpPr>
          <p:nvPr/>
        </p:nvSpPr>
        <p:spPr>
          <a:xfrm>
            <a:off x="228600" y="558800"/>
            <a:ext cx="8915400"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l-GR" sz="2400" b="1" dirty="0" smtClean="0">
                <a:solidFill>
                  <a:schemeClr val="tx1"/>
                </a:solidFill>
                <a:effectLst>
                  <a:outerShdw blurRad="38100" dist="38100" dir="2700000" algn="tl">
                    <a:srgbClr val="000000">
                      <a:alpha val="43137"/>
                    </a:srgbClr>
                  </a:outerShdw>
                </a:effectLst>
                <a:latin typeface="+mn-lt"/>
              </a:rPr>
              <a:t>Έλεγχος καταλληλότητας του υποψήφιου δότη</a:t>
            </a:r>
            <a:r>
              <a:rPr lang="el-GR" sz="2400" dirty="0" smtClean="0">
                <a:solidFill>
                  <a:srgbClr val="0070C0"/>
                </a:solidFill>
                <a:effectLst>
                  <a:outerShdw blurRad="38100" dist="38100" dir="2700000" algn="tl">
                    <a:srgbClr val="000000">
                      <a:alpha val="43137"/>
                    </a:srgbClr>
                  </a:outerShdw>
                </a:effectLst>
                <a:latin typeface="+mn-lt"/>
              </a:rPr>
              <a:t/>
            </a:r>
            <a:br>
              <a:rPr lang="el-GR" sz="2400" dirty="0" smtClean="0">
                <a:solidFill>
                  <a:srgbClr val="0070C0"/>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δότης με βακτηριακή λοίμωξη;</a:t>
            </a:r>
            <a:r>
              <a:rPr lang="el-GR" altLang="en-US" sz="2400" dirty="0" smtClean="0">
                <a:latin typeface="+mn-lt"/>
              </a:rPr>
              <a:t/>
            </a:r>
            <a:br>
              <a:rPr lang="el-GR" altLang="en-US" sz="2400" dirty="0" smtClean="0">
                <a:latin typeface="+mn-lt"/>
              </a:rPr>
            </a:br>
            <a:endParaRPr lang="en-US" sz="2400" dirty="0">
              <a:solidFill>
                <a:srgbClr val="0070C0"/>
              </a:solidFill>
              <a:latin typeface="+mn-lt"/>
            </a:endParaRPr>
          </a:p>
        </p:txBody>
      </p:sp>
      <p:sp>
        <p:nvSpPr>
          <p:cNvPr id="5" name="Rectangle 4"/>
          <p:cNvSpPr/>
          <p:nvPr/>
        </p:nvSpPr>
        <p:spPr>
          <a:xfrm>
            <a:off x="3505200" y="6221413"/>
            <a:ext cx="8613775" cy="862012"/>
          </a:xfrm>
          <a:prstGeom prst="rect">
            <a:avLst/>
          </a:prstGeom>
        </p:spPr>
        <p:txBody>
          <a:bodyPr>
            <a:spAutoFit/>
          </a:bodyPr>
          <a:lstStyle/>
          <a:p>
            <a:pPr>
              <a:defRPr/>
            </a:pPr>
            <a:r>
              <a:rPr lang="en-US" b="1" i="1" dirty="0">
                <a:solidFill>
                  <a:srgbClr val="C00000"/>
                </a:solidFill>
                <a:latin typeface="+mn-lt"/>
              </a:rPr>
              <a:t>World J Transplant 2014 June  24; 4(2):43-56 </a:t>
            </a:r>
            <a:r>
              <a:rPr lang="en-US" sz="1400" b="1" i="1" dirty="0">
                <a:latin typeface="+mn-lt"/>
              </a:rPr>
              <a:t/>
            </a:r>
            <a:br>
              <a:rPr lang="en-US" sz="1400" b="1" i="1" dirty="0">
                <a:latin typeface="+mn-lt"/>
              </a:rPr>
            </a:br>
            <a:endParaRPr lang="en-US" sz="1400" b="1" i="1" dirty="0">
              <a:latin typeface="+mn-lt"/>
            </a:endParaRPr>
          </a:p>
          <a:p>
            <a:pPr>
              <a:defRPr/>
            </a:pPr>
            <a:r>
              <a:rPr lang="en-US" dirty="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76400"/>
            <a:ext cx="8229600" cy="4897438"/>
          </a:xfrm>
        </p:spPr>
        <p:txBody>
          <a:bodyPr/>
          <a:lstStyle/>
          <a:p>
            <a:pPr>
              <a:buFont typeface="Wingdings" panose="05000000000000000000" pitchFamily="2" charset="2"/>
              <a:buChar char="§"/>
              <a:defRPr/>
            </a:pPr>
            <a:r>
              <a:rPr lang="el-GR" sz="2000" dirty="0" smtClean="0"/>
              <a:t>ΧΝΑ σε </a:t>
            </a:r>
            <a:r>
              <a:rPr lang="en-US" sz="2000" dirty="0" smtClean="0"/>
              <a:t>HIV(+) </a:t>
            </a:r>
            <a:r>
              <a:rPr lang="el-GR" sz="2000" dirty="0" smtClean="0"/>
              <a:t>ασθενείς: 8-22%</a:t>
            </a:r>
          </a:p>
          <a:p>
            <a:pPr>
              <a:buFont typeface="Wingdings" panose="05000000000000000000" pitchFamily="2" charset="2"/>
              <a:buChar char="§"/>
              <a:defRPr/>
            </a:pPr>
            <a:r>
              <a:rPr lang="el-GR" sz="2000" dirty="0"/>
              <a:t>α</a:t>
            </a:r>
            <a:r>
              <a:rPr lang="el-GR" sz="2000" dirty="0" smtClean="0"/>
              <a:t>ρχικά η επιβίωση των </a:t>
            </a:r>
            <a:r>
              <a:rPr lang="en-US" sz="2000" dirty="0" smtClean="0"/>
              <a:t>HIV(+) </a:t>
            </a:r>
            <a:r>
              <a:rPr lang="el-GR" sz="2000" dirty="0" smtClean="0"/>
              <a:t>ασθενών που μεταμοσχεύθηκαν με </a:t>
            </a:r>
            <a:r>
              <a:rPr lang="en-US" sz="2000" dirty="0" smtClean="0"/>
              <a:t>HIV(-) </a:t>
            </a:r>
            <a:r>
              <a:rPr lang="el-GR" sz="2000" dirty="0" smtClean="0"/>
              <a:t>νεφρούς δεν διέφερε από τον υπόλοιπο πληθυσμό </a:t>
            </a:r>
          </a:p>
          <a:p>
            <a:pPr>
              <a:buFont typeface="Wingdings" panose="05000000000000000000" pitchFamily="2" charset="2"/>
              <a:buChar char="§"/>
              <a:defRPr/>
            </a:pPr>
            <a:r>
              <a:rPr lang="el-GR" sz="2000" dirty="0" smtClean="0"/>
              <a:t>Κατόπιν (2008) οι μεταμοσχεύσεις </a:t>
            </a:r>
            <a:r>
              <a:rPr lang="en-US" sz="2000" dirty="0" smtClean="0"/>
              <a:t>HIV(+)</a:t>
            </a:r>
            <a:r>
              <a:rPr lang="el-GR" sz="2000" dirty="0" smtClean="0"/>
              <a:t> μοσχευμάτων σε </a:t>
            </a:r>
            <a:r>
              <a:rPr lang="en-US" sz="2000" dirty="0" smtClean="0"/>
              <a:t>HIV(+)</a:t>
            </a:r>
            <a:r>
              <a:rPr lang="el-GR" sz="2000" dirty="0" smtClean="0"/>
              <a:t> λήπτες έδωσαν επίσης συγκρίσιμα αποτελέσματα</a:t>
            </a:r>
          </a:p>
          <a:p>
            <a:pPr>
              <a:buFont typeface="Wingdings" panose="05000000000000000000" pitchFamily="2" charset="2"/>
              <a:buChar char="§"/>
              <a:defRPr/>
            </a:pPr>
            <a:endParaRPr lang="el-GR" sz="2000" dirty="0"/>
          </a:p>
          <a:p>
            <a:pPr>
              <a:buFont typeface="Wingdings" panose="05000000000000000000" pitchFamily="2" charset="2"/>
              <a:buChar char="§"/>
              <a:defRPr/>
            </a:pPr>
            <a:endParaRPr lang="el-GR" sz="2000" dirty="0" smtClean="0"/>
          </a:p>
          <a:p>
            <a:pPr>
              <a:buFont typeface="Wingdings" panose="05000000000000000000" pitchFamily="2" charset="2"/>
              <a:buChar char="§"/>
              <a:defRPr/>
            </a:pPr>
            <a:endParaRPr lang="el-GR" sz="2000" dirty="0"/>
          </a:p>
          <a:p>
            <a:pPr>
              <a:buFont typeface="Wingdings" panose="05000000000000000000" pitchFamily="2" charset="2"/>
              <a:buChar char="§"/>
              <a:defRPr/>
            </a:pPr>
            <a:endParaRPr lang="el-GR" sz="2000" dirty="0" smtClean="0"/>
          </a:p>
          <a:p>
            <a:pPr marL="109537" indent="0">
              <a:buFont typeface="Georgia" pitchFamily="18" charset="0"/>
              <a:buNone/>
              <a:defRPr/>
            </a:pPr>
            <a:r>
              <a:rPr lang="el-GR" sz="1600" b="1" dirty="0" smtClean="0">
                <a:solidFill>
                  <a:srgbClr val="C00000"/>
                </a:solidFill>
              </a:rPr>
              <a:t>      </a:t>
            </a:r>
            <a:r>
              <a:rPr lang="en-US" sz="1600" b="1" dirty="0" smtClean="0">
                <a:solidFill>
                  <a:srgbClr val="C00000"/>
                </a:solidFill>
              </a:rPr>
              <a:t>N </a:t>
            </a:r>
            <a:r>
              <a:rPr lang="en-US" sz="1600" b="1" dirty="0" err="1">
                <a:solidFill>
                  <a:srgbClr val="C00000"/>
                </a:solidFill>
              </a:rPr>
              <a:t>Engl</a:t>
            </a:r>
            <a:r>
              <a:rPr lang="en-US" sz="1600" b="1" dirty="0">
                <a:solidFill>
                  <a:srgbClr val="C00000"/>
                </a:solidFill>
              </a:rPr>
              <a:t> J Med </a:t>
            </a:r>
            <a:r>
              <a:rPr lang="en-US" sz="1600" b="1" dirty="0" smtClean="0">
                <a:solidFill>
                  <a:srgbClr val="C00000"/>
                </a:solidFill>
              </a:rPr>
              <a:t>2015;372:613-20</a:t>
            </a:r>
            <a:endParaRPr lang="el-GR" sz="2000" dirty="0" smtClean="0"/>
          </a:p>
          <a:p>
            <a:pPr>
              <a:buFont typeface="Wingdings" panose="05000000000000000000" pitchFamily="2" charset="2"/>
              <a:buChar char="§"/>
              <a:defRPr/>
            </a:pPr>
            <a:r>
              <a:rPr lang="el-GR" sz="2000" dirty="0"/>
              <a:t>υ</a:t>
            </a:r>
            <a:r>
              <a:rPr lang="el-GR" sz="2000" dirty="0" smtClean="0"/>
              <a:t>πάρχουν λίστες αναμονής πλέον για </a:t>
            </a:r>
            <a:r>
              <a:rPr lang="en-US" sz="2000" dirty="0" smtClean="0"/>
              <a:t>HIV(+)</a:t>
            </a:r>
            <a:r>
              <a:rPr lang="el-GR" sz="2000" dirty="0" smtClean="0"/>
              <a:t> ασθενείς</a:t>
            </a:r>
            <a:endParaRPr lang="en-US" sz="2000" dirty="0"/>
          </a:p>
        </p:txBody>
      </p:sp>
      <p:graphicFrame>
        <p:nvGraphicFramePr>
          <p:cNvPr id="5" name="Table 4"/>
          <p:cNvGraphicFramePr>
            <a:graphicFrameLocks noGrp="1"/>
          </p:cNvGraphicFramePr>
          <p:nvPr/>
        </p:nvGraphicFramePr>
        <p:xfrm>
          <a:off x="914400" y="3429000"/>
          <a:ext cx="5399088" cy="1112838"/>
        </p:xfrm>
        <a:graphic>
          <a:graphicData uri="http://schemas.openxmlformats.org/drawingml/2006/table">
            <a:tbl>
              <a:tblPr firstRow="1" bandRow="1">
                <a:tableStyleId>{93296810-A885-4BE3-A3E7-6D5BEEA58F35}</a:tableStyleId>
              </a:tblPr>
              <a:tblGrid>
                <a:gridCol w="1752497"/>
                <a:gridCol w="1295324"/>
                <a:gridCol w="1142933"/>
                <a:gridCol w="1208334"/>
              </a:tblGrid>
              <a:tr h="370946">
                <a:tc>
                  <a:txBody>
                    <a:bodyPr/>
                    <a:lstStyle/>
                    <a:p>
                      <a:r>
                        <a:rPr lang="el-GR" sz="1800" dirty="0" smtClean="0"/>
                        <a:t>Επιβίωση</a:t>
                      </a:r>
                      <a:endParaRPr lang="en-US" sz="1800" dirty="0"/>
                    </a:p>
                  </a:txBody>
                  <a:tcPr marL="91435" marR="91435" marT="45733" marB="45733"/>
                </a:tc>
                <a:tc>
                  <a:txBody>
                    <a:bodyPr/>
                    <a:lstStyle/>
                    <a:p>
                      <a:r>
                        <a:rPr lang="el-GR" sz="1800" dirty="0" smtClean="0"/>
                        <a:t>1 έτος</a:t>
                      </a:r>
                      <a:endParaRPr lang="en-US" sz="1800" dirty="0"/>
                    </a:p>
                  </a:txBody>
                  <a:tcPr marL="91435" marR="91435" marT="45733" marB="45733"/>
                </a:tc>
                <a:tc>
                  <a:txBody>
                    <a:bodyPr/>
                    <a:lstStyle/>
                    <a:p>
                      <a:r>
                        <a:rPr lang="el-GR" sz="1800" dirty="0" smtClean="0"/>
                        <a:t>3 έτη</a:t>
                      </a:r>
                      <a:endParaRPr lang="en-US" sz="1800" dirty="0"/>
                    </a:p>
                  </a:txBody>
                  <a:tcPr marL="91435" marR="91435" marT="45733" marB="45733"/>
                </a:tc>
                <a:tc>
                  <a:txBody>
                    <a:bodyPr/>
                    <a:lstStyle/>
                    <a:p>
                      <a:r>
                        <a:rPr lang="el-GR" sz="1800" dirty="0" smtClean="0"/>
                        <a:t>5 έτη</a:t>
                      </a:r>
                      <a:endParaRPr lang="en-US" sz="1800" dirty="0"/>
                    </a:p>
                  </a:txBody>
                  <a:tcPr marL="91435" marR="91435" marT="45733" marB="45733"/>
                </a:tc>
              </a:tr>
              <a:tr h="370946">
                <a:tc>
                  <a:txBody>
                    <a:bodyPr/>
                    <a:lstStyle/>
                    <a:p>
                      <a:r>
                        <a:rPr lang="en-US" sz="1800" dirty="0" smtClean="0"/>
                        <a:t>HIV(+) </a:t>
                      </a:r>
                      <a:r>
                        <a:rPr lang="el-GR" sz="1800" dirty="0" smtClean="0"/>
                        <a:t>λήπτη</a:t>
                      </a:r>
                      <a:endParaRPr lang="en-US" sz="1800" dirty="0"/>
                    </a:p>
                  </a:txBody>
                  <a:tcPr marL="91435" marR="91435" marT="45733" marB="45733"/>
                </a:tc>
                <a:tc>
                  <a:txBody>
                    <a:bodyPr/>
                    <a:lstStyle/>
                    <a:p>
                      <a:r>
                        <a:rPr lang="el-GR" sz="1800" dirty="0" smtClean="0"/>
                        <a:t>84%</a:t>
                      </a:r>
                      <a:endParaRPr lang="en-US" sz="1800" dirty="0"/>
                    </a:p>
                  </a:txBody>
                  <a:tcPr marL="91435" marR="91435" marT="45733" marB="45733"/>
                </a:tc>
                <a:tc>
                  <a:txBody>
                    <a:bodyPr/>
                    <a:lstStyle/>
                    <a:p>
                      <a:r>
                        <a:rPr lang="el-GR" sz="1800" dirty="0" smtClean="0"/>
                        <a:t>84%</a:t>
                      </a:r>
                      <a:endParaRPr lang="en-US" sz="1800" dirty="0"/>
                    </a:p>
                  </a:txBody>
                  <a:tcPr marL="91435" marR="91435" marT="45733" marB="45733"/>
                </a:tc>
                <a:tc>
                  <a:txBody>
                    <a:bodyPr/>
                    <a:lstStyle/>
                    <a:p>
                      <a:r>
                        <a:rPr lang="el-GR" sz="1800" dirty="0" smtClean="0"/>
                        <a:t>74%</a:t>
                      </a:r>
                      <a:endParaRPr lang="en-US" sz="1800" dirty="0"/>
                    </a:p>
                  </a:txBody>
                  <a:tcPr marL="91435" marR="91435" marT="45733" marB="45733"/>
                </a:tc>
              </a:tr>
              <a:tr h="370946">
                <a:tc>
                  <a:txBody>
                    <a:bodyPr/>
                    <a:lstStyle/>
                    <a:p>
                      <a:r>
                        <a:rPr lang="el-GR" sz="1800" dirty="0" smtClean="0"/>
                        <a:t>μοσχεύματος</a:t>
                      </a:r>
                      <a:endParaRPr lang="en-US" sz="1800" dirty="0"/>
                    </a:p>
                  </a:txBody>
                  <a:tcPr marL="91435" marR="91435" marT="45733" marB="45733"/>
                </a:tc>
                <a:tc>
                  <a:txBody>
                    <a:bodyPr/>
                    <a:lstStyle/>
                    <a:p>
                      <a:r>
                        <a:rPr lang="el-GR" sz="1800" dirty="0" smtClean="0"/>
                        <a:t>93%</a:t>
                      </a:r>
                      <a:endParaRPr lang="en-US" sz="1800" dirty="0"/>
                    </a:p>
                  </a:txBody>
                  <a:tcPr marL="91435" marR="91435" marT="45733" marB="45733"/>
                </a:tc>
                <a:tc>
                  <a:txBody>
                    <a:bodyPr/>
                    <a:lstStyle/>
                    <a:p>
                      <a:r>
                        <a:rPr lang="el-GR" sz="1800" dirty="0" smtClean="0"/>
                        <a:t>94%</a:t>
                      </a:r>
                      <a:endParaRPr lang="en-US" sz="1800" dirty="0"/>
                    </a:p>
                  </a:txBody>
                  <a:tcPr marL="91435" marR="91435" marT="45733" marB="45733"/>
                </a:tc>
                <a:tc>
                  <a:txBody>
                    <a:bodyPr/>
                    <a:lstStyle/>
                    <a:p>
                      <a:r>
                        <a:rPr lang="el-GR" sz="1800" dirty="0" smtClean="0"/>
                        <a:t>84%</a:t>
                      </a:r>
                      <a:endParaRPr lang="en-US" sz="1800" dirty="0"/>
                    </a:p>
                  </a:txBody>
                  <a:tcPr marL="91435" marR="91435" marT="45733" marB="45733"/>
                </a:tc>
              </a:tr>
            </a:tbl>
          </a:graphicData>
        </a:graphic>
      </p:graphicFrame>
      <p:sp>
        <p:nvSpPr>
          <p:cNvPr id="6" name="Title 7"/>
          <p:cNvSpPr txBox="1">
            <a:spLocks/>
          </p:cNvSpPr>
          <p:nvPr/>
        </p:nvSpPr>
        <p:spPr>
          <a:xfrm>
            <a:off x="228600" y="558800"/>
            <a:ext cx="8915400"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l-GR" sz="2400" b="1" dirty="0" smtClean="0">
                <a:solidFill>
                  <a:schemeClr val="tx1"/>
                </a:solidFill>
                <a:effectLst>
                  <a:outerShdw blurRad="38100" dist="38100" dir="2700000" algn="tl">
                    <a:srgbClr val="000000">
                      <a:alpha val="43137"/>
                    </a:srgbClr>
                  </a:outerShdw>
                </a:effectLst>
                <a:latin typeface="+mn-lt"/>
              </a:rPr>
              <a:t>Έλεγχος καταλληλότητας του υποψήφιου δότη</a:t>
            </a:r>
            <a:r>
              <a:rPr lang="el-GR" sz="2400" dirty="0" smtClean="0">
                <a:solidFill>
                  <a:srgbClr val="0070C0"/>
                </a:solidFill>
                <a:effectLst>
                  <a:outerShdw blurRad="38100" dist="38100" dir="2700000" algn="tl">
                    <a:srgbClr val="000000">
                      <a:alpha val="43137"/>
                    </a:srgbClr>
                  </a:outerShdw>
                </a:effectLst>
                <a:latin typeface="+mn-lt"/>
              </a:rPr>
              <a:t/>
            </a:r>
            <a:br>
              <a:rPr lang="el-GR" sz="2400" dirty="0" smtClean="0">
                <a:solidFill>
                  <a:srgbClr val="0070C0"/>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δότης με ιογενή λοίμωξη </a:t>
            </a:r>
            <a:r>
              <a:rPr lang="en-US" sz="2400" dirty="0" smtClean="0">
                <a:solidFill>
                  <a:srgbClr val="0070C0"/>
                </a:solidFill>
                <a:effectLst>
                  <a:outerShdw blurRad="38100" dist="38100" dir="2700000" algn="tl">
                    <a:srgbClr val="000000">
                      <a:alpha val="43137"/>
                    </a:srgbClr>
                  </a:outerShdw>
                </a:effectLst>
                <a:latin typeface="+mn-lt"/>
              </a:rPr>
              <a:t>HIV</a:t>
            </a:r>
            <a:r>
              <a:rPr lang="el-GR" sz="2400" dirty="0" smtClean="0">
                <a:solidFill>
                  <a:srgbClr val="0070C0"/>
                </a:solidFill>
                <a:effectLst>
                  <a:outerShdw blurRad="38100" dist="38100" dir="2700000" algn="tl">
                    <a:srgbClr val="000000">
                      <a:alpha val="43137"/>
                    </a:srgbClr>
                  </a:outerShdw>
                </a:effectLst>
                <a:latin typeface="+mn-lt"/>
              </a:rPr>
              <a:t>;</a:t>
            </a:r>
            <a:r>
              <a:rPr lang="el-GR" altLang="en-US" sz="2400" dirty="0" smtClean="0">
                <a:latin typeface="+mn-lt"/>
              </a:rPr>
              <a:t/>
            </a:r>
            <a:br>
              <a:rPr lang="el-GR" altLang="en-US" sz="2400" dirty="0" smtClean="0">
                <a:latin typeface="+mn-lt"/>
              </a:rPr>
            </a:br>
            <a:endParaRPr lang="en-US" sz="2400" dirty="0">
              <a:solidFill>
                <a:srgbClr val="0070C0"/>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sz="half" idx="1"/>
          </p:nvPr>
        </p:nvPicPr>
        <p:blipFill>
          <a:blip r:embed="rId2" cstate="print"/>
          <a:srcRect/>
          <a:stretch>
            <a:fillRect/>
          </a:stretch>
        </p:blipFill>
        <p:spPr>
          <a:xfrm>
            <a:off x="533400" y="1625600"/>
            <a:ext cx="3619500" cy="5373688"/>
          </a:xfrm>
          <a:noFill/>
        </p:spPr>
      </p:pic>
      <p:sp>
        <p:nvSpPr>
          <p:cNvPr id="6" name="Content Placeholder 5"/>
          <p:cNvSpPr>
            <a:spLocks noGrp="1"/>
          </p:cNvSpPr>
          <p:nvPr>
            <p:ph sz="half" idx="2"/>
          </p:nvPr>
        </p:nvSpPr>
        <p:spPr>
          <a:xfrm>
            <a:off x="4267200" y="1676400"/>
            <a:ext cx="4630738" cy="4565650"/>
          </a:xfrm>
        </p:spPr>
        <p:txBody>
          <a:bodyPr/>
          <a:lstStyle/>
          <a:p>
            <a:pPr marL="109537" indent="0">
              <a:buFont typeface="Georgia" pitchFamily="18" charset="0"/>
              <a:buNone/>
              <a:defRPr/>
            </a:pPr>
            <a:r>
              <a:rPr lang="el-GR" dirty="0" smtClean="0"/>
              <a:t>δότες με </a:t>
            </a:r>
            <a:r>
              <a:rPr lang="en-US" dirty="0" smtClean="0"/>
              <a:t>HBV </a:t>
            </a:r>
            <a:r>
              <a:rPr lang="el-GR" dirty="0" smtClean="0"/>
              <a:t>ιαιμία</a:t>
            </a:r>
            <a:r>
              <a:rPr lang="en-US" dirty="0" smtClean="0"/>
              <a:t> </a:t>
            </a:r>
            <a:r>
              <a:rPr lang="en-US" dirty="0" err="1" smtClean="0"/>
              <a:t>HBsAg</a:t>
            </a:r>
            <a:r>
              <a:rPr lang="en-US" dirty="0" smtClean="0"/>
              <a:t> (+) </a:t>
            </a:r>
            <a:r>
              <a:rPr lang="el-GR" dirty="0" smtClean="0"/>
              <a:t>ή πιθανή παρουσία του ιού στο ηπαρ τους</a:t>
            </a:r>
            <a:r>
              <a:rPr lang="en-US" dirty="0" smtClean="0"/>
              <a:t> anti-</a:t>
            </a:r>
            <a:r>
              <a:rPr lang="en-US" dirty="0" err="1" smtClean="0"/>
              <a:t>HBc</a:t>
            </a:r>
            <a:r>
              <a:rPr lang="en-US" dirty="0" smtClean="0"/>
              <a:t> (+) </a:t>
            </a:r>
            <a:r>
              <a:rPr lang="el-GR" dirty="0" smtClean="0"/>
              <a:t>είναι κατάλληλοι για δωρεά οργάνων:</a:t>
            </a:r>
          </a:p>
          <a:p>
            <a:pPr>
              <a:defRPr/>
            </a:pPr>
            <a:r>
              <a:rPr lang="el-GR" dirty="0" smtClean="0"/>
              <a:t>σε ασθενείς επίσης με ιαιμία από ηπατίτιδα Β: </a:t>
            </a:r>
            <a:r>
              <a:rPr lang="en-US" dirty="0" err="1"/>
              <a:t>HBsAg</a:t>
            </a:r>
            <a:r>
              <a:rPr lang="en-US" dirty="0"/>
              <a:t> </a:t>
            </a:r>
            <a:r>
              <a:rPr lang="en-US" dirty="0" smtClean="0"/>
              <a:t>(+)</a:t>
            </a:r>
            <a:endParaRPr lang="el-GR" dirty="0" smtClean="0"/>
          </a:p>
          <a:p>
            <a:pPr>
              <a:defRPr/>
            </a:pPr>
            <a:r>
              <a:rPr lang="el-GR" dirty="0"/>
              <a:t>ε</a:t>
            </a:r>
            <a:r>
              <a:rPr lang="el-GR" dirty="0" smtClean="0"/>
              <a:t>ίτε σε ανοσοποιημένους ασθενείς </a:t>
            </a:r>
            <a:r>
              <a:rPr lang="en-US" dirty="0" smtClean="0"/>
              <a:t> </a:t>
            </a:r>
            <a:r>
              <a:rPr lang="el-GR" dirty="0" smtClean="0"/>
              <a:t>με </a:t>
            </a:r>
            <a:r>
              <a:rPr lang="en-US" dirty="0" err="1" smtClean="0"/>
              <a:t>HbsAg</a:t>
            </a:r>
            <a:r>
              <a:rPr lang="en-US" dirty="0" smtClean="0"/>
              <a:t>(-), </a:t>
            </a:r>
            <a:r>
              <a:rPr lang="el-GR" dirty="0" smtClean="0"/>
              <a:t>αντισώματα </a:t>
            </a:r>
            <a:r>
              <a:rPr lang="en-US" dirty="0" smtClean="0"/>
              <a:t>anti-</a:t>
            </a:r>
            <a:r>
              <a:rPr lang="en-US" dirty="0" err="1" smtClean="0"/>
              <a:t>HBsAg</a:t>
            </a:r>
            <a:r>
              <a:rPr lang="en-US" dirty="0" smtClean="0"/>
              <a:t>(+) </a:t>
            </a:r>
            <a:r>
              <a:rPr lang="el-GR" dirty="0" smtClean="0"/>
              <a:t>λόγω προηγούμενης έκθεσης ή λόγω εμβολιασμού μετά από συναίνεσή τους</a:t>
            </a:r>
            <a:endParaRPr lang="en-US" dirty="0"/>
          </a:p>
        </p:txBody>
      </p:sp>
      <p:sp>
        <p:nvSpPr>
          <p:cNvPr id="5" name="Title 7"/>
          <p:cNvSpPr txBox="1">
            <a:spLocks/>
          </p:cNvSpPr>
          <p:nvPr/>
        </p:nvSpPr>
        <p:spPr>
          <a:xfrm>
            <a:off x="228600" y="558800"/>
            <a:ext cx="8915400"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l-GR" sz="2400" b="1" dirty="0" smtClean="0">
                <a:solidFill>
                  <a:schemeClr val="tx1"/>
                </a:solidFill>
                <a:effectLst>
                  <a:outerShdw blurRad="38100" dist="38100" dir="2700000" algn="tl">
                    <a:srgbClr val="000000">
                      <a:alpha val="43137"/>
                    </a:srgbClr>
                  </a:outerShdw>
                </a:effectLst>
                <a:latin typeface="+mn-lt"/>
              </a:rPr>
              <a:t>Έλεγχος καταλληλότητας του υποψήφιου δότη</a:t>
            </a:r>
            <a:r>
              <a:rPr lang="el-GR" sz="2400" dirty="0" smtClean="0">
                <a:solidFill>
                  <a:srgbClr val="0070C0"/>
                </a:solidFill>
                <a:effectLst>
                  <a:outerShdw blurRad="38100" dist="38100" dir="2700000" algn="tl">
                    <a:srgbClr val="000000">
                      <a:alpha val="43137"/>
                    </a:srgbClr>
                  </a:outerShdw>
                </a:effectLst>
                <a:latin typeface="+mn-lt"/>
              </a:rPr>
              <a:t/>
            </a:r>
            <a:br>
              <a:rPr lang="el-GR" sz="2400" dirty="0" smtClean="0">
                <a:solidFill>
                  <a:srgbClr val="0070C0"/>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δότης με λοίμωξη </a:t>
            </a:r>
            <a:r>
              <a:rPr lang="en-US" sz="2400" dirty="0" smtClean="0">
                <a:solidFill>
                  <a:srgbClr val="0070C0"/>
                </a:solidFill>
                <a:effectLst>
                  <a:outerShdw blurRad="38100" dist="38100" dir="2700000" algn="tl">
                    <a:srgbClr val="000000">
                      <a:alpha val="43137"/>
                    </a:srgbClr>
                  </a:outerShdw>
                </a:effectLst>
                <a:latin typeface="+mn-lt"/>
              </a:rPr>
              <a:t>H</a:t>
            </a:r>
            <a:r>
              <a:rPr lang="el-GR" sz="2400" dirty="0" smtClean="0">
                <a:solidFill>
                  <a:srgbClr val="0070C0"/>
                </a:solidFill>
                <a:effectLst>
                  <a:outerShdw blurRad="38100" dist="38100" dir="2700000" algn="tl">
                    <a:srgbClr val="000000">
                      <a:alpha val="43137"/>
                    </a:srgbClr>
                  </a:outerShdw>
                </a:effectLst>
                <a:latin typeface="+mn-lt"/>
              </a:rPr>
              <a:t>Β</a:t>
            </a:r>
            <a:r>
              <a:rPr lang="en-US" sz="2400" dirty="0" smtClean="0">
                <a:solidFill>
                  <a:srgbClr val="0070C0"/>
                </a:solidFill>
                <a:effectLst>
                  <a:outerShdw blurRad="38100" dist="38100" dir="2700000" algn="tl">
                    <a:srgbClr val="000000">
                      <a:alpha val="43137"/>
                    </a:srgbClr>
                  </a:outerShdw>
                </a:effectLst>
                <a:latin typeface="+mn-lt"/>
              </a:rPr>
              <a:t>V</a:t>
            </a:r>
            <a:r>
              <a:rPr lang="el-GR" sz="2400" dirty="0" smtClean="0">
                <a:solidFill>
                  <a:srgbClr val="0070C0"/>
                </a:solidFill>
                <a:effectLst>
                  <a:outerShdw blurRad="38100" dist="38100" dir="2700000" algn="tl">
                    <a:srgbClr val="000000">
                      <a:alpha val="43137"/>
                    </a:srgbClr>
                  </a:outerShdw>
                </a:effectLst>
                <a:latin typeface="+mn-lt"/>
              </a:rPr>
              <a:t>;</a:t>
            </a:r>
            <a:r>
              <a:rPr lang="el-GR" altLang="en-US" sz="2400" dirty="0" smtClean="0">
                <a:latin typeface="+mn-lt"/>
              </a:rPr>
              <a:t/>
            </a:r>
            <a:br>
              <a:rPr lang="el-GR" altLang="en-US" sz="2400" dirty="0" smtClean="0">
                <a:latin typeface="+mn-lt"/>
              </a:rPr>
            </a:br>
            <a:endParaRPr lang="en-US" sz="2400" dirty="0">
              <a:solidFill>
                <a:srgbClr val="0070C0"/>
              </a:solidFill>
              <a:latin typeface="+mn-lt"/>
            </a:endParaRPr>
          </a:p>
        </p:txBody>
      </p:sp>
      <p:sp>
        <p:nvSpPr>
          <p:cNvPr id="8" name="Rectangle 7"/>
          <p:cNvSpPr/>
          <p:nvPr/>
        </p:nvSpPr>
        <p:spPr>
          <a:xfrm>
            <a:off x="4314825" y="5403850"/>
            <a:ext cx="5553075" cy="1168400"/>
          </a:xfrm>
          <a:prstGeom prst="rect">
            <a:avLst/>
          </a:prstGeom>
        </p:spPr>
        <p:txBody>
          <a:bodyPr>
            <a:spAutoFit/>
          </a:bodyPr>
          <a:lstStyle/>
          <a:p>
            <a:pPr>
              <a:defRPr/>
            </a:pPr>
            <a:r>
              <a:rPr lang="en-US" sz="1400" b="1" i="1" dirty="0">
                <a:solidFill>
                  <a:srgbClr val="C00000"/>
                </a:solidFill>
                <a:latin typeface="+mn-lt"/>
              </a:rPr>
              <a:t>Guide to the Safety and Quality Assurance for the transplantation of  Organs, Tissues and Cells.</a:t>
            </a:r>
            <a:r>
              <a:rPr lang="el-GR" sz="1400" b="1" i="1" dirty="0">
                <a:solidFill>
                  <a:srgbClr val="C00000"/>
                </a:solidFill>
                <a:latin typeface="+mn-lt"/>
              </a:rPr>
              <a:t> </a:t>
            </a:r>
          </a:p>
          <a:p>
            <a:pPr>
              <a:defRPr/>
            </a:pPr>
            <a:r>
              <a:rPr lang="el-GR" sz="1400" b="1" i="1" dirty="0">
                <a:solidFill>
                  <a:srgbClr val="C00000"/>
                </a:solidFill>
                <a:latin typeface="+mn-lt"/>
              </a:rPr>
              <a:t>5</a:t>
            </a:r>
            <a:r>
              <a:rPr lang="en-US" sz="1400" b="1" i="1" baseline="30000" dirty="0" err="1">
                <a:solidFill>
                  <a:srgbClr val="C00000"/>
                </a:solidFill>
                <a:latin typeface="+mn-lt"/>
              </a:rPr>
              <a:t>th</a:t>
            </a:r>
            <a:r>
              <a:rPr lang="en-US" sz="1400" b="1" i="1" dirty="0">
                <a:solidFill>
                  <a:srgbClr val="C00000"/>
                </a:solidFill>
                <a:latin typeface="+mn-lt"/>
              </a:rPr>
              <a:t> edition 201</a:t>
            </a:r>
            <a:r>
              <a:rPr lang="el-GR" sz="1400" b="1" i="1" dirty="0">
                <a:solidFill>
                  <a:srgbClr val="C00000"/>
                </a:solidFill>
                <a:latin typeface="+mn-lt"/>
              </a:rPr>
              <a:t>3</a:t>
            </a:r>
            <a:r>
              <a:rPr lang="en-US" sz="1400" b="1" i="1" dirty="0">
                <a:latin typeface="+mn-lt"/>
              </a:rPr>
              <a:t/>
            </a:r>
            <a:br>
              <a:rPr lang="en-US" sz="1400" b="1" i="1" dirty="0">
                <a:latin typeface="+mn-lt"/>
              </a:rPr>
            </a:br>
            <a:endParaRPr lang="en-US" sz="1400" b="1" i="1" dirty="0">
              <a:latin typeface="+mn-lt"/>
            </a:endParaRPr>
          </a:p>
          <a:p>
            <a:pPr>
              <a:defRPr/>
            </a:pPr>
            <a:r>
              <a:rPr lang="en-US" sz="1400"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idx="1"/>
          </p:nvPr>
        </p:nvSpPr>
        <p:spPr>
          <a:xfrm>
            <a:off x="0" y="5295900"/>
            <a:ext cx="9345613" cy="1790700"/>
          </a:xfrm>
        </p:spPr>
        <p:txBody>
          <a:bodyPr/>
          <a:lstStyle/>
          <a:p>
            <a:pPr marL="0" indent="0" eaLnBrk="1" hangingPunct="1">
              <a:spcBef>
                <a:spcPts val="500"/>
              </a:spcBef>
              <a:buFontTx/>
              <a:buNone/>
            </a:pPr>
            <a:r>
              <a:rPr lang="el-GR" altLang="en-US" sz="2000" b="1" smtClean="0">
                <a:cs typeface="Calibri" pitchFamily="34" charset="0"/>
              </a:rPr>
              <a:t>- </a:t>
            </a:r>
            <a:r>
              <a:rPr lang="el-GR" altLang="en-US" sz="2000" smtClean="0">
                <a:cs typeface="Calibri" pitchFamily="34" charset="0"/>
              </a:rPr>
              <a:t>Τα νοσήματα που προκαλούν ανεπάρκειες οργάνων συνεχίζουν να υφίστανται </a:t>
            </a:r>
          </a:p>
          <a:p>
            <a:pPr marL="0" indent="0" eaLnBrk="1" hangingPunct="1">
              <a:spcBef>
                <a:spcPts val="500"/>
              </a:spcBef>
              <a:buFont typeface="Georgia" pitchFamily="18" charset="0"/>
              <a:buNone/>
            </a:pPr>
            <a:r>
              <a:rPr lang="el-GR" altLang="en-US" sz="2000" smtClean="0">
                <a:cs typeface="Calibri" pitchFamily="34" charset="0"/>
              </a:rPr>
              <a:t>- Οι ανάγκες των ασθενών για μεταμόσχευση οργάνων είναι σταθερά πολύ  </a:t>
            </a:r>
          </a:p>
          <a:p>
            <a:pPr marL="0" indent="0" eaLnBrk="1" hangingPunct="1">
              <a:spcBef>
                <a:spcPts val="500"/>
              </a:spcBef>
              <a:buFont typeface="Georgia" pitchFamily="18" charset="0"/>
              <a:buNone/>
            </a:pPr>
            <a:r>
              <a:rPr lang="el-GR" altLang="en-US" sz="2000" smtClean="0">
                <a:cs typeface="Calibri" pitchFamily="34" charset="0"/>
              </a:rPr>
              <a:t>   μεγαλύτερες από την αντίστοιχη προσφορά τους.</a:t>
            </a:r>
            <a:endParaRPr lang="en-US" altLang="en-US" sz="1800" smtClean="0">
              <a:cs typeface="Calibri" pitchFamily="34" charset="0"/>
            </a:endParaRPr>
          </a:p>
        </p:txBody>
      </p:sp>
      <p:graphicFrame>
        <p:nvGraphicFramePr>
          <p:cNvPr id="6147" name="Object 1"/>
          <p:cNvGraphicFramePr>
            <a:graphicFrameLocks noChangeAspect="1"/>
          </p:cNvGraphicFramePr>
          <p:nvPr/>
        </p:nvGraphicFramePr>
        <p:xfrm>
          <a:off x="1752600" y="1524000"/>
          <a:ext cx="5837238" cy="3592513"/>
        </p:xfrm>
        <a:graphic>
          <a:graphicData uri="http://schemas.openxmlformats.org/presentationml/2006/ole">
            <p:oleObj spid="_x0000_s6147" name="Worksheet" r:id="rId3" imgW="9296518" imgH="5715000" progId="Excel.Sheet.8">
              <p:embed/>
            </p:oleObj>
          </a:graphicData>
        </a:graphic>
      </p:graphicFrame>
      <p:sp>
        <p:nvSpPr>
          <p:cNvPr id="6148" name="Rectangle 4"/>
          <p:cNvSpPr>
            <a:spLocks noChangeArrowheads="1"/>
          </p:cNvSpPr>
          <p:nvPr/>
        </p:nvSpPr>
        <p:spPr bwMode="auto">
          <a:xfrm>
            <a:off x="5076825" y="6421438"/>
            <a:ext cx="3043238" cy="369887"/>
          </a:xfrm>
          <a:prstGeom prst="rect">
            <a:avLst/>
          </a:prstGeom>
          <a:noFill/>
          <a:ln w="9525">
            <a:noFill/>
            <a:miter lim="800000"/>
            <a:headEnd/>
            <a:tailEnd/>
          </a:ln>
        </p:spPr>
        <p:txBody>
          <a:bodyPr wrap="none">
            <a:spAutoFit/>
          </a:bodyPr>
          <a:lstStyle/>
          <a:p>
            <a:pPr hangingPunct="0"/>
            <a:r>
              <a:rPr lang="en-US" altLang="en-US" b="1" i="1">
                <a:solidFill>
                  <a:srgbClr val="C00000"/>
                </a:solidFill>
                <a:latin typeface="Calibri" pitchFamily="34" charset="0"/>
              </a:rPr>
              <a:t>Madrid </a:t>
            </a:r>
            <a:r>
              <a:rPr lang="el-GR" altLang="en-US" b="1" i="1">
                <a:solidFill>
                  <a:srgbClr val="C00000"/>
                </a:solidFill>
                <a:latin typeface="Calibri" pitchFamily="34" charset="0"/>
              </a:rPr>
              <a:t> </a:t>
            </a:r>
            <a:r>
              <a:rPr lang="en-US" altLang="en-US" b="1" i="1">
                <a:solidFill>
                  <a:srgbClr val="C00000"/>
                </a:solidFill>
                <a:latin typeface="Calibri" pitchFamily="34" charset="0"/>
              </a:rPr>
              <a:t>March</a:t>
            </a:r>
            <a:r>
              <a:rPr lang="el-GR" altLang="en-US" b="1" i="1">
                <a:solidFill>
                  <a:srgbClr val="C00000"/>
                </a:solidFill>
                <a:latin typeface="Calibri" pitchFamily="34" charset="0"/>
              </a:rPr>
              <a:t> </a:t>
            </a:r>
            <a:r>
              <a:rPr lang="en-US" altLang="en-US" b="1" i="1">
                <a:solidFill>
                  <a:srgbClr val="C00000"/>
                </a:solidFill>
                <a:latin typeface="Calibri" pitchFamily="34" charset="0"/>
              </a:rPr>
              <a:t>23 </a:t>
            </a:r>
            <a:r>
              <a:rPr lang="el-GR" altLang="en-US" b="1" i="1">
                <a:solidFill>
                  <a:srgbClr val="C00000"/>
                </a:solidFill>
                <a:latin typeface="Calibri" pitchFamily="34" charset="0"/>
              </a:rPr>
              <a:t>-</a:t>
            </a:r>
            <a:r>
              <a:rPr lang="en-US" altLang="en-US" b="1" i="1">
                <a:solidFill>
                  <a:srgbClr val="C00000"/>
                </a:solidFill>
                <a:latin typeface="Calibri" pitchFamily="34" charset="0"/>
              </a:rPr>
              <a:t> 25</a:t>
            </a:r>
            <a:r>
              <a:rPr lang="el-GR" altLang="en-US" b="1" i="1">
                <a:solidFill>
                  <a:srgbClr val="C00000"/>
                </a:solidFill>
                <a:latin typeface="Calibri" pitchFamily="34" charset="0"/>
              </a:rPr>
              <a:t> /</a:t>
            </a:r>
            <a:r>
              <a:rPr lang="en-US" altLang="en-US" b="1" i="1">
                <a:solidFill>
                  <a:srgbClr val="C00000"/>
                </a:solidFill>
                <a:latin typeface="Calibri" pitchFamily="34" charset="0"/>
              </a:rPr>
              <a:t> 2010</a:t>
            </a:r>
            <a:r>
              <a:rPr lang="el-GR" altLang="en-US" b="1" i="1">
                <a:solidFill>
                  <a:srgbClr val="C00000"/>
                </a:solidFill>
                <a:latin typeface="Calibri" pitchFamily="34" charset="0"/>
              </a:rPr>
              <a:t> </a:t>
            </a:r>
            <a:endParaRPr lang="el-GR" altLang="en-US" i="1">
              <a:solidFill>
                <a:srgbClr val="C00000"/>
              </a:solidFill>
              <a:latin typeface="Calibri" pitchFamily="34" charset="0"/>
            </a:endParaRPr>
          </a:p>
        </p:txBody>
      </p:sp>
      <p:sp>
        <p:nvSpPr>
          <p:cNvPr id="8" name="3 - Τίτλος"/>
          <p:cNvSpPr>
            <a:spLocks noGrp="1"/>
          </p:cNvSpPr>
          <p:nvPr>
            <p:ph type="title"/>
          </p:nvPr>
        </p:nvSpPr>
        <p:spPr>
          <a:xfrm>
            <a:off x="312738" y="485775"/>
            <a:ext cx="8382000" cy="1066800"/>
          </a:xfrm>
        </p:spPr>
        <p:txBody>
          <a:bodyPr>
            <a:normAutofit/>
          </a:bodyPr>
          <a:lstStyle/>
          <a:p>
            <a:pPr eaLnBrk="1" fontAlgn="auto" hangingPunct="1">
              <a:spcAft>
                <a:spcPts val="0"/>
              </a:spcAft>
              <a:defRPr/>
            </a:pPr>
            <a:r>
              <a:rPr lang="el-GR" sz="2400" b="1" dirty="0" smtClean="0">
                <a:solidFill>
                  <a:schemeClr val="tx1"/>
                </a:solidFill>
                <a:effectLst>
                  <a:outerShdw blurRad="38100" dist="38100" dir="2700000" algn="tl">
                    <a:srgbClr val="000000">
                      <a:alpha val="43137"/>
                    </a:srgbClr>
                  </a:outerShdw>
                </a:effectLst>
                <a:latin typeface="+mn-lt"/>
              </a:rPr>
              <a:t>Σημαντικότερο εμπόδιο για τις μεταμοσχεύσεις...</a:t>
            </a:r>
            <a:r>
              <a:rPr lang="el-GR" sz="2400" b="1" dirty="0" smtClean="0">
                <a:solidFill>
                  <a:schemeClr val="tx1"/>
                </a:solidFill>
                <a:latin typeface="+mn-lt"/>
              </a:rPr>
              <a:t/>
            </a:r>
            <a:br>
              <a:rPr lang="el-GR" sz="2400" b="1" dirty="0" smtClean="0">
                <a:solidFill>
                  <a:schemeClr val="tx1"/>
                </a:solidFill>
                <a:latin typeface="+mn-lt"/>
              </a:rPr>
            </a:br>
            <a:r>
              <a:rPr lang="el-GR" sz="2400" dirty="0" smtClean="0">
                <a:solidFill>
                  <a:srgbClr val="0070C0"/>
                </a:solidFill>
                <a:effectLst>
                  <a:outerShdw blurRad="38100" dist="38100" dir="2700000" algn="tl">
                    <a:srgbClr val="000000">
                      <a:alpha val="43137"/>
                    </a:srgbClr>
                  </a:outerShdw>
                </a:effectLst>
              </a:rPr>
              <a:t>...</a:t>
            </a:r>
            <a:r>
              <a:rPr lang="el-GR" sz="2400" dirty="0">
                <a:solidFill>
                  <a:srgbClr val="0070C0"/>
                </a:solidFill>
                <a:effectLst>
                  <a:outerShdw blurRad="38100" dist="38100" dir="2700000" algn="tl">
                    <a:srgbClr val="000000">
                      <a:alpha val="43137"/>
                    </a:srgbClr>
                  </a:outerShdw>
                </a:effectLst>
                <a:latin typeface="+mn-lt"/>
              </a:rPr>
              <a:t>η</a:t>
            </a:r>
            <a:r>
              <a:rPr lang="el-GR" sz="2400" dirty="0" smtClean="0">
                <a:solidFill>
                  <a:srgbClr val="0070C0"/>
                </a:solidFill>
                <a:effectLst>
                  <a:outerShdw blurRad="38100" dist="38100" dir="2700000" algn="tl">
                    <a:srgbClr val="000000">
                      <a:alpha val="43137"/>
                    </a:srgbClr>
                  </a:outerShdw>
                </a:effectLst>
                <a:latin typeface="+mn-lt"/>
              </a:rPr>
              <a:t> ίδια η επιτυχία τους!</a:t>
            </a:r>
            <a:endParaRPr lang="el-GR" sz="2400" dirty="0">
              <a:solidFill>
                <a:srgbClr val="0070C0"/>
              </a:solidFill>
              <a:effectLst>
                <a:outerShdw blurRad="38100" dist="38100" dir="2700000" algn="tl">
                  <a:srgbClr val="000000">
                    <a:alpha val="43137"/>
                  </a:srgbClr>
                </a:outerShdw>
              </a:effectLst>
              <a:latin typeface="+mn-lt"/>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04800" y="1625600"/>
            <a:ext cx="8229600" cy="5157788"/>
          </a:xfrm>
        </p:spPr>
        <p:txBody>
          <a:bodyPr/>
          <a:lstStyle/>
          <a:p>
            <a:pPr>
              <a:buFont typeface="Wingdings" pitchFamily="2" charset="2"/>
              <a:buChar char="§"/>
            </a:pPr>
            <a:r>
              <a:rPr lang="el-GR" altLang="en-US" sz="2000" smtClean="0"/>
              <a:t>0,5-12% των δοτών είναι Η</a:t>
            </a:r>
            <a:r>
              <a:rPr lang="en-US" altLang="en-US" sz="2000" smtClean="0"/>
              <a:t>CV(+)</a:t>
            </a:r>
            <a:endParaRPr lang="el-GR" altLang="en-US" sz="2000" smtClean="0"/>
          </a:p>
          <a:p>
            <a:pPr>
              <a:buFont typeface="Wingdings" pitchFamily="2" charset="2"/>
              <a:buChar char="§"/>
            </a:pPr>
            <a:r>
              <a:rPr lang="el-GR" altLang="en-US" sz="2000" smtClean="0"/>
              <a:t>όχι σε </a:t>
            </a:r>
            <a:r>
              <a:rPr lang="en-US" altLang="en-US" sz="2000" smtClean="0"/>
              <a:t>HCV(-) </a:t>
            </a:r>
            <a:r>
              <a:rPr lang="el-GR" altLang="en-US" sz="2000" smtClean="0"/>
              <a:t>λήπτη</a:t>
            </a:r>
          </a:p>
          <a:p>
            <a:pPr>
              <a:buFont typeface="Wingdings" pitchFamily="2" charset="2"/>
              <a:buChar char="§"/>
            </a:pPr>
            <a:r>
              <a:rPr lang="el-GR" altLang="en-US" sz="2000" smtClean="0"/>
              <a:t>μόνο σε </a:t>
            </a:r>
            <a:r>
              <a:rPr lang="en-US" altLang="en-US" sz="2000" smtClean="0"/>
              <a:t>HCV(+) </a:t>
            </a:r>
            <a:r>
              <a:rPr lang="el-GR" altLang="en-US" sz="2000" smtClean="0"/>
              <a:t>λήπτες με ιαιμία ή σε απειλητική κατάσταση</a:t>
            </a:r>
          </a:p>
          <a:p>
            <a:pPr>
              <a:buFont typeface="Wingdings" pitchFamily="2" charset="2"/>
              <a:buChar char="§"/>
            </a:pPr>
            <a:r>
              <a:rPr lang="el-GR" altLang="en-US" sz="2000" smtClean="0"/>
              <a:t>Η επιβίωση των </a:t>
            </a:r>
            <a:r>
              <a:rPr lang="en-US" altLang="en-US" sz="2000" smtClean="0"/>
              <a:t>HBV(+) </a:t>
            </a:r>
            <a:r>
              <a:rPr lang="el-GR" altLang="en-US" sz="2000" smtClean="0"/>
              <a:t>ληπτών που παίρνουν ήπαρ </a:t>
            </a:r>
            <a:r>
              <a:rPr lang="en-US" altLang="en-US" sz="2000" smtClean="0"/>
              <a:t>HBV(+)</a:t>
            </a:r>
            <a:r>
              <a:rPr lang="el-GR" altLang="en-US" sz="2000" smtClean="0"/>
              <a:t> είναι παρόμοια με εκείνων που έλαβαν ήπαρ </a:t>
            </a:r>
            <a:r>
              <a:rPr lang="en-US" altLang="en-US" sz="2000" smtClean="0"/>
              <a:t>HBV(</a:t>
            </a:r>
            <a:r>
              <a:rPr lang="el-GR" altLang="en-US" sz="2000" smtClean="0"/>
              <a:t>-</a:t>
            </a:r>
            <a:r>
              <a:rPr lang="en-US" altLang="en-US" sz="2000" smtClean="0"/>
              <a:t>)</a:t>
            </a:r>
          </a:p>
          <a:p>
            <a:pPr>
              <a:buFont typeface="Wingdings" pitchFamily="2" charset="2"/>
              <a:buChar char="§"/>
            </a:pPr>
            <a:endParaRPr lang="el-GR" altLang="en-US" sz="2000" smtClean="0"/>
          </a:p>
          <a:p>
            <a:pPr>
              <a:buFont typeface="Wingdings" pitchFamily="2" charset="2"/>
              <a:buChar char="§"/>
            </a:pPr>
            <a:endParaRPr lang="el-GR" altLang="en-US" sz="2000" smtClean="0"/>
          </a:p>
          <a:p>
            <a:pPr>
              <a:buFont typeface="Wingdings" pitchFamily="2" charset="2"/>
              <a:buChar char="§"/>
            </a:pPr>
            <a:endParaRPr lang="el-GR" altLang="en-US" sz="2000" smtClean="0"/>
          </a:p>
          <a:p>
            <a:pPr>
              <a:buFont typeface="Wingdings" pitchFamily="2" charset="2"/>
              <a:buChar char="§"/>
            </a:pPr>
            <a:endParaRPr lang="el-GR" altLang="en-US" sz="2000" smtClean="0"/>
          </a:p>
          <a:p>
            <a:pPr>
              <a:buFont typeface="Wingdings" pitchFamily="2" charset="2"/>
              <a:buChar char="§"/>
            </a:pPr>
            <a:endParaRPr lang="el-GR" altLang="en-US" sz="2000" smtClean="0"/>
          </a:p>
          <a:p>
            <a:pPr>
              <a:buFont typeface="Wingdings" pitchFamily="2" charset="2"/>
              <a:buChar char="§"/>
            </a:pPr>
            <a:endParaRPr lang="el-GR" altLang="en-US" sz="2000" smtClean="0"/>
          </a:p>
          <a:p>
            <a:pPr>
              <a:buFont typeface="Wingdings" pitchFamily="2" charset="2"/>
              <a:buChar char="§"/>
            </a:pPr>
            <a:r>
              <a:rPr lang="el-GR" altLang="en-US" sz="2000" smtClean="0"/>
              <a:t>Κανένα μόσχευμα δεν θεωρείται χαμένο. Υπάρχουν λίστες αναμονής πλέον για ασθενείς Η</a:t>
            </a:r>
            <a:r>
              <a:rPr lang="en-US" altLang="en-US" sz="2000" smtClean="0"/>
              <a:t>CV(+)</a:t>
            </a:r>
            <a:r>
              <a:rPr lang="el-GR" altLang="en-US" sz="2000" smtClean="0"/>
              <a:t> ή με άλλες ηπατίτιδες.</a:t>
            </a:r>
            <a:endParaRPr lang="en-US" altLang="en-US" sz="2000" smtClean="0"/>
          </a:p>
          <a:p>
            <a:pPr>
              <a:buFont typeface="Wingdings" pitchFamily="2" charset="2"/>
              <a:buChar char="§"/>
            </a:pPr>
            <a:endParaRPr lang="el-GR" altLang="en-US" sz="2000" smtClean="0"/>
          </a:p>
          <a:p>
            <a:pPr>
              <a:buFont typeface="Wingdings" pitchFamily="2" charset="2"/>
              <a:buChar char="§"/>
            </a:pPr>
            <a:endParaRPr lang="el-GR" altLang="en-US" sz="2000" smtClean="0"/>
          </a:p>
          <a:p>
            <a:pPr>
              <a:buFont typeface="Wingdings" pitchFamily="2" charset="2"/>
              <a:buChar char="§"/>
            </a:pPr>
            <a:endParaRPr lang="el-GR" altLang="en-US" sz="2000" smtClean="0"/>
          </a:p>
          <a:p>
            <a:pPr>
              <a:buFont typeface="Wingdings" pitchFamily="2" charset="2"/>
              <a:buChar char="§"/>
            </a:pPr>
            <a:endParaRPr lang="el-GR" altLang="en-US" sz="2000" smtClean="0"/>
          </a:p>
        </p:txBody>
      </p:sp>
      <p:sp>
        <p:nvSpPr>
          <p:cNvPr id="4" name="Title 7"/>
          <p:cNvSpPr txBox="1">
            <a:spLocks/>
          </p:cNvSpPr>
          <p:nvPr/>
        </p:nvSpPr>
        <p:spPr>
          <a:xfrm>
            <a:off x="228600" y="558800"/>
            <a:ext cx="8915400"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l-GR" sz="2400" b="1" dirty="0" smtClean="0">
                <a:solidFill>
                  <a:schemeClr val="tx1"/>
                </a:solidFill>
                <a:effectLst>
                  <a:outerShdw blurRad="38100" dist="38100" dir="2700000" algn="tl">
                    <a:srgbClr val="000000">
                      <a:alpha val="43137"/>
                    </a:srgbClr>
                  </a:outerShdw>
                </a:effectLst>
                <a:latin typeface="+mn-lt"/>
              </a:rPr>
              <a:t>Έλεγχος καταλληλότητας του υποψήφιου δότη</a:t>
            </a:r>
            <a:r>
              <a:rPr lang="el-GR" sz="2400" dirty="0" smtClean="0">
                <a:solidFill>
                  <a:srgbClr val="0070C0"/>
                </a:solidFill>
                <a:effectLst>
                  <a:outerShdw blurRad="38100" dist="38100" dir="2700000" algn="tl">
                    <a:srgbClr val="000000">
                      <a:alpha val="43137"/>
                    </a:srgbClr>
                  </a:outerShdw>
                </a:effectLst>
                <a:latin typeface="+mn-lt"/>
              </a:rPr>
              <a:t/>
            </a:r>
            <a:br>
              <a:rPr lang="el-GR" sz="2400" dirty="0" smtClean="0">
                <a:solidFill>
                  <a:srgbClr val="0070C0"/>
                </a:solidFill>
                <a:effectLst>
                  <a:outerShdw blurRad="38100" dist="38100" dir="2700000" algn="tl">
                    <a:srgbClr val="000000">
                      <a:alpha val="43137"/>
                    </a:srgbClr>
                  </a:outerShdw>
                </a:effectLst>
                <a:latin typeface="+mn-lt"/>
              </a:rPr>
            </a:br>
            <a:r>
              <a:rPr lang="el-GR" sz="2400" dirty="0">
                <a:solidFill>
                  <a:srgbClr val="0070C0"/>
                </a:solidFill>
                <a:effectLst>
                  <a:outerShdw blurRad="38100" dist="38100" dir="2700000" algn="tl">
                    <a:srgbClr val="000000">
                      <a:alpha val="43137"/>
                    </a:srgbClr>
                  </a:outerShdw>
                </a:effectLst>
              </a:rPr>
              <a:t>δότης με </a:t>
            </a:r>
            <a:r>
              <a:rPr lang="el-GR" sz="2400" dirty="0" smtClean="0">
                <a:solidFill>
                  <a:srgbClr val="0070C0"/>
                </a:solidFill>
                <a:effectLst>
                  <a:outerShdw blurRad="38100" dist="38100" dir="2700000" algn="tl">
                    <a:srgbClr val="000000">
                      <a:alpha val="43137"/>
                    </a:srgbClr>
                  </a:outerShdw>
                </a:effectLst>
              </a:rPr>
              <a:t>λοίμωξη </a:t>
            </a:r>
            <a:r>
              <a:rPr lang="el-GR" sz="2400" dirty="0" smtClean="0">
                <a:solidFill>
                  <a:srgbClr val="0070C0"/>
                </a:solidFill>
                <a:effectLst>
                  <a:outerShdw blurRad="38100" dist="38100" dir="2700000" algn="tl">
                    <a:srgbClr val="000000">
                      <a:alpha val="43137"/>
                    </a:srgbClr>
                  </a:outerShdw>
                </a:effectLst>
                <a:latin typeface="+mn-lt"/>
              </a:rPr>
              <a:t>από </a:t>
            </a:r>
            <a:r>
              <a:rPr lang="en-US" sz="2400" dirty="0" smtClean="0">
                <a:solidFill>
                  <a:srgbClr val="0070C0"/>
                </a:solidFill>
                <a:effectLst>
                  <a:outerShdw blurRad="38100" dist="38100" dir="2700000" algn="tl">
                    <a:srgbClr val="000000">
                      <a:alpha val="43137"/>
                    </a:srgbClr>
                  </a:outerShdw>
                </a:effectLst>
                <a:latin typeface="+mn-lt"/>
              </a:rPr>
              <a:t>HCV</a:t>
            </a:r>
            <a:r>
              <a:rPr lang="el-GR" sz="2400" dirty="0" smtClean="0">
                <a:solidFill>
                  <a:srgbClr val="0070C0"/>
                </a:solidFill>
                <a:effectLst>
                  <a:outerShdw blurRad="38100" dist="38100" dir="2700000" algn="tl">
                    <a:srgbClr val="000000">
                      <a:alpha val="43137"/>
                    </a:srgbClr>
                  </a:outerShdw>
                </a:effectLst>
                <a:latin typeface="+mn-lt"/>
              </a:rPr>
              <a:t> ;</a:t>
            </a:r>
            <a:r>
              <a:rPr lang="el-GR" altLang="en-US" sz="2400" dirty="0" smtClean="0">
                <a:latin typeface="+mn-lt"/>
              </a:rPr>
              <a:t/>
            </a:r>
            <a:br>
              <a:rPr lang="el-GR" altLang="en-US" sz="2400" dirty="0" smtClean="0">
                <a:latin typeface="+mn-lt"/>
              </a:rPr>
            </a:br>
            <a:endParaRPr lang="en-US" sz="2400" dirty="0">
              <a:solidFill>
                <a:srgbClr val="0070C0"/>
              </a:solidFill>
              <a:latin typeface="+mn-lt"/>
            </a:endParaRPr>
          </a:p>
        </p:txBody>
      </p:sp>
      <p:sp>
        <p:nvSpPr>
          <p:cNvPr id="5" name="TextBox 4"/>
          <p:cNvSpPr txBox="1"/>
          <p:nvPr/>
        </p:nvSpPr>
        <p:spPr>
          <a:xfrm>
            <a:off x="3429000" y="6289675"/>
            <a:ext cx="5500688" cy="338138"/>
          </a:xfrm>
          <a:prstGeom prst="rect">
            <a:avLst/>
          </a:prstGeom>
          <a:noFill/>
        </p:spPr>
        <p:txBody>
          <a:bodyPr>
            <a:spAutoFit/>
          </a:bodyPr>
          <a:lstStyle/>
          <a:p>
            <a:pPr>
              <a:defRPr/>
            </a:pPr>
            <a:r>
              <a:rPr lang="en-US" sz="1600" b="1" i="1" dirty="0">
                <a:solidFill>
                  <a:srgbClr val="C00000"/>
                </a:solidFill>
                <a:effectLst>
                  <a:outerShdw blurRad="38100" dist="38100" dir="2700000" algn="tl">
                    <a:srgbClr val="000000">
                      <a:alpha val="43137"/>
                    </a:srgbClr>
                  </a:outerShdw>
                </a:effectLst>
                <a:latin typeface="+mn-lt"/>
              </a:rPr>
              <a:t>International Liver Congress (ILC). April 14, 2016</a:t>
            </a:r>
          </a:p>
        </p:txBody>
      </p:sp>
      <p:pic>
        <p:nvPicPr>
          <p:cNvPr id="24581" name="Picture 2"/>
          <p:cNvPicPr>
            <a:picLocks noChangeAspect="1" noChangeArrowheads="1"/>
          </p:cNvPicPr>
          <p:nvPr/>
        </p:nvPicPr>
        <p:blipFill>
          <a:blip r:embed="rId3" cstate="print"/>
          <a:srcRect/>
          <a:stretch>
            <a:fillRect/>
          </a:stretch>
        </p:blipFill>
        <p:spPr bwMode="auto">
          <a:xfrm>
            <a:off x="1271588" y="3494088"/>
            <a:ext cx="4510087" cy="165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76200" y="1812925"/>
            <a:ext cx="8983663" cy="4872038"/>
          </a:xfrm>
        </p:spPr>
        <p:txBody>
          <a:bodyPr/>
          <a:lstStyle/>
          <a:p>
            <a:pPr>
              <a:buFont typeface="Wingdings" pitchFamily="2" charset="2"/>
              <a:buChar char="§"/>
            </a:pPr>
            <a:r>
              <a:rPr lang="el-GR" altLang="en-US" sz="2000" smtClean="0"/>
              <a:t>παρότι μικρή η συχνότητα εντούτοις υφίσταται μετάδοση νεοπλασιών στις μεταμοσχεύσεις </a:t>
            </a:r>
          </a:p>
          <a:p>
            <a:pPr>
              <a:buFont typeface="Wingdings" pitchFamily="2" charset="2"/>
              <a:buChar char="§"/>
            </a:pPr>
            <a:r>
              <a:rPr lang="el-GR" altLang="en-US" sz="2000" smtClean="0"/>
              <a:t>εξαρτάται κάθε φορά από τον ιστολογικό τύπο, τον βαθμό κακοήθειας και το στάδιο της νεοπλασίας </a:t>
            </a:r>
          </a:p>
          <a:p>
            <a:pPr>
              <a:buFont typeface="Wingdings" pitchFamily="2" charset="2"/>
              <a:buChar char="§"/>
            </a:pPr>
            <a:r>
              <a:rPr lang="el-GR" altLang="en-US" sz="2000" smtClean="0"/>
              <a:t>γενικά όγκοι με υψηλό βαθμό κακοήθειας (πχ μελάνωμα) μεθίστανται συχνότερα από μικρού βαθμού κακοήθειας ή εντοπισμένους όγκους.</a:t>
            </a:r>
          </a:p>
          <a:p>
            <a:pPr>
              <a:buFont typeface="Wingdings" pitchFamily="2" charset="2"/>
              <a:buChar char="§"/>
            </a:pPr>
            <a:r>
              <a:rPr lang="el-GR" altLang="en-US" sz="2000" smtClean="0"/>
              <a:t>δότες με ενεργό, προσφάτως διαγνωσθέντα</a:t>
            </a:r>
            <a:r>
              <a:rPr lang="en-US" altLang="en-US" sz="2000" smtClean="0"/>
              <a:t>,</a:t>
            </a:r>
            <a:r>
              <a:rPr lang="el-GR" altLang="en-US" sz="2000" smtClean="0"/>
              <a:t> όγκο πάντα αποκλείονται </a:t>
            </a:r>
          </a:p>
          <a:p>
            <a:pPr>
              <a:buFont typeface="Wingdings" pitchFamily="2" charset="2"/>
              <a:buChar char="§"/>
            </a:pPr>
            <a:r>
              <a:rPr lang="el-GR" altLang="en-US" sz="2000" smtClean="0"/>
              <a:t>δότες με οποιαδήποτε μετάσταση (λεμφαδ ή άλλου οργάνου) αποκλείονται</a:t>
            </a:r>
          </a:p>
          <a:p>
            <a:pPr>
              <a:buFont typeface="Wingdings" pitchFamily="2" charset="2"/>
              <a:buChar char="§"/>
            </a:pPr>
            <a:r>
              <a:rPr lang="el-GR" altLang="en-US" sz="2000" smtClean="0"/>
              <a:t>δεν υπάρχει ομοφωνία στο ελεύθερο νόσου διάστημα (πχ 5 ή 10 χρόνια) που απαιτείται για να θεωρηθεί αποδεκτός δότης με ιστορικό νεοπλασίας </a:t>
            </a:r>
          </a:p>
          <a:p>
            <a:pPr>
              <a:buFont typeface="Wingdings" pitchFamily="2" charset="2"/>
              <a:buChar char="§"/>
            </a:pPr>
            <a:r>
              <a:rPr lang="el-GR" altLang="en-US" sz="2000" smtClean="0"/>
              <a:t>πάντα διεγχειρητική βιοψία σε δότη με ιστορικό νεοπλασίας ή αμφιβολία για την καταλληλότητα του μοσχεύματος</a:t>
            </a:r>
            <a:endParaRPr lang="en-US" altLang="en-US" sz="2000" smtClean="0"/>
          </a:p>
        </p:txBody>
      </p:sp>
      <p:sp>
        <p:nvSpPr>
          <p:cNvPr id="4" name="Title 7"/>
          <p:cNvSpPr txBox="1">
            <a:spLocks/>
          </p:cNvSpPr>
          <p:nvPr/>
        </p:nvSpPr>
        <p:spPr>
          <a:xfrm>
            <a:off x="228600" y="609600"/>
            <a:ext cx="8915400"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l-GR" sz="2400" b="1" dirty="0" smtClean="0">
                <a:solidFill>
                  <a:schemeClr val="tx1"/>
                </a:solidFill>
                <a:effectLst>
                  <a:outerShdw blurRad="38100" dist="38100" dir="2700000" algn="tl">
                    <a:srgbClr val="000000">
                      <a:alpha val="43137"/>
                    </a:srgbClr>
                  </a:outerShdw>
                </a:effectLst>
                <a:latin typeface="+mn-lt"/>
              </a:rPr>
              <a:t>Έλεγχος καταλληλότητας του υποψήφιου δότη</a:t>
            </a:r>
            <a:r>
              <a:rPr lang="el-GR" sz="2400" dirty="0" smtClean="0">
                <a:solidFill>
                  <a:srgbClr val="0070C0"/>
                </a:solidFill>
                <a:effectLst>
                  <a:outerShdw blurRad="38100" dist="38100" dir="2700000" algn="tl">
                    <a:srgbClr val="000000">
                      <a:alpha val="43137"/>
                    </a:srgbClr>
                  </a:outerShdw>
                </a:effectLst>
                <a:latin typeface="+mn-lt"/>
              </a:rPr>
              <a:t/>
            </a:r>
            <a:br>
              <a:rPr lang="el-GR" sz="2400" dirty="0" smtClean="0">
                <a:solidFill>
                  <a:srgbClr val="0070C0"/>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μπορεί να είναι δότης εγκεφ νεκρός με νεοπλασία ;</a:t>
            </a:r>
            <a:r>
              <a:rPr lang="el-GR" altLang="en-US" sz="2400" dirty="0" smtClean="0">
                <a:latin typeface="+mn-lt"/>
              </a:rPr>
              <a:t/>
            </a:r>
            <a:br>
              <a:rPr lang="el-GR" altLang="en-US" sz="2400" dirty="0" smtClean="0">
                <a:latin typeface="+mn-lt"/>
              </a:rPr>
            </a:br>
            <a:endParaRPr lang="en-US" sz="2400" dirty="0">
              <a:solidFill>
                <a:srgbClr val="0070C0"/>
              </a:solidFill>
              <a:latin typeface="+mn-lt"/>
            </a:endParaRPr>
          </a:p>
        </p:txBody>
      </p:sp>
      <p:sp>
        <p:nvSpPr>
          <p:cNvPr id="5" name="Rectangle 4"/>
          <p:cNvSpPr/>
          <p:nvPr/>
        </p:nvSpPr>
        <p:spPr>
          <a:xfrm>
            <a:off x="749300" y="6172200"/>
            <a:ext cx="8613775" cy="1138238"/>
          </a:xfrm>
          <a:prstGeom prst="rect">
            <a:avLst/>
          </a:prstGeom>
        </p:spPr>
        <p:txBody>
          <a:bodyPr>
            <a:spAutoFit/>
          </a:bodyPr>
          <a:lstStyle/>
          <a:p>
            <a:pPr>
              <a:defRPr/>
            </a:pPr>
            <a:r>
              <a:rPr lang="en-US" b="1" i="1" dirty="0">
                <a:solidFill>
                  <a:srgbClr val="C00000"/>
                </a:solidFill>
                <a:latin typeface="+mn-lt"/>
              </a:rPr>
              <a:t>Guide to the Safety and Quality Assurance for the transplantation of   </a:t>
            </a:r>
          </a:p>
          <a:p>
            <a:pPr>
              <a:defRPr/>
            </a:pPr>
            <a:r>
              <a:rPr lang="en-US" b="1" i="1" dirty="0">
                <a:solidFill>
                  <a:srgbClr val="C00000"/>
                </a:solidFill>
                <a:latin typeface="+mn-lt"/>
              </a:rPr>
              <a:t>                                                              Organs, Tissues and Cells.</a:t>
            </a:r>
            <a:r>
              <a:rPr lang="el-GR" b="1" i="1" dirty="0">
                <a:solidFill>
                  <a:srgbClr val="C00000"/>
                </a:solidFill>
                <a:latin typeface="+mn-lt"/>
              </a:rPr>
              <a:t> </a:t>
            </a:r>
            <a:r>
              <a:rPr lang="el-GR" sz="1400" b="1" i="1" dirty="0">
                <a:solidFill>
                  <a:srgbClr val="C00000"/>
                </a:solidFill>
                <a:latin typeface="+mn-lt"/>
              </a:rPr>
              <a:t>5</a:t>
            </a:r>
            <a:r>
              <a:rPr lang="en-US" sz="1400" b="1" i="1" baseline="30000" dirty="0" err="1">
                <a:solidFill>
                  <a:srgbClr val="C00000"/>
                </a:solidFill>
                <a:latin typeface="+mn-lt"/>
              </a:rPr>
              <a:t>th</a:t>
            </a:r>
            <a:r>
              <a:rPr lang="en-US" sz="1400" b="1" i="1" dirty="0">
                <a:solidFill>
                  <a:srgbClr val="C00000"/>
                </a:solidFill>
                <a:latin typeface="+mn-lt"/>
              </a:rPr>
              <a:t> edition 201</a:t>
            </a:r>
            <a:r>
              <a:rPr lang="el-GR" sz="1400" b="1" i="1" dirty="0">
                <a:solidFill>
                  <a:srgbClr val="C00000"/>
                </a:solidFill>
                <a:latin typeface="+mn-lt"/>
              </a:rPr>
              <a:t>3</a:t>
            </a:r>
            <a:r>
              <a:rPr lang="en-US" sz="1400" b="1" i="1" dirty="0">
                <a:latin typeface="+mn-lt"/>
              </a:rPr>
              <a:t/>
            </a:r>
            <a:br>
              <a:rPr lang="en-US" sz="1400" b="1" i="1" dirty="0">
                <a:latin typeface="+mn-lt"/>
              </a:rPr>
            </a:br>
            <a:endParaRPr lang="en-US" sz="1400" b="1" i="1" dirty="0">
              <a:latin typeface="+mn-lt"/>
            </a:endParaRPr>
          </a:p>
          <a:p>
            <a:pPr>
              <a:defRPr/>
            </a:pPr>
            <a:r>
              <a:rPr lang="en-US"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228600" y="609600"/>
            <a:ext cx="8915400"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l-GR" sz="2400" b="1" dirty="0" smtClean="0">
                <a:solidFill>
                  <a:schemeClr val="tx1"/>
                </a:solidFill>
                <a:effectLst>
                  <a:outerShdw blurRad="38100" dist="38100" dir="2700000" algn="tl">
                    <a:srgbClr val="000000">
                      <a:alpha val="43137"/>
                    </a:srgbClr>
                  </a:outerShdw>
                </a:effectLst>
                <a:latin typeface="+mn-lt"/>
              </a:rPr>
              <a:t>Έλεγχος καταλληλότητας του υποψήφιου δότη</a:t>
            </a:r>
            <a:r>
              <a:rPr lang="el-GR" sz="2400" dirty="0" smtClean="0">
                <a:solidFill>
                  <a:srgbClr val="0070C0"/>
                </a:solidFill>
                <a:effectLst>
                  <a:outerShdw blurRad="38100" dist="38100" dir="2700000" algn="tl">
                    <a:srgbClr val="000000">
                      <a:alpha val="43137"/>
                    </a:srgbClr>
                  </a:outerShdw>
                </a:effectLst>
                <a:latin typeface="+mn-lt"/>
              </a:rPr>
              <a:t/>
            </a:r>
            <a:br>
              <a:rPr lang="el-GR" sz="2400" dirty="0" smtClean="0">
                <a:solidFill>
                  <a:srgbClr val="0070C0"/>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μπορεί να είναι δότης εγκεφ νεκρός με νεοπλασία ;</a:t>
            </a:r>
            <a:r>
              <a:rPr lang="el-GR" altLang="en-US" sz="2400" dirty="0" smtClean="0">
                <a:latin typeface="+mn-lt"/>
              </a:rPr>
              <a:t/>
            </a:r>
            <a:br>
              <a:rPr lang="el-GR" altLang="en-US" sz="2400" dirty="0" smtClean="0">
                <a:latin typeface="+mn-lt"/>
              </a:rPr>
            </a:br>
            <a:endParaRPr lang="en-US" sz="2400" dirty="0">
              <a:solidFill>
                <a:srgbClr val="0070C0"/>
              </a:solidFill>
              <a:latin typeface="+mn-lt"/>
            </a:endParaRPr>
          </a:p>
        </p:txBody>
      </p:sp>
      <p:sp>
        <p:nvSpPr>
          <p:cNvPr id="6" name="Rectangle 5"/>
          <p:cNvSpPr/>
          <p:nvPr/>
        </p:nvSpPr>
        <p:spPr>
          <a:xfrm>
            <a:off x="3505200" y="6275388"/>
            <a:ext cx="8613775" cy="862012"/>
          </a:xfrm>
          <a:prstGeom prst="rect">
            <a:avLst/>
          </a:prstGeom>
        </p:spPr>
        <p:txBody>
          <a:bodyPr>
            <a:spAutoFit/>
          </a:bodyPr>
          <a:lstStyle/>
          <a:p>
            <a:pPr>
              <a:defRPr/>
            </a:pPr>
            <a:r>
              <a:rPr lang="en-US" b="1" i="1" dirty="0">
                <a:solidFill>
                  <a:srgbClr val="C00000"/>
                </a:solidFill>
                <a:latin typeface="+mn-lt"/>
              </a:rPr>
              <a:t>World J Transplant 2014 June  24; 4(2):43-56 </a:t>
            </a:r>
            <a:r>
              <a:rPr lang="en-US" sz="1400" b="1" i="1" dirty="0">
                <a:latin typeface="+mn-lt"/>
              </a:rPr>
              <a:t/>
            </a:r>
            <a:br>
              <a:rPr lang="en-US" sz="1400" b="1" i="1" dirty="0">
                <a:latin typeface="+mn-lt"/>
              </a:rPr>
            </a:br>
            <a:endParaRPr lang="en-US" sz="1400" b="1" i="1" dirty="0">
              <a:latin typeface="+mn-lt"/>
            </a:endParaRPr>
          </a:p>
          <a:p>
            <a:pPr>
              <a:defRPr/>
            </a:pPr>
            <a:r>
              <a:rPr lang="en-US" dirty="0"/>
              <a:t> </a:t>
            </a:r>
          </a:p>
        </p:txBody>
      </p:sp>
      <p:graphicFrame>
        <p:nvGraphicFramePr>
          <p:cNvPr id="3" name="Table 2"/>
          <p:cNvGraphicFramePr>
            <a:graphicFrameLocks noGrp="1"/>
          </p:cNvGraphicFramePr>
          <p:nvPr/>
        </p:nvGraphicFramePr>
        <p:xfrm>
          <a:off x="1219200" y="1676400"/>
          <a:ext cx="6858000" cy="1854200"/>
        </p:xfrm>
        <a:graphic>
          <a:graphicData uri="http://schemas.openxmlformats.org/drawingml/2006/table">
            <a:tbl>
              <a:tblPr firstRow="1" bandRow="1">
                <a:tableStyleId>{5C22544A-7EE6-4342-B048-85BDC9FD1C3A}</a:tableStyleId>
              </a:tblPr>
              <a:tblGrid>
                <a:gridCol w="3429000"/>
                <a:gridCol w="3429000"/>
              </a:tblGrid>
              <a:tr h="370840">
                <a:tc gridSpan="2">
                  <a:txBody>
                    <a:bodyPr/>
                    <a:lstStyle/>
                    <a:p>
                      <a:r>
                        <a:rPr lang="el-GR" dirty="0" smtClean="0"/>
                        <a:t>Απόλυτη</a:t>
                      </a:r>
                      <a:r>
                        <a:rPr lang="el-GR" baseline="0" dirty="0" smtClean="0"/>
                        <a:t> αντένδειξη δότες με:</a:t>
                      </a:r>
                      <a:endParaRPr lang="en-US" dirty="0"/>
                    </a:p>
                  </a:txBody>
                  <a:tcPr/>
                </a:tc>
                <a:tc hMerge="1">
                  <a:txBody>
                    <a:bodyPr/>
                    <a:lstStyle/>
                    <a:p>
                      <a:endParaRPr lang="en-US" dirty="0"/>
                    </a:p>
                  </a:txBody>
                  <a:tcPr/>
                </a:tc>
              </a:tr>
              <a:tr h="370840">
                <a:tc>
                  <a:txBody>
                    <a:bodyPr/>
                    <a:lstStyle/>
                    <a:p>
                      <a:r>
                        <a:rPr lang="el-GR" dirty="0" smtClean="0"/>
                        <a:t>Σάρκωμα</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 </a:t>
                      </a:r>
                      <a:r>
                        <a:rPr lang="el-GR" dirty="0" smtClean="0"/>
                        <a:t>πνεύμονος</a:t>
                      </a:r>
                      <a:endParaRPr lang="en-US" dirty="0" smtClean="0"/>
                    </a:p>
                  </a:txBody>
                  <a:tcPr/>
                </a:tc>
              </a:tr>
              <a:tr h="370840">
                <a:tc>
                  <a:txBody>
                    <a:bodyPr/>
                    <a:lstStyle/>
                    <a:p>
                      <a:r>
                        <a:rPr lang="el-GR" dirty="0" smtClean="0"/>
                        <a:t>Μελάνωμα</a:t>
                      </a:r>
                      <a:endParaRPr lang="en-US" dirty="0"/>
                    </a:p>
                  </a:txBody>
                  <a:tcPr/>
                </a:tc>
                <a:tc>
                  <a:txBody>
                    <a:bodyPr/>
                    <a:lstStyle/>
                    <a:p>
                      <a:r>
                        <a:rPr lang="en-US" dirty="0" smtClean="0"/>
                        <a:t>Ca </a:t>
                      </a:r>
                      <a:r>
                        <a:rPr lang="el-GR" dirty="0" smtClean="0"/>
                        <a:t>μαστού</a:t>
                      </a:r>
                      <a:endParaRPr lang="en-US" dirty="0"/>
                    </a:p>
                  </a:txBody>
                  <a:tcPr/>
                </a:tc>
              </a:tr>
              <a:tr h="370840">
                <a:tc>
                  <a:txBody>
                    <a:bodyPr/>
                    <a:lstStyle/>
                    <a:p>
                      <a:r>
                        <a:rPr lang="el-GR" dirty="0" smtClean="0"/>
                        <a:t>Χοριοκαρκίνωμα</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 </a:t>
                      </a:r>
                      <a:r>
                        <a:rPr lang="el-GR" dirty="0" smtClean="0"/>
                        <a:t>νεφρού</a:t>
                      </a:r>
                      <a:r>
                        <a:rPr lang="el-GR" baseline="0" dirty="0" smtClean="0"/>
                        <a:t> </a:t>
                      </a:r>
                      <a:r>
                        <a:rPr lang="en-US" baseline="0" dirty="0" smtClean="0"/>
                        <a:t>(</a:t>
                      </a:r>
                      <a:r>
                        <a:rPr lang="el-GR" baseline="0" dirty="0" smtClean="0"/>
                        <a:t>&gt;4 </a:t>
                      </a:r>
                      <a:r>
                        <a:rPr lang="en-US" baseline="0" dirty="0" smtClean="0"/>
                        <a:t>cm)</a:t>
                      </a:r>
                      <a:endParaRPr lang="en-US" dirty="0" smtClean="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Αιματολογικές κακοήθειες</a:t>
                      </a:r>
                      <a:r>
                        <a:rPr lang="en-US" dirty="0" smtClean="0"/>
                        <a:t> </a:t>
                      </a:r>
                    </a:p>
                  </a:txBody>
                  <a:tcPr/>
                </a:tc>
                <a:tc hMerge="1">
                  <a:txBody>
                    <a:bodyPr/>
                    <a:lstStyle/>
                    <a:p>
                      <a:endParaRPr lang="en-US" dirty="0"/>
                    </a:p>
                  </a:txBody>
                  <a:tcPr/>
                </a:tc>
              </a:tr>
            </a:tbl>
          </a:graphicData>
        </a:graphic>
      </p:graphicFrame>
      <p:graphicFrame>
        <p:nvGraphicFramePr>
          <p:cNvPr id="10" name="Table 9"/>
          <p:cNvGraphicFramePr>
            <a:graphicFrameLocks noGrp="1"/>
          </p:cNvGraphicFramePr>
          <p:nvPr/>
        </p:nvGraphicFramePr>
        <p:xfrm>
          <a:off x="1276350" y="3733800"/>
          <a:ext cx="6819900" cy="2286000"/>
        </p:xfrm>
        <a:graphic>
          <a:graphicData uri="http://schemas.openxmlformats.org/drawingml/2006/table">
            <a:tbl>
              <a:tblPr firstRow="1" bandRow="1">
                <a:tableStyleId>{5C22544A-7EE6-4342-B048-85BDC9FD1C3A}</a:tableStyleId>
              </a:tblPr>
              <a:tblGrid>
                <a:gridCol w="3409950"/>
                <a:gridCol w="3409950"/>
              </a:tblGrid>
              <a:tr h="137160">
                <a:tc gridSpan="2">
                  <a:txBody>
                    <a:bodyPr/>
                    <a:lstStyle/>
                    <a:p>
                      <a:r>
                        <a:rPr lang="el-GR" baseline="0" dirty="0" smtClean="0"/>
                        <a:t>Πιθανοί δότες ασθενείς με:</a:t>
                      </a:r>
                      <a:endParaRPr lang="en-US" dirty="0"/>
                    </a:p>
                  </a:txBody>
                  <a:tcPr/>
                </a:tc>
                <a:tc hMerge="1">
                  <a:txBody>
                    <a:bodyPr/>
                    <a:lstStyle/>
                    <a:p>
                      <a:endParaRPr lang="en-US" dirty="0"/>
                    </a:p>
                  </a:txBody>
                  <a:tcPr/>
                </a:tc>
              </a:tr>
              <a:tr h="370840">
                <a:tc>
                  <a:txBody>
                    <a:bodyPr/>
                    <a:lstStyle/>
                    <a:p>
                      <a:r>
                        <a:rPr lang="en-US" dirty="0" smtClean="0"/>
                        <a:t>In</a:t>
                      </a:r>
                      <a:r>
                        <a:rPr lang="en-US" baseline="0" dirty="0" smtClean="0"/>
                        <a:t> situ Ca </a:t>
                      </a:r>
                      <a:r>
                        <a:rPr lang="el-GR" baseline="0" dirty="0" smtClean="0"/>
                        <a:t>τραχήλου</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Low grade Ca KN</a:t>
                      </a:r>
                      <a:r>
                        <a:rPr lang="el-GR" dirty="0" smtClean="0"/>
                        <a:t>Σ</a:t>
                      </a:r>
                      <a:r>
                        <a:rPr lang="el-G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a:t>
                      </a:r>
                      <a:r>
                        <a:rPr lang="en-US" baseline="0" dirty="0" smtClean="0"/>
                        <a:t>WHO grade I &amp; II)</a:t>
                      </a:r>
                      <a:endParaRPr lang="en-US" dirty="0" smtClean="0"/>
                    </a:p>
                  </a:txBody>
                  <a:tcPr/>
                </a:tc>
              </a:tr>
              <a:tr h="370840">
                <a:tc>
                  <a:txBody>
                    <a:bodyPr/>
                    <a:lstStyle/>
                    <a:p>
                      <a:r>
                        <a:rPr lang="en-US" dirty="0" smtClean="0"/>
                        <a:t>In situ </a:t>
                      </a:r>
                      <a:r>
                        <a:rPr lang="en-US" baseline="0" dirty="0" smtClean="0"/>
                        <a:t>Ca </a:t>
                      </a:r>
                      <a:r>
                        <a:rPr lang="el-GR" dirty="0" smtClean="0"/>
                        <a:t>δέρματος </a:t>
                      </a:r>
                    </a:p>
                    <a:p>
                      <a:r>
                        <a:rPr lang="el-GR" dirty="0" smtClean="0"/>
                        <a:t>(όχι μελάνωμα)</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 </a:t>
                      </a:r>
                      <a:r>
                        <a:rPr lang="el-GR" dirty="0" smtClean="0"/>
                        <a:t>νεφρού</a:t>
                      </a:r>
                      <a:r>
                        <a:rPr lang="el-GR" baseline="0" dirty="0" smtClean="0"/>
                        <a:t> </a:t>
                      </a:r>
                      <a:r>
                        <a:rPr lang="en-US" baseline="0" dirty="0" smtClean="0"/>
                        <a:t>(</a:t>
                      </a:r>
                      <a:r>
                        <a:rPr lang="el-GR" baseline="0" dirty="0" smtClean="0"/>
                        <a:t>&lt;4 </a:t>
                      </a:r>
                      <a:r>
                        <a:rPr lang="en-US" baseline="0" dirty="0" smtClean="0"/>
                        <a:t>cm </a:t>
                      </a:r>
                      <a:r>
                        <a:rPr lang="el-GR" baseline="0" dirty="0" smtClean="0"/>
                        <a:t>μέγεθος, </a:t>
                      </a:r>
                      <a:endParaRPr lang="en-US" dirty="0" smtClean="0"/>
                    </a:p>
                    <a:p>
                      <a:r>
                        <a:rPr lang="el-GR" dirty="0" smtClean="0"/>
                        <a:t>εξαιρεθέν</a:t>
                      </a:r>
                      <a:r>
                        <a:rPr lang="el-GR" baseline="0" dirty="0" smtClean="0"/>
                        <a:t> &gt; 5 χρόνια) </a:t>
                      </a:r>
                      <a:r>
                        <a:rPr lang="en-US" baseline="0" dirty="0" smtClean="0"/>
                        <a:t>grade I,II</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situ Ca </a:t>
                      </a:r>
                      <a:r>
                        <a:rPr lang="el-GR" baseline="0" dirty="0" smtClean="0"/>
                        <a:t>αιδοίου</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pPr>
              <a:defRPr/>
            </a:pPr>
            <a:r>
              <a:rPr lang="el-GR" sz="2400" b="1" dirty="0" smtClean="0">
                <a:solidFill>
                  <a:schemeClr val="tx1"/>
                </a:solidFill>
                <a:latin typeface="+mn-lt"/>
              </a:rPr>
              <a:t>Διεύρυνση της δεξαμενής των δοτών</a:t>
            </a:r>
            <a:br>
              <a:rPr lang="el-GR" sz="2400" b="1" dirty="0" smtClean="0">
                <a:solidFill>
                  <a:schemeClr val="tx1"/>
                </a:solidFill>
                <a:latin typeface="+mn-lt"/>
              </a:rPr>
            </a:br>
            <a:r>
              <a:rPr lang="el-GR" sz="2400" dirty="0" smtClean="0">
                <a:solidFill>
                  <a:srgbClr val="0070C0"/>
                </a:solidFill>
                <a:effectLst>
                  <a:outerShdw blurRad="38100" dist="38100" dir="2700000" algn="tl">
                    <a:srgbClr val="000000">
                      <a:alpha val="43137"/>
                    </a:srgbClr>
                  </a:outerShdw>
                </a:effectLst>
                <a:latin typeface="+mn-lt"/>
              </a:rPr>
              <a:t>Υπάρχουν τρόποι;</a:t>
            </a:r>
            <a:endParaRPr lang="en-US" sz="2400" dirty="0">
              <a:solidFill>
                <a:srgbClr val="0070C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39763" y="1600200"/>
            <a:ext cx="8123237" cy="4629150"/>
          </a:xfrm>
        </p:spPr>
        <p:txBody>
          <a:bodyPr/>
          <a:lstStyle/>
          <a:p>
            <a:pPr marL="566737" indent="-457200">
              <a:buFont typeface="+mj-lt"/>
              <a:buAutoNum type="arabicPeriod"/>
              <a:defRPr/>
            </a:pPr>
            <a:r>
              <a:rPr lang="el-GR" sz="2000" dirty="0"/>
              <a:t>χ</a:t>
            </a:r>
            <a:r>
              <a:rPr lang="el-GR" sz="2000" dirty="0" smtClean="0"/>
              <a:t>ρησιμοποιώντας δότες με διευρυμένα κριτήρια </a:t>
            </a:r>
            <a:r>
              <a:rPr lang="el-GR" sz="2000" dirty="0"/>
              <a:t>καταλληλότητας </a:t>
            </a:r>
            <a:r>
              <a:rPr lang="el-GR" sz="2000" dirty="0" smtClean="0"/>
              <a:t>(</a:t>
            </a:r>
            <a:r>
              <a:rPr lang="en-US" sz="2000" dirty="0" smtClean="0"/>
              <a:t>expanded criteria donors)</a:t>
            </a:r>
            <a:r>
              <a:rPr lang="el-GR" sz="2000" dirty="0" smtClean="0">
                <a:solidFill>
                  <a:srgbClr val="0070C0"/>
                </a:solidFill>
                <a:effectLst>
                  <a:outerShdw blurRad="38100" dist="38100" dir="2700000" algn="tl">
                    <a:srgbClr val="000000">
                      <a:alpha val="43137"/>
                    </a:srgbClr>
                  </a:outerShdw>
                </a:effectLst>
              </a:rPr>
              <a:t> </a:t>
            </a:r>
            <a:r>
              <a:rPr lang="el-GR" sz="2000" dirty="0" smtClean="0"/>
              <a:t>και προς μεταμόσχευση όργανα που δεν είναι </a:t>
            </a:r>
            <a:r>
              <a:rPr lang="en-US" sz="2000" dirty="0" smtClean="0"/>
              <a:t>“</a:t>
            </a:r>
            <a:r>
              <a:rPr lang="el-GR" sz="2000" dirty="0" smtClean="0"/>
              <a:t>ιδανικά</a:t>
            </a:r>
            <a:r>
              <a:rPr lang="en-US" sz="2000" dirty="0" smtClean="0"/>
              <a:t>”</a:t>
            </a:r>
            <a:r>
              <a:rPr lang="el-GR" sz="2000" dirty="0" smtClean="0"/>
              <a:t>: </a:t>
            </a:r>
            <a:endParaRPr lang="en-US" sz="2000" dirty="0" smtClean="0"/>
          </a:p>
          <a:p>
            <a:pPr marL="109537" indent="0">
              <a:buFont typeface="Georgia" pitchFamily="18" charset="0"/>
              <a:buNone/>
              <a:defRPr/>
            </a:pPr>
            <a:r>
              <a:rPr lang="el-GR" sz="2000" dirty="0" smtClean="0"/>
              <a:t>        - από δότες </a:t>
            </a:r>
            <a:r>
              <a:rPr lang="el-GR" sz="2000" dirty="0"/>
              <a:t>μεγάλης ηλικίας (&gt;60</a:t>
            </a:r>
            <a:r>
              <a:rPr lang="en-US" sz="2000" dirty="0"/>
              <a:t> </a:t>
            </a:r>
            <a:r>
              <a:rPr lang="el-GR" sz="2000" dirty="0"/>
              <a:t>ετών)</a:t>
            </a:r>
          </a:p>
          <a:p>
            <a:pPr marL="109537" indent="0">
              <a:buFont typeface="Georgia" pitchFamily="18" charset="0"/>
              <a:buNone/>
              <a:defRPr/>
            </a:pPr>
            <a:r>
              <a:rPr lang="el-GR" sz="2000" dirty="0" smtClean="0"/>
              <a:t>        - μετά καρδιακό θάνατο (</a:t>
            </a:r>
            <a:r>
              <a:rPr lang="en-US" sz="2000" dirty="0" smtClean="0"/>
              <a:t>DCD</a:t>
            </a:r>
            <a:r>
              <a:rPr lang="el-GR" sz="2000" dirty="0" smtClean="0"/>
              <a:t>)</a:t>
            </a:r>
          </a:p>
          <a:p>
            <a:pPr marL="109537" indent="0">
              <a:buFont typeface="Georgia" pitchFamily="18" charset="0"/>
              <a:buNone/>
              <a:defRPr/>
            </a:pPr>
            <a:r>
              <a:rPr lang="el-GR" sz="2000" dirty="0" smtClean="0"/>
              <a:t>        - μοσχεύματα με μεγάλο χρόνο ψυχρής ισχαιμίας</a:t>
            </a:r>
            <a:endParaRPr lang="en-US" sz="2000" dirty="0" smtClean="0"/>
          </a:p>
          <a:p>
            <a:pPr marL="109537" indent="0">
              <a:buFont typeface="Georgia" pitchFamily="18" charset="0"/>
              <a:buNone/>
              <a:defRPr/>
            </a:pPr>
            <a:r>
              <a:rPr lang="el-GR" sz="2000" dirty="0" smtClean="0"/>
              <a:t>        - δότες με νοσηρότητες: παχυσαρκία, υπέρταση, στεάτωση,   </a:t>
            </a:r>
          </a:p>
          <a:p>
            <a:pPr marL="109537" indent="0">
              <a:buFont typeface="Georgia" pitchFamily="18" charset="0"/>
              <a:buNone/>
              <a:defRPr/>
            </a:pPr>
            <a:r>
              <a:rPr lang="el-GR" sz="2000" dirty="0"/>
              <a:t> </a:t>
            </a:r>
            <a:r>
              <a:rPr lang="el-GR" sz="2000" dirty="0" smtClean="0"/>
              <a:t>         επηρεασμένη κρεατινίνη</a:t>
            </a:r>
          </a:p>
          <a:p>
            <a:pPr marL="109537" indent="0">
              <a:buFont typeface="Georgia" pitchFamily="18" charset="0"/>
              <a:buNone/>
              <a:defRPr/>
            </a:pPr>
            <a:r>
              <a:rPr lang="el-GR" sz="2000" dirty="0" smtClean="0"/>
              <a:t>        - δότες με ηπατίτιδα Β ή </a:t>
            </a:r>
            <a:r>
              <a:rPr lang="en-US" sz="2000" dirty="0" smtClean="0"/>
              <a:t>C</a:t>
            </a:r>
            <a:r>
              <a:rPr lang="el-GR" sz="2000" dirty="0" smtClean="0"/>
              <a:t> ή νεοπλασίες</a:t>
            </a:r>
          </a:p>
          <a:p>
            <a:pPr marL="109537" indent="0">
              <a:buFont typeface="Georgia" pitchFamily="18" charset="0"/>
              <a:buNone/>
              <a:defRPr/>
            </a:pPr>
            <a:r>
              <a:rPr lang="el-GR" sz="2000" dirty="0"/>
              <a:t> </a:t>
            </a:r>
            <a:r>
              <a:rPr lang="el-GR" sz="2000" dirty="0" smtClean="0"/>
              <a:t>       - χρησιμοποιώντας ειδικές χειρουργικές τεχνικές (πχ </a:t>
            </a:r>
            <a:r>
              <a:rPr lang="en-US" sz="2000" dirty="0" smtClean="0"/>
              <a:t>Split Liver </a:t>
            </a:r>
            <a:endParaRPr lang="el-GR" sz="2000" dirty="0" smtClean="0"/>
          </a:p>
          <a:p>
            <a:pPr marL="109537" indent="0">
              <a:buFont typeface="Georgia" pitchFamily="18" charset="0"/>
              <a:buNone/>
              <a:defRPr/>
            </a:pPr>
            <a:r>
              <a:rPr lang="el-GR" sz="2000" dirty="0"/>
              <a:t> </a:t>
            </a:r>
            <a:r>
              <a:rPr lang="el-GR" sz="2000" dirty="0" smtClean="0"/>
              <a:t>        </a:t>
            </a:r>
            <a:r>
              <a:rPr lang="en-US" sz="2000" dirty="0" smtClean="0"/>
              <a:t>Transplantation)</a:t>
            </a:r>
            <a:endParaRPr lang="el-GR" sz="2000" dirty="0" smtClean="0"/>
          </a:p>
          <a:p>
            <a:pPr>
              <a:buFont typeface="Wingdings" panose="05000000000000000000" pitchFamily="2" charset="2"/>
              <a:buChar char="§"/>
              <a:defRPr/>
            </a:pPr>
            <a:endParaRPr lang="el-GR" sz="2000" dirty="0"/>
          </a:p>
          <a:p>
            <a:pPr marL="566737" indent="-457200">
              <a:buFont typeface="+mj-lt"/>
              <a:buAutoNum type="arabicPeriod" startAt="2"/>
              <a:defRPr/>
            </a:pPr>
            <a:r>
              <a:rPr lang="el-GR" sz="2000" dirty="0"/>
              <a:t>δ</a:t>
            </a:r>
            <a:r>
              <a:rPr lang="el-GR" sz="2000" dirty="0" smtClean="0"/>
              <a:t>ιορθώνοντας επιπλέον οργανωτικά προβλήματα, αδυναμίες  και ιδιαιτερότητες  στο ελληνικό νοσοκομείο</a:t>
            </a:r>
          </a:p>
          <a:p>
            <a:pPr marL="566737" indent="-457200">
              <a:buFont typeface="+mj-lt"/>
              <a:buAutoNum type="arabicPeriod" startAt="2"/>
              <a:defRPr/>
            </a:pPr>
            <a:endParaRPr lang="en-US" sz="2000" dirty="0" smtClean="0"/>
          </a:p>
          <a:p>
            <a:pPr marL="109537" indent="0">
              <a:buFont typeface="Georgia" pitchFamily="18" charset="0"/>
              <a:buNone/>
              <a:defRPr/>
            </a:pP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431800"/>
            <a:ext cx="8670925"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l-GR" sz="2400" b="1" dirty="0" smtClean="0">
                <a:effectLst>
                  <a:outerShdw blurRad="38100" dist="38100" dir="2700000" algn="tl">
                    <a:srgbClr val="000000">
                      <a:alpha val="43137"/>
                    </a:srgbClr>
                  </a:outerShdw>
                </a:effectLst>
                <a:latin typeface="+mn-lt"/>
              </a:rPr>
              <a:t>Διεύρυνση δεξαμενής δοτών </a:t>
            </a:r>
            <a:br>
              <a:rPr lang="el-GR" sz="2400" b="1" dirty="0" smtClean="0">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χρησιμοποίηση δότη με διευρυμένα κριτήρια (</a:t>
            </a:r>
            <a:r>
              <a:rPr lang="en-US" sz="2400" dirty="0" smtClean="0">
                <a:solidFill>
                  <a:srgbClr val="0070C0"/>
                </a:solidFill>
                <a:effectLst>
                  <a:outerShdw blurRad="38100" dist="38100" dir="2700000" algn="tl">
                    <a:srgbClr val="000000">
                      <a:alpha val="43137"/>
                    </a:srgbClr>
                  </a:outerShdw>
                </a:effectLst>
                <a:latin typeface="+mn-lt"/>
              </a:rPr>
              <a:t>Expanded Criteria Donors)</a:t>
            </a:r>
            <a:r>
              <a:rPr lang="el-GR" sz="2400" dirty="0" smtClean="0">
                <a:solidFill>
                  <a:srgbClr val="0070C0"/>
                </a:solidFill>
                <a:effectLst>
                  <a:outerShdw blurRad="38100" dist="38100" dir="2700000" algn="tl">
                    <a:srgbClr val="000000">
                      <a:alpha val="43137"/>
                    </a:srgbClr>
                  </a:outerShdw>
                </a:effectLst>
                <a:latin typeface="+mn-lt"/>
              </a:rPr>
              <a:t> </a:t>
            </a:r>
            <a:endParaRPr lang="en-US" sz="2400" dirty="0">
              <a:solidFill>
                <a:srgbClr val="0070C0"/>
              </a:solidFill>
              <a:effectLst>
                <a:outerShdw blurRad="38100" dist="38100" dir="2700000" algn="tl">
                  <a:srgbClr val="000000">
                    <a:alpha val="43137"/>
                  </a:srgbClr>
                </a:outerShdw>
              </a:effectLst>
              <a:latin typeface="+mn-lt"/>
            </a:endParaRPr>
          </a:p>
        </p:txBody>
      </p:sp>
      <p:sp>
        <p:nvSpPr>
          <p:cNvPr id="4" name="Content Placeholder 3"/>
          <p:cNvSpPr>
            <a:spLocks noGrp="1"/>
          </p:cNvSpPr>
          <p:nvPr>
            <p:ph idx="1"/>
          </p:nvPr>
        </p:nvSpPr>
        <p:spPr>
          <a:xfrm>
            <a:off x="233363" y="1695450"/>
            <a:ext cx="8643937" cy="4476750"/>
          </a:xfrm>
        </p:spPr>
        <p:txBody>
          <a:bodyPr/>
          <a:lstStyle/>
          <a:p>
            <a:pPr>
              <a:buFont typeface="Wingdings" panose="05000000000000000000" pitchFamily="2" charset="2"/>
              <a:buChar char="§"/>
              <a:defRPr/>
            </a:pPr>
            <a:r>
              <a:rPr lang="en-US" altLang="en-US" sz="2000" dirty="0"/>
              <a:t>O </a:t>
            </a:r>
            <a:r>
              <a:rPr lang="el-GR" altLang="en-US" sz="2000" dirty="0"/>
              <a:t>ιδανικός δότης </a:t>
            </a:r>
            <a:r>
              <a:rPr lang="en-US" altLang="en-US" sz="2000" dirty="0"/>
              <a:t>SCD (Standard Criteria Donor) </a:t>
            </a:r>
            <a:r>
              <a:rPr lang="el-GR" altLang="en-US" sz="2000" dirty="0"/>
              <a:t>τυπικά είναι ο δότης &lt;40 ετών, μετά από ΚΕΚ και δίχως </a:t>
            </a:r>
            <a:r>
              <a:rPr lang="el-GR" altLang="en-US" sz="2000" dirty="0" smtClean="0"/>
              <a:t>νοσηρότητες</a:t>
            </a:r>
          </a:p>
          <a:p>
            <a:pPr>
              <a:buFont typeface="Wingdings" panose="05000000000000000000" pitchFamily="2" charset="2"/>
              <a:buChar char="§"/>
              <a:defRPr/>
            </a:pPr>
            <a:endParaRPr lang="el-GR" altLang="en-US" sz="2000" dirty="0"/>
          </a:p>
          <a:p>
            <a:pPr>
              <a:buFont typeface="Wingdings" panose="05000000000000000000" pitchFamily="2" charset="2"/>
              <a:buChar char="§"/>
              <a:defRPr/>
            </a:pPr>
            <a:r>
              <a:rPr lang="el-GR" altLang="en-US" sz="2000" dirty="0"/>
              <a:t>Τα τελευταία χρόνια λόγω καλύτερης πρόληψης των τροχαίων οι ιδανικοί δότες μειώνονται και αυξάνονται οι δότες με καρδιαγγειακό θάνατο, οι μεγαλύτερης ηλικίας (&gt;60 ετών) και οι παχύσαρκοι</a:t>
            </a:r>
            <a:r>
              <a:rPr lang="el-GR" altLang="en-US" sz="2000" dirty="0" smtClean="0"/>
              <a:t>...</a:t>
            </a:r>
            <a:endParaRPr lang="en-US" altLang="en-US" sz="2000" dirty="0" smtClean="0"/>
          </a:p>
          <a:p>
            <a:pPr>
              <a:buFont typeface="Wingdings" panose="05000000000000000000" pitchFamily="2" charset="2"/>
              <a:buChar char="§"/>
              <a:defRPr/>
            </a:pPr>
            <a:endParaRPr lang="en-US" altLang="en-US" sz="2000" dirty="0" smtClean="0"/>
          </a:p>
          <a:p>
            <a:pPr>
              <a:buFont typeface="Wingdings" panose="05000000000000000000" pitchFamily="2" charset="2"/>
              <a:buChar char="§"/>
              <a:defRPr/>
            </a:pPr>
            <a:endParaRPr lang="en-US" altLang="en-US" sz="2000" dirty="0"/>
          </a:p>
          <a:p>
            <a:pPr marL="109537" indent="0">
              <a:buFont typeface="Georgia" pitchFamily="18" charset="0"/>
              <a:buNone/>
              <a:defRPr/>
            </a:pPr>
            <a:r>
              <a:rPr lang="en-US" altLang="en-US" sz="2000" dirty="0"/>
              <a:t> </a:t>
            </a:r>
            <a:r>
              <a:rPr lang="en-US" altLang="en-US" sz="2000" dirty="0" smtClean="0"/>
              <a:t>                                                                                                             Data </a:t>
            </a:r>
            <a:r>
              <a:rPr lang="en-US" altLang="en-US" sz="2000" dirty="0"/>
              <a:t>UNOS</a:t>
            </a:r>
          </a:p>
          <a:p>
            <a:pPr>
              <a:buFont typeface="Wingdings" panose="05000000000000000000" pitchFamily="2" charset="2"/>
              <a:buChar char="§"/>
              <a:defRPr/>
            </a:pPr>
            <a:endParaRPr lang="en-US" altLang="en-US" sz="2000" dirty="0" smtClean="0"/>
          </a:p>
          <a:p>
            <a:pPr>
              <a:buFont typeface="Wingdings" panose="05000000000000000000" pitchFamily="2" charset="2"/>
              <a:buChar char="§"/>
              <a:defRPr/>
            </a:pPr>
            <a:r>
              <a:rPr lang="el-GR" altLang="en-US" sz="2000" dirty="0" smtClean="0"/>
              <a:t>δότης </a:t>
            </a:r>
            <a:r>
              <a:rPr lang="el-GR" altLang="en-US" sz="2000" dirty="0"/>
              <a:t>νεφρού με διευρυσμένα κριτήρια: είτε &gt;60 ετών ή 50-59 ετών και με </a:t>
            </a:r>
            <a:r>
              <a:rPr lang="el-GR" altLang="en-US" sz="2000" u="sng" dirty="0"/>
              <a:t>&gt;</a:t>
            </a:r>
            <a:r>
              <a:rPr lang="el-GR" altLang="en-US" sz="2000" dirty="0"/>
              <a:t>2 εκ των: α/ υπέρταση β/ </a:t>
            </a:r>
            <a:r>
              <a:rPr lang="en-US" altLang="en-US" sz="2000" dirty="0"/>
              <a:t>Cr &gt;1,5</a:t>
            </a:r>
            <a:r>
              <a:rPr lang="el-GR" altLang="en-US" sz="2000" dirty="0"/>
              <a:t> </a:t>
            </a:r>
            <a:r>
              <a:rPr lang="en-US" altLang="en-US" sz="2000" dirty="0"/>
              <a:t>mg/</a:t>
            </a:r>
            <a:r>
              <a:rPr lang="en-US" altLang="en-US" sz="2000" dirty="0" err="1"/>
              <a:t>dL</a:t>
            </a:r>
            <a:r>
              <a:rPr lang="en-US" altLang="en-US" sz="2000" dirty="0"/>
              <a:t> </a:t>
            </a:r>
            <a:r>
              <a:rPr lang="el-GR" altLang="en-US" sz="2000" dirty="0"/>
              <a:t>γ/ ΑΕΕ σαν αίτιο </a:t>
            </a:r>
            <a:r>
              <a:rPr lang="el-GR" altLang="en-US" sz="2000" dirty="0" smtClean="0"/>
              <a:t>θανάτου</a:t>
            </a:r>
          </a:p>
          <a:p>
            <a:pPr marL="109537" indent="0">
              <a:buFont typeface="Georgia" pitchFamily="18" charset="0"/>
              <a:buNone/>
              <a:defRPr/>
            </a:pPr>
            <a:r>
              <a:rPr lang="en-US" altLang="en-US" sz="2000" dirty="0" smtClean="0"/>
              <a:t> </a:t>
            </a:r>
            <a:endParaRPr lang="el-GR" altLang="en-US" sz="2000" dirty="0"/>
          </a:p>
        </p:txBody>
      </p:sp>
      <p:sp>
        <p:nvSpPr>
          <p:cNvPr id="5" name="Rectangle 4"/>
          <p:cNvSpPr/>
          <p:nvPr/>
        </p:nvSpPr>
        <p:spPr>
          <a:xfrm>
            <a:off x="3124200" y="6313488"/>
            <a:ext cx="5980113" cy="338137"/>
          </a:xfrm>
          <a:prstGeom prst="rect">
            <a:avLst/>
          </a:prstGeom>
        </p:spPr>
        <p:txBody>
          <a:bodyPr>
            <a:spAutoFit/>
          </a:bodyPr>
          <a:lstStyle/>
          <a:p>
            <a:pPr marL="109537">
              <a:defRPr/>
            </a:pPr>
            <a:r>
              <a:rPr lang="en-US" sz="1600" b="1" i="1" dirty="0" err="1">
                <a:solidFill>
                  <a:srgbClr val="C00000"/>
                </a:solidFill>
                <a:latin typeface="+mn-lt"/>
              </a:rPr>
              <a:t>Clin</a:t>
            </a:r>
            <a:r>
              <a:rPr lang="en-US" sz="1600" b="1" i="1" dirty="0">
                <a:solidFill>
                  <a:srgbClr val="C00000"/>
                </a:solidFill>
                <a:latin typeface="+mn-lt"/>
              </a:rPr>
              <a:t> Liver Dis. 2014 August ; 18(3): 633–649. </a:t>
            </a:r>
          </a:p>
        </p:txBody>
      </p:sp>
      <p:pic>
        <p:nvPicPr>
          <p:cNvPr id="28677" name="Picture 3"/>
          <p:cNvPicPr>
            <a:picLocks noChangeAspect="1" noChangeArrowheads="1"/>
          </p:cNvPicPr>
          <p:nvPr/>
        </p:nvPicPr>
        <p:blipFill>
          <a:blip r:embed="rId2" cstate="print"/>
          <a:srcRect/>
          <a:stretch>
            <a:fillRect/>
          </a:stretch>
        </p:blipFill>
        <p:spPr bwMode="auto">
          <a:xfrm>
            <a:off x="762000" y="3641725"/>
            <a:ext cx="6299200"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431800"/>
            <a:ext cx="8670925"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l-GR" sz="2400" b="1" dirty="0" smtClean="0">
                <a:effectLst>
                  <a:outerShdw blurRad="38100" dist="38100" dir="2700000" algn="tl">
                    <a:srgbClr val="000000">
                      <a:alpha val="43137"/>
                    </a:srgbClr>
                  </a:outerShdw>
                </a:effectLst>
                <a:latin typeface="+mn-lt"/>
              </a:rPr>
              <a:t>Διεύρυνση δεξαμενής δοτών </a:t>
            </a:r>
            <a:br>
              <a:rPr lang="el-GR" sz="2400" b="1" dirty="0" smtClean="0">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χρησιμοποίηση δότη με διευρυμένα κριτήρια (</a:t>
            </a:r>
            <a:r>
              <a:rPr lang="en-US" sz="2400" dirty="0" smtClean="0">
                <a:solidFill>
                  <a:srgbClr val="0070C0"/>
                </a:solidFill>
                <a:effectLst>
                  <a:outerShdw blurRad="38100" dist="38100" dir="2700000" algn="tl">
                    <a:srgbClr val="000000">
                      <a:alpha val="43137"/>
                    </a:srgbClr>
                  </a:outerShdw>
                </a:effectLst>
                <a:latin typeface="+mn-lt"/>
              </a:rPr>
              <a:t>Expanded Criteria Donors)</a:t>
            </a:r>
            <a:r>
              <a:rPr lang="el-GR" sz="2400" dirty="0" smtClean="0">
                <a:solidFill>
                  <a:srgbClr val="0070C0"/>
                </a:solidFill>
                <a:effectLst>
                  <a:outerShdw blurRad="38100" dist="38100" dir="2700000" algn="tl">
                    <a:srgbClr val="000000">
                      <a:alpha val="43137"/>
                    </a:srgbClr>
                  </a:outerShdw>
                </a:effectLst>
                <a:latin typeface="+mn-lt"/>
              </a:rPr>
              <a:t> </a:t>
            </a:r>
            <a:endParaRPr lang="en-US" sz="2400" dirty="0">
              <a:solidFill>
                <a:srgbClr val="0070C0"/>
              </a:solidFill>
              <a:effectLst>
                <a:outerShdw blurRad="38100" dist="38100" dir="2700000" algn="tl">
                  <a:srgbClr val="000000">
                    <a:alpha val="43137"/>
                  </a:srgbClr>
                </a:outerShdw>
              </a:effectLst>
              <a:latin typeface="+mn-lt"/>
            </a:endParaRPr>
          </a:p>
        </p:txBody>
      </p:sp>
      <p:sp>
        <p:nvSpPr>
          <p:cNvPr id="4" name="Content Placeholder 3"/>
          <p:cNvSpPr>
            <a:spLocks noGrp="1"/>
          </p:cNvSpPr>
          <p:nvPr>
            <p:ph idx="1"/>
          </p:nvPr>
        </p:nvSpPr>
        <p:spPr>
          <a:xfrm>
            <a:off x="233363" y="1600200"/>
            <a:ext cx="8643937" cy="4713288"/>
          </a:xfrm>
        </p:spPr>
        <p:txBody>
          <a:bodyPr/>
          <a:lstStyle/>
          <a:p>
            <a:pPr>
              <a:buFont typeface="Wingdings" panose="05000000000000000000" pitchFamily="2" charset="2"/>
              <a:buChar char="§"/>
              <a:defRPr/>
            </a:pPr>
            <a:r>
              <a:rPr lang="el-GR" sz="2000" dirty="0" smtClean="0"/>
              <a:t>Τα </a:t>
            </a:r>
            <a:r>
              <a:rPr lang="el-GR" sz="2000" dirty="0"/>
              <a:t>όργανα από δότη με διευρυσμένα κριτήρια </a:t>
            </a:r>
            <a:r>
              <a:rPr lang="el-GR" sz="2000" dirty="0" smtClean="0"/>
              <a:t>ενδεχομένως  να υπολείπονται ιδανικού δότη σε μεταμοσχευτική έκβαση:</a:t>
            </a:r>
            <a:endParaRPr lang="el-GR" sz="2000" dirty="0"/>
          </a:p>
          <a:p>
            <a:pPr marL="566737" indent="-457200">
              <a:buFont typeface="+mj-lt"/>
              <a:buAutoNum type="alphaLcPeriod"/>
              <a:defRPr/>
            </a:pPr>
            <a:r>
              <a:rPr lang="el-GR" sz="2000" dirty="0"/>
              <a:t>δυσλειτουργίας του μοσχεύματος: μεγάλη ηλικία, μεγάλου βαθμού στεάτωση, προέλευση από δότη μετά καρδιακό θάνατο, μεγάλο διάστημα «ψυχρής ισχαιμίας», </a:t>
            </a:r>
            <a:r>
              <a:rPr lang="el-GR" sz="2000" dirty="0" smtClean="0"/>
              <a:t>υπέρταση κλπ</a:t>
            </a:r>
            <a:endParaRPr lang="el-GR" sz="2000" dirty="0"/>
          </a:p>
          <a:p>
            <a:pPr marL="566737" indent="-457200">
              <a:buFont typeface="+mj-lt"/>
              <a:buAutoNum type="alphaLcPeriod"/>
              <a:defRPr/>
            </a:pPr>
            <a:r>
              <a:rPr lang="el-GR" sz="2000" dirty="0"/>
              <a:t>πιθανότητας μετάδοσης νόσου: ασθενείς με ιστορικό κακοήθειας, λοίμωξης από ηπατίτιδα Β ή </a:t>
            </a:r>
            <a:r>
              <a:rPr lang="en-US" sz="2000" dirty="0"/>
              <a:t>C, </a:t>
            </a:r>
            <a:r>
              <a:rPr lang="el-GR" sz="2000" dirty="0"/>
              <a:t>βακτηρική λοίμωξη</a:t>
            </a:r>
            <a:r>
              <a:rPr lang="en-US" sz="2000" dirty="0"/>
              <a:t> </a:t>
            </a:r>
            <a:r>
              <a:rPr lang="el-GR" sz="2000" dirty="0" smtClean="0"/>
              <a:t>κλπ</a:t>
            </a:r>
          </a:p>
          <a:p>
            <a:pPr marL="566737" indent="-457200">
              <a:buFont typeface="+mj-lt"/>
              <a:buAutoNum type="alphaLcPeriod"/>
              <a:defRPr/>
            </a:pPr>
            <a:endParaRPr lang="el-GR" sz="2000" dirty="0"/>
          </a:p>
          <a:p>
            <a:pPr>
              <a:buFont typeface="Wingdings" panose="05000000000000000000" pitchFamily="2" charset="2"/>
              <a:buChar char="§"/>
              <a:defRPr/>
            </a:pPr>
            <a:r>
              <a:rPr lang="el-GR" sz="2000" dirty="0" smtClean="0"/>
              <a:t>Οι μεταμοσχεύσεις οργάνων με διευρυσμένα κριτήρια προσφέρουν:   </a:t>
            </a:r>
          </a:p>
          <a:p>
            <a:pPr marL="109537" indent="0">
              <a:buFont typeface="Georgia" pitchFamily="18" charset="0"/>
              <a:buNone/>
              <a:defRPr/>
            </a:pPr>
            <a:r>
              <a:rPr lang="el-GR" sz="2000" dirty="0" smtClean="0"/>
              <a:t>      - μεγαλύτερη επιβίωση σε σχέση με την επιβίωση όσων βρίσκονται στη  </a:t>
            </a:r>
          </a:p>
          <a:p>
            <a:pPr marL="109537" indent="0">
              <a:buFont typeface="Georgia" pitchFamily="18" charset="0"/>
              <a:buNone/>
              <a:defRPr/>
            </a:pPr>
            <a:r>
              <a:rPr lang="el-GR" sz="2000" dirty="0"/>
              <a:t> </a:t>
            </a:r>
            <a:r>
              <a:rPr lang="el-GR" sz="2000" dirty="0" smtClean="0"/>
              <a:t>        λίστα αναμονής</a:t>
            </a:r>
          </a:p>
          <a:p>
            <a:pPr marL="109537" indent="0">
              <a:buFont typeface="Georgia" pitchFamily="18" charset="0"/>
              <a:buNone/>
              <a:defRPr/>
            </a:pPr>
            <a:r>
              <a:rPr lang="el-GR" sz="2000" dirty="0"/>
              <a:t> </a:t>
            </a:r>
            <a:r>
              <a:rPr lang="el-GR" sz="2000" dirty="0" smtClean="0"/>
              <a:t>     - μικρότερο κόστος σε σχέση με το κόστος  συμβατικής θεραπείας (πχ </a:t>
            </a:r>
          </a:p>
          <a:p>
            <a:pPr marL="109537" indent="0">
              <a:buFont typeface="Georgia" pitchFamily="18" charset="0"/>
              <a:buNone/>
              <a:defRPr/>
            </a:pPr>
            <a:r>
              <a:rPr lang="el-GR" sz="2000" dirty="0"/>
              <a:t> </a:t>
            </a:r>
            <a:r>
              <a:rPr lang="el-GR" sz="2000" dirty="0" smtClean="0"/>
              <a:t>        αιμοκάθαρσης) </a:t>
            </a:r>
          </a:p>
          <a:p>
            <a:pPr marL="109537" indent="0">
              <a:buFont typeface="Georgia" pitchFamily="18" charset="0"/>
              <a:buNone/>
              <a:defRPr/>
            </a:pPr>
            <a:r>
              <a:rPr lang="el-GR" sz="2000" dirty="0" smtClean="0"/>
              <a:t>      - </a:t>
            </a:r>
            <a:r>
              <a:rPr lang="el-GR" sz="2000" dirty="0"/>
              <a:t>καλύτερη ποιότητα ζωής</a:t>
            </a:r>
            <a:endParaRPr lang="el-GR" sz="2000" dirty="0" smtClean="0"/>
          </a:p>
        </p:txBody>
      </p:sp>
      <p:sp>
        <p:nvSpPr>
          <p:cNvPr id="5" name="Rectangle 4"/>
          <p:cNvSpPr/>
          <p:nvPr/>
        </p:nvSpPr>
        <p:spPr>
          <a:xfrm>
            <a:off x="3124200" y="6313488"/>
            <a:ext cx="5980113" cy="338137"/>
          </a:xfrm>
          <a:prstGeom prst="rect">
            <a:avLst/>
          </a:prstGeom>
        </p:spPr>
        <p:txBody>
          <a:bodyPr>
            <a:spAutoFit/>
          </a:bodyPr>
          <a:lstStyle/>
          <a:p>
            <a:pPr marL="109537">
              <a:defRPr/>
            </a:pPr>
            <a:r>
              <a:rPr lang="en-US" sz="1600" b="1" i="1" dirty="0" err="1">
                <a:solidFill>
                  <a:srgbClr val="C00000"/>
                </a:solidFill>
                <a:latin typeface="+mn-lt"/>
              </a:rPr>
              <a:t>Clin</a:t>
            </a:r>
            <a:r>
              <a:rPr lang="en-US" sz="1600" b="1" i="1" dirty="0">
                <a:solidFill>
                  <a:srgbClr val="C00000"/>
                </a:solidFill>
                <a:latin typeface="+mn-lt"/>
              </a:rPr>
              <a:t> Liver Dis. 2014 August ; 18(3): 633–649.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457200"/>
            <a:ext cx="8534400" cy="1066800"/>
          </a:xfrm>
        </p:spPr>
        <p:txBody>
          <a:bodyPr/>
          <a:lstStyle/>
          <a:p>
            <a:pPr>
              <a:defRPr/>
            </a:pPr>
            <a:r>
              <a:rPr lang="el-GR" sz="2400" b="1" dirty="0" smtClean="0">
                <a:effectLst>
                  <a:outerShdw blurRad="38100" dist="38100" dir="2700000" algn="tl">
                    <a:srgbClr val="000000">
                      <a:alpha val="43137"/>
                    </a:srgbClr>
                  </a:outerShdw>
                </a:effectLst>
                <a:latin typeface="+mn-lt"/>
              </a:rPr>
              <a:t>Διεύρυνση δεξαμενής δοτών</a:t>
            </a:r>
            <a:br>
              <a:rPr lang="el-GR" sz="2400" b="1" dirty="0" smtClean="0">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δότες μετά από καρδιακό θάνατο </a:t>
            </a:r>
            <a:r>
              <a:rPr lang="en-US" sz="2400" dirty="0" smtClean="0">
                <a:solidFill>
                  <a:srgbClr val="0070C0"/>
                </a:solidFill>
                <a:effectLst>
                  <a:outerShdw blurRad="38100" dist="38100" dir="2700000" algn="tl">
                    <a:srgbClr val="000000">
                      <a:alpha val="43137"/>
                    </a:srgbClr>
                  </a:outerShdw>
                </a:effectLst>
                <a:latin typeface="+mn-lt"/>
              </a:rPr>
              <a:t>(DCD)</a:t>
            </a:r>
            <a:endParaRPr lang="en-US" sz="2400" dirty="0">
              <a:solidFill>
                <a:srgbClr val="0070C0"/>
              </a:solidFill>
              <a:effectLst>
                <a:outerShdw blurRad="38100" dist="38100" dir="2700000" algn="tl">
                  <a:srgbClr val="000000">
                    <a:alpha val="43137"/>
                  </a:srgbClr>
                </a:outerShdw>
              </a:effectLst>
              <a:latin typeface="+mn-lt"/>
            </a:endParaRPr>
          </a:p>
        </p:txBody>
      </p:sp>
      <p:pic>
        <p:nvPicPr>
          <p:cNvPr id="30723" name="Content Placeholder 4"/>
          <p:cNvPicPr>
            <a:picLocks noGrp="1" noChangeAspect="1" noChangeArrowheads="1"/>
          </p:cNvPicPr>
          <p:nvPr>
            <p:ph idx="1"/>
          </p:nvPr>
        </p:nvPicPr>
        <p:blipFill>
          <a:blip r:embed="rId2" cstate="print"/>
          <a:srcRect/>
          <a:stretch>
            <a:fillRect/>
          </a:stretch>
        </p:blipFill>
        <p:spPr>
          <a:xfrm>
            <a:off x="1520825" y="1709738"/>
            <a:ext cx="5946775" cy="4344987"/>
          </a:xfrm>
          <a:noFill/>
        </p:spPr>
      </p:pic>
      <p:sp>
        <p:nvSpPr>
          <p:cNvPr id="6" name="TextBox 3"/>
          <p:cNvSpPr txBox="1">
            <a:spLocks noChangeArrowheads="1"/>
          </p:cNvSpPr>
          <p:nvPr/>
        </p:nvSpPr>
        <p:spPr bwMode="auto">
          <a:xfrm flipH="1">
            <a:off x="5029200" y="6324600"/>
            <a:ext cx="38544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5000"/>
              <a:buFont typeface="Wingdings" pitchFamily="2" charset="2"/>
              <a:buChar char=""/>
              <a:defRPr sz="2400">
                <a:solidFill>
                  <a:schemeClr val="tx2"/>
                </a:solidFill>
                <a:latin typeface="Franklin Gothic Book" pitchFamily="34" charset="0"/>
              </a:defRPr>
            </a:lvl1pPr>
            <a:lvl2pPr marL="742950" indent="-285750" eaLnBrk="0" hangingPunct="0">
              <a:spcBef>
                <a:spcPct val="20000"/>
              </a:spcBef>
              <a:buClr>
                <a:schemeClr val="accent2"/>
              </a:buClr>
              <a:buSzPct val="85000"/>
              <a:buFont typeface="Courier New" pitchFamily="49" charset="0"/>
              <a:buChar char="o"/>
              <a:defRPr sz="2000">
                <a:solidFill>
                  <a:schemeClr val="tx2"/>
                </a:solidFill>
                <a:latin typeface="Franklin Gothic Book" pitchFamily="34" charset="0"/>
              </a:defRPr>
            </a:lvl2pPr>
            <a:lvl3pPr marL="1143000" indent="-228600" eaLnBrk="0" hangingPunct="0">
              <a:spcBef>
                <a:spcPct val="20000"/>
              </a:spcBef>
              <a:buClr>
                <a:srgbClr val="948774"/>
              </a:buClr>
              <a:buFont typeface="Arial" charset="0"/>
              <a:buChar char="•"/>
              <a:defRPr>
                <a:solidFill>
                  <a:schemeClr val="tx2"/>
                </a:solidFill>
                <a:latin typeface="Franklin Gothic Book" pitchFamily="34" charset="0"/>
              </a:defRPr>
            </a:lvl3pPr>
            <a:lvl4pPr marL="1600200" indent="-228600" eaLnBrk="0" hangingPunct="0">
              <a:spcBef>
                <a:spcPct val="20000"/>
              </a:spcBef>
              <a:buClr>
                <a:srgbClr val="7EB8E7"/>
              </a:buClr>
              <a:buFont typeface="Arial" charset="0"/>
              <a:buChar char="•"/>
              <a:defRPr sz="1600">
                <a:solidFill>
                  <a:schemeClr val="tx2"/>
                </a:solidFill>
                <a:latin typeface="Franklin Gothic Book" pitchFamily="34" charset="0"/>
              </a:defRPr>
            </a:lvl4pPr>
            <a:lvl5pPr marL="2057400" indent="-228600" eaLnBrk="0" hangingPunct="0">
              <a:spcBef>
                <a:spcPct val="20000"/>
              </a:spcBef>
              <a:buClr>
                <a:srgbClr val="E3B651"/>
              </a:buClr>
              <a:buFont typeface="Arial" charset="0"/>
              <a:buChar char="•"/>
              <a:defRPr sz="1400">
                <a:solidFill>
                  <a:schemeClr val="tx2"/>
                </a:solidFill>
                <a:latin typeface="Franklin Gothic Book" pitchFamily="34" charset="0"/>
              </a:defRPr>
            </a:lvl5pPr>
            <a:lvl6pPr marL="25146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6pPr>
            <a:lvl7pPr marL="29718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7pPr>
            <a:lvl8pPr marL="34290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8pPr>
            <a:lvl9pPr marL="38862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9pPr>
          </a:lstStyle>
          <a:p>
            <a:pPr eaLnBrk="1" hangingPunct="1">
              <a:spcBef>
                <a:spcPct val="0"/>
              </a:spcBef>
              <a:buClrTx/>
              <a:buSzTx/>
              <a:buFontTx/>
              <a:buNone/>
              <a:defRPr/>
            </a:pPr>
            <a:r>
              <a:rPr lang="en-US" altLang="en-US" sz="1600" b="1" i="1" dirty="0" smtClean="0">
                <a:solidFill>
                  <a:srgbClr val="C00000"/>
                </a:solidFill>
                <a:latin typeface="+mn-lt"/>
              </a:rPr>
              <a:t>Maastricht Categories (1995)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srcRect/>
          <a:stretch>
            <a:fillRect/>
          </a:stretch>
        </p:blipFill>
        <p:spPr>
          <a:xfrm>
            <a:off x="619125" y="1617663"/>
            <a:ext cx="3419475" cy="3040062"/>
          </a:xfrm>
          <a:noFill/>
        </p:spPr>
      </p:pic>
      <p:sp>
        <p:nvSpPr>
          <p:cNvPr id="31747" name="TextBox 3"/>
          <p:cNvSpPr txBox="1">
            <a:spLocks noChangeArrowheads="1"/>
          </p:cNvSpPr>
          <p:nvPr/>
        </p:nvSpPr>
        <p:spPr bwMode="auto">
          <a:xfrm>
            <a:off x="587375" y="6273800"/>
            <a:ext cx="86741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5000"/>
              <a:buFont typeface="Wingdings" pitchFamily="2" charset="2"/>
              <a:buChar char=""/>
              <a:defRPr sz="2400">
                <a:solidFill>
                  <a:schemeClr val="tx2"/>
                </a:solidFill>
                <a:latin typeface="Franklin Gothic Book" pitchFamily="34" charset="0"/>
              </a:defRPr>
            </a:lvl1pPr>
            <a:lvl2pPr marL="742950" indent="-285750" eaLnBrk="0" hangingPunct="0">
              <a:spcBef>
                <a:spcPct val="20000"/>
              </a:spcBef>
              <a:buClr>
                <a:schemeClr val="accent2"/>
              </a:buClr>
              <a:buSzPct val="85000"/>
              <a:buFont typeface="Courier New" pitchFamily="49" charset="0"/>
              <a:buChar char="o"/>
              <a:defRPr sz="2000">
                <a:solidFill>
                  <a:schemeClr val="tx2"/>
                </a:solidFill>
                <a:latin typeface="Franklin Gothic Book" pitchFamily="34" charset="0"/>
              </a:defRPr>
            </a:lvl2pPr>
            <a:lvl3pPr marL="1143000" indent="-228600" eaLnBrk="0" hangingPunct="0">
              <a:spcBef>
                <a:spcPct val="20000"/>
              </a:spcBef>
              <a:buClr>
                <a:srgbClr val="948774"/>
              </a:buClr>
              <a:buFont typeface="Arial" charset="0"/>
              <a:buChar char="•"/>
              <a:defRPr>
                <a:solidFill>
                  <a:schemeClr val="tx2"/>
                </a:solidFill>
                <a:latin typeface="Franklin Gothic Book" pitchFamily="34" charset="0"/>
              </a:defRPr>
            </a:lvl3pPr>
            <a:lvl4pPr marL="1600200" indent="-228600" eaLnBrk="0" hangingPunct="0">
              <a:spcBef>
                <a:spcPct val="20000"/>
              </a:spcBef>
              <a:buClr>
                <a:srgbClr val="7EB8E7"/>
              </a:buClr>
              <a:buFont typeface="Arial" charset="0"/>
              <a:buChar char="•"/>
              <a:defRPr sz="1600">
                <a:solidFill>
                  <a:schemeClr val="tx2"/>
                </a:solidFill>
                <a:latin typeface="Franklin Gothic Book" pitchFamily="34" charset="0"/>
              </a:defRPr>
            </a:lvl4pPr>
            <a:lvl5pPr marL="2057400" indent="-228600" eaLnBrk="0" hangingPunct="0">
              <a:spcBef>
                <a:spcPct val="20000"/>
              </a:spcBef>
              <a:buClr>
                <a:srgbClr val="E3B651"/>
              </a:buClr>
              <a:buFont typeface="Arial" charset="0"/>
              <a:buChar char="•"/>
              <a:defRPr sz="1400">
                <a:solidFill>
                  <a:schemeClr val="tx2"/>
                </a:solidFill>
                <a:latin typeface="Franklin Gothic Book" pitchFamily="34" charset="0"/>
              </a:defRPr>
            </a:lvl5pPr>
            <a:lvl6pPr marL="25146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6pPr>
            <a:lvl7pPr marL="29718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7pPr>
            <a:lvl8pPr marL="34290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8pPr>
            <a:lvl9pPr marL="38862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9pPr>
          </a:lstStyle>
          <a:p>
            <a:pPr eaLnBrk="1" hangingPunct="1">
              <a:spcBef>
                <a:spcPct val="0"/>
              </a:spcBef>
              <a:buClrTx/>
              <a:buSzTx/>
              <a:buFontTx/>
              <a:buNone/>
              <a:defRPr/>
            </a:pPr>
            <a:r>
              <a:rPr lang="en-US" altLang="en-US" sz="1600" b="1" i="1" dirty="0" smtClean="0">
                <a:solidFill>
                  <a:srgbClr val="C00000"/>
                </a:solidFill>
                <a:latin typeface="+mn-lt"/>
              </a:rPr>
              <a:t>Transplant International ª 2011 European Society for Organ Transplantation 24 (2011) 676–686</a:t>
            </a:r>
          </a:p>
        </p:txBody>
      </p:sp>
      <p:sp>
        <p:nvSpPr>
          <p:cNvPr id="31748" name="Rectangle 5"/>
          <p:cNvSpPr>
            <a:spLocks noChangeArrowheads="1"/>
          </p:cNvSpPr>
          <p:nvPr/>
        </p:nvSpPr>
        <p:spPr bwMode="auto">
          <a:xfrm>
            <a:off x="619125" y="4773613"/>
            <a:ext cx="3824288" cy="135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5000"/>
              <a:buFont typeface="Wingdings" pitchFamily="2" charset="2"/>
              <a:buChar char=""/>
              <a:defRPr sz="2400">
                <a:solidFill>
                  <a:schemeClr val="tx2"/>
                </a:solidFill>
                <a:latin typeface="Franklin Gothic Book" pitchFamily="34" charset="0"/>
              </a:defRPr>
            </a:lvl1pPr>
            <a:lvl2pPr marL="742950" indent="-285750" eaLnBrk="0" hangingPunct="0">
              <a:spcBef>
                <a:spcPct val="20000"/>
              </a:spcBef>
              <a:buClr>
                <a:schemeClr val="accent2"/>
              </a:buClr>
              <a:buSzPct val="85000"/>
              <a:buFont typeface="Courier New" pitchFamily="49" charset="0"/>
              <a:buChar char="o"/>
              <a:defRPr sz="2000">
                <a:solidFill>
                  <a:schemeClr val="tx2"/>
                </a:solidFill>
                <a:latin typeface="Franklin Gothic Book" pitchFamily="34" charset="0"/>
              </a:defRPr>
            </a:lvl2pPr>
            <a:lvl3pPr marL="1143000" indent="-228600" eaLnBrk="0" hangingPunct="0">
              <a:spcBef>
                <a:spcPct val="20000"/>
              </a:spcBef>
              <a:buClr>
                <a:srgbClr val="948774"/>
              </a:buClr>
              <a:buFont typeface="Arial" charset="0"/>
              <a:buChar char="•"/>
              <a:defRPr>
                <a:solidFill>
                  <a:schemeClr val="tx2"/>
                </a:solidFill>
                <a:latin typeface="Franklin Gothic Book" pitchFamily="34" charset="0"/>
              </a:defRPr>
            </a:lvl3pPr>
            <a:lvl4pPr marL="1600200" indent="-228600" eaLnBrk="0" hangingPunct="0">
              <a:spcBef>
                <a:spcPct val="20000"/>
              </a:spcBef>
              <a:buClr>
                <a:srgbClr val="7EB8E7"/>
              </a:buClr>
              <a:buFont typeface="Arial" charset="0"/>
              <a:buChar char="•"/>
              <a:defRPr sz="1600">
                <a:solidFill>
                  <a:schemeClr val="tx2"/>
                </a:solidFill>
                <a:latin typeface="Franklin Gothic Book" pitchFamily="34" charset="0"/>
              </a:defRPr>
            </a:lvl4pPr>
            <a:lvl5pPr marL="2057400" indent="-228600" eaLnBrk="0" hangingPunct="0">
              <a:spcBef>
                <a:spcPct val="20000"/>
              </a:spcBef>
              <a:buClr>
                <a:srgbClr val="E3B651"/>
              </a:buClr>
              <a:buFont typeface="Arial" charset="0"/>
              <a:buChar char="•"/>
              <a:defRPr sz="1400">
                <a:solidFill>
                  <a:schemeClr val="tx2"/>
                </a:solidFill>
                <a:latin typeface="Franklin Gothic Book" pitchFamily="34" charset="0"/>
              </a:defRPr>
            </a:lvl5pPr>
            <a:lvl6pPr marL="25146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6pPr>
            <a:lvl7pPr marL="29718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7pPr>
            <a:lvl8pPr marL="34290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8pPr>
            <a:lvl9pPr marL="38862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9pPr>
          </a:lstStyle>
          <a:p>
            <a:pPr eaLnBrk="1" hangingPunct="1">
              <a:spcBef>
                <a:spcPct val="0"/>
              </a:spcBef>
              <a:buClrTx/>
              <a:buSzTx/>
              <a:buFontTx/>
              <a:buNone/>
              <a:defRPr/>
            </a:pPr>
            <a:r>
              <a:rPr lang="en-US" altLang="en-US" sz="1800" b="1" dirty="0" smtClean="0">
                <a:solidFill>
                  <a:schemeClr val="tx1"/>
                </a:solidFill>
                <a:latin typeface="Calibri" pitchFamily="34" charset="0"/>
              </a:rPr>
              <a:t>Data 2011</a:t>
            </a:r>
            <a:endParaRPr lang="el-GR" altLang="en-US" sz="1800" b="1" dirty="0" smtClean="0">
              <a:solidFill>
                <a:schemeClr val="tx1"/>
              </a:solidFill>
              <a:latin typeface="Calibri" pitchFamily="34" charset="0"/>
            </a:endParaRPr>
          </a:p>
          <a:p>
            <a:pPr eaLnBrk="1" hangingPunct="1">
              <a:spcBef>
                <a:spcPct val="0"/>
              </a:spcBef>
              <a:buClrTx/>
              <a:buSzTx/>
              <a:buFontTx/>
              <a:buNone/>
              <a:defRPr/>
            </a:pPr>
            <a:r>
              <a:rPr lang="el-GR" altLang="en-US" sz="1600" dirty="0" smtClean="0">
                <a:solidFill>
                  <a:schemeClr val="tx1"/>
                </a:solidFill>
                <a:latin typeface="+mn-lt"/>
              </a:rPr>
              <a:t>Ευρωπαικές χώρες που εφαρμόζουν, ή σχεδιάζουν να εφαρμόσουν, την μεταμόσχευση οργάνων από δότες μετά καρδιακό θάνατο </a:t>
            </a:r>
            <a:endParaRPr lang="en-US" altLang="en-US" sz="1600" dirty="0" smtClean="0">
              <a:solidFill>
                <a:schemeClr val="tx1"/>
              </a:solidFill>
              <a:latin typeface="+mn-lt"/>
            </a:endParaRPr>
          </a:p>
        </p:txBody>
      </p:sp>
      <p:pic>
        <p:nvPicPr>
          <p:cNvPr id="31749" name="Picture 2"/>
          <p:cNvPicPr>
            <a:picLocks noChangeAspect="1" noChangeArrowheads="1"/>
          </p:cNvPicPr>
          <p:nvPr/>
        </p:nvPicPr>
        <p:blipFill>
          <a:blip r:embed="rId3" cstate="print"/>
          <a:srcRect t="58614" b="11954"/>
          <a:stretch>
            <a:fillRect/>
          </a:stretch>
        </p:blipFill>
        <p:spPr bwMode="auto">
          <a:xfrm>
            <a:off x="4419600" y="1524000"/>
            <a:ext cx="4670425" cy="3048000"/>
          </a:xfrm>
          <a:prstGeom prst="rect">
            <a:avLst/>
          </a:prstGeom>
          <a:noFill/>
          <a:ln w="9525">
            <a:noFill/>
            <a:miter lim="800000"/>
            <a:headEnd/>
            <a:tailEnd/>
          </a:ln>
        </p:spPr>
      </p:pic>
      <p:sp>
        <p:nvSpPr>
          <p:cNvPr id="2" name="Rectangle 1"/>
          <p:cNvSpPr/>
          <p:nvPr/>
        </p:nvSpPr>
        <p:spPr>
          <a:xfrm>
            <a:off x="4572000" y="4572000"/>
            <a:ext cx="4851400" cy="1077913"/>
          </a:xfrm>
          <a:prstGeom prst="rect">
            <a:avLst/>
          </a:prstGeom>
        </p:spPr>
        <p:txBody>
          <a:bodyPr>
            <a:spAutoFit/>
          </a:bodyPr>
          <a:lstStyle/>
          <a:p>
            <a:pPr>
              <a:defRPr/>
            </a:pPr>
            <a:endParaRPr lang="el-GR" altLang="en-US" sz="1600" b="1" i="1" dirty="0">
              <a:solidFill>
                <a:srgbClr val="C00000"/>
              </a:solidFill>
              <a:latin typeface="+mn-lt"/>
            </a:endParaRPr>
          </a:p>
          <a:p>
            <a:pPr>
              <a:defRPr/>
            </a:pPr>
            <a:endParaRPr lang="el-GR" altLang="en-US" sz="1600" dirty="0">
              <a:latin typeface="+mn-lt"/>
            </a:endParaRPr>
          </a:p>
          <a:p>
            <a:pPr>
              <a:defRPr/>
            </a:pPr>
            <a:r>
              <a:rPr lang="el-GR" altLang="en-US" sz="1600" dirty="0">
                <a:latin typeface="+mn-lt"/>
              </a:rPr>
              <a:t>Πάντα εφαρμόζεται επικουρικά με τους εγκεφ νεκρούς δότες</a:t>
            </a:r>
            <a:endParaRPr lang="el-GR" altLang="en-US" sz="1600" b="1" i="1" dirty="0">
              <a:solidFill>
                <a:srgbClr val="C00000"/>
              </a:solidFill>
              <a:latin typeface="+mn-lt"/>
            </a:endParaRPr>
          </a:p>
        </p:txBody>
      </p:sp>
      <p:sp>
        <p:nvSpPr>
          <p:cNvPr id="13" name="Title 1"/>
          <p:cNvSpPr>
            <a:spLocks noGrp="1"/>
          </p:cNvSpPr>
          <p:nvPr>
            <p:ph type="title"/>
          </p:nvPr>
        </p:nvSpPr>
        <p:spPr>
          <a:xfrm>
            <a:off x="228600" y="457200"/>
            <a:ext cx="8534400" cy="1066800"/>
          </a:xfrm>
        </p:spPr>
        <p:txBody>
          <a:bodyPr/>
          <a:lstStyle/>
          <a:p>
            <a:pPr>
              <a:defRPr/>
            </a:pPr>
            <a:r>
              <a:rPr lang="el-GR" sz="2400" b="1" dirty="0" smtClean="0">
                <a:effectLst>
                  <a:outerShdw blurRad="38100" dist="38100" dir="2700000" algn="tl">
                    <a:srgbClr val="000000">
                      <a:alpha val="43137"/>
                    </a:srgbClr>
                  </a:outerShdw>
                </a:effectLst>
                <a:latin typeface="+mn-lt"/>
              </a:rPr>
              <a:t>Διεύρυνση δεξαμενής δοτών</a:t>
            </a:r>
            <a:br>
              <a:rPr lang="el-GR" sz="2400" b="1" dirty="0" smtClean="0">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δότες μετά από καρδιακό θάνατο </a:t>
            </a:r>
            <a:r>
              <a:rPr lang="en-US" sz="2400" dirty="0" smtClean="0">
                <a:solidFill>
                  <a:srgbClr val="0070C0"/>
                </a:solidFill>
                <a:effectLst>
                  <a:outerShdw blurRad="38100" dist="38100" dir="2700000" algn="tl">
                    <a:srgbClr val="000000">
                      <a:alpha val="43137"/>
                    </a:srgbClr>
                  </a:outerShdw>
                </a:effectLst>
                <a:latin typeface="+mn-lt"/>
              </a:rPr>
              <a:t>(DCD)</a:t>
            </a:r>
            <a:endParaRPr lang="en-US" sz="2400" dirty="0">
              <a:solidFill>
                <a:srgbClr val="0070C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cstate="print"/>
          <a:srcRect t="12781"/>
          <a:stretch>
            <a:fillRect/>
          </a:stretch>
        </p:blipFill>
        <p:spPr>
          <a:xfrm>
            <a:off x="1143000" y="2057400"/>
            <a:ext cx="7250113" cy="3948113"/>
          </a:xfrm>
          <a:noFill/>
        </p:spPr>
      </p:pic>
      <p:sp>
        <p:nvSpPr>
          <p:cNvPr id="32771" name="Rectangle 3"/>
          <p:cNvSpPr>
            <a:spLocks noChangeArrowheads="1"/>
          </p:cNvSpPr>
          <p:nvPr/>
        </p:nvSpPr>
        <p:spPr bwMode="auto">
          <a:xfrm>
            <a:off x="219075" y="6324600"/>
            <a:ext cx="8763000" cy="338138"/>
          </a:xfrm>
          <a:prstGeom prst="rect">
            <a:avLst/>
          </a:prstGeom>
          <a:noFill/>
          <a:ln w="9525">
            <a:noFill/>
            <a:miter lim="800000"/>
            <a:headEnd/>
            <a:tailEnd/>
          </a:ln>
        </p:spPr>
        <p:txBody>
          <a:bodyPr>
            <a:spAutoFit/>
          </a:bodyPr>
          <a:lstStyle/>
          <a:p>
            <a:r>
              <a:rPr lang="en-US" altLang="en-US" sz="1600" b="1">
                <a:solidFill>
                  <a:srgbClr val="C00000"/>
                </a:solidFill>
                <a:latin typeface="Calibri" pitchFamily="34" charset="0"/>
              </a:rPr>
              <a:t>http://www.kathimerini.gr/840312/article/epikairothta/ygeia/mayro-etos-gia-th-dwrea-organwn</a:t>
            </a:r>
          </a:p>
        </p:txBody>
      </p:sp>
      <p:sp>
        <p:nvSpPr>
          <p:cNvPr id="50180" name="Title 3"/>
          <p:cNvSpPr txBox="1">
            <a:spLocks/>
          </p:cNvSpPr>
          <p:nvPr/>
        </p:nvSpPr>
        <p:spPr bwMode="auto">
          <a:xfrm>
            <a:off x="-39688" y="522288"/>
            <a:ext cx="9144001"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5000"/>
              <a:buFont typeface="Wingdings" pitchFamily="2" charset="2"/>
              <a:buChar char=""/>
              <a:defRPr sz="2400">
                <a:solidFill>
                  <a:schemeClr val="tx2"/>
                </a:solidFill>
                <a:latin typeface="Franklin Gothic Book" pitchFamily="34" charset="0"/>
              </a:defRPr>
            </a:lvl1pPr>
            <a:lvl2pPr marL="742950" indent="-285750" eaLnBrk="0" hangingPunct="0">
              <a:spcBef>
                <a:spcPct val="20000"/>
              </a:spcBef>
              <a:buClr>
                <a:schemeClr val="accent2"/>
              </a:buClr>
              <a:buSzPct val="85000"/>
              <a:buFont typeface="Courier New" pitchFamily="49" charset="0"/>
              <a:buChar char="o"/>
              <a:defRPr sz="2000">
                <a:solidFill>
                  <a:schemeClr val="tx2"/>
                </a:solidFill>
                <a:latin typeface="Franklin Gothic Book" pitchFamily="34" charset="0"/>
              </a:defRPr>
            </a:lvl2pPr>
            <a:lvl3pPr marL="1143000" indent="-228600" eaLnBrk="0" hangingPunct="0">
              <a:spcBef>
                <a:spcPct val="20000"/>
              </a:spcBef>
              <a:buClr>
                <a:srgbClr val="948774"/>
              </a:buClr>
              <a:buFont typeface="Arial" charset="0"/>
              <a:buChar char="•"/>
              <a:defRPr>
                <a:solidFill>
                  <a:schemeClr val="tx2"/>
                </a:solidFill>
                <a:latin typeface="Franklin Gothic Book" pitchFamily="34" charset="0"/>
              </a:defRPr>
            </a:lvl3pPr>
            <a:lvl4pPr marL="1600200" indent="-228600" eaLnBrk="0" hangingPunct="0">
              <a:spcBef>
                <a:spcPct val="20000"/>
              </a:spcBef>
              <a:buClr>
                <a:srgbClr val="7EB8E7"/>
              </a:buClr>
              <a:buFont typeface="Arial" charset="0"/>
              <a:buChar char="•"/>
              <a:defRPr sz="1600">
                <a:solidFill>
                  <a:schemeClr val="tx2"/>
                </a:solidFill>
                <a:latin typeface="Franklin Gothic Book" pitchFamily="34" charset="0"/>
              </a:defRPr>
            </a:lvl4pPr>
            <a:lvl5pPr marL="2057400" indent="-228600" eaLnBrk="0" hangingPunct="0">
              <a:spcBef>
                <a:spcPct val="20000"/>
              </a:spcBef>
              <a:buClr>
                <a:srgbClr val="E3B651"/>
              </a:buClr>
              <a:buFont typeface="Arial" charset="0"/>
              <a:buChar char="•"/>
              <a:defRPr sz="1400">
                <a:solidFill>
                  <a:schemeClr val="tx2"/>
                </a:solidFill>
                <a:latin typeface="Franklin Gothic Book" pitchFamily="34" charset="0"/>
              </a:defRPr>
            </a:lvl5pPr>
            <a:lvl6pPr marL="25146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6pPr>
            <a:lvl7pPr marL="29718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7pPr>
            <a:lvl8pPr marL="34290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8pPr>
            <a:lvl9pPr marL="3886200" indent="-228600" eaLnBrk="0" fontAlgn="base" hangingPunct="0">
              <a:spcBef>
                <a:spcPct val="20000"/>
              </a:spcBef>
              <a:spcAft>
                <a:spcPct val="0"/>
              </a:spcAft>
              <a:buClr>
                <a:srgbClr val="E3B651"/>
              </a:buClr>
              <a:buFont typeface="Arial" charset="0"/>
              <a:buChar char="•"/>
              <a:defRPr sz="1400">
                <a:solidFill>
                  <a:schemeClr val="tx2"/>
                </a:solidFill>
                <a:latin typeface="Franklin Gothic Book" pitchFamily="34" charset="0"/>
              </a:defRPr>
            </a:lvl9pPr>
          </a:lstStyle>
          <a:p>
            <a:pPr>
              <a:spcBef>
                <a:spcPct val="0"/>
              </a:spcBef>
              <a:buClrTx/>
              <a:buSzTx/>
              <a:buFontTx/>
              <a:buNone/>
              <a:defRPr/>
            </a:pPr>
            <a:r>
              <a:rPr lang="el-GR" altLang="en-US" b="1" dirty="0" smtClean="0">
                <a:solidFill>
                  <a:schemeClr val="tx1"/>
                </a:solidFill>
                <a:effectLst>
                  <a:outerShdw blurRad="38100" dist="38100" dir="2700000" algn="tl">
                    <a:srgbClr val="000000">
                      <a:alpha val="43137"/>
                    </a:srgbClr>
                  </a:outerShdw>
                </a:effectLst>
                <a:latin typeface="+mn-lt"/>
              </a:rPr>
              <a:t>Η Ελληνική πραγματικότητα στις μεταμοσχεύσεις (2015)</a:t>
            </a:r>
            <a:endParaRPr lang="en-US" altLang="en-US" b="1" dirty="0" smtClean="0">
              <a:solidFill>
                <a:schemeClr val="tx1"/>
              </a:solidFill>
              <a:effectLst>
                <a:outerShdw blurRad="38100" dist="38100" dir="2700000" algn="tl">
                  <a:srgbClr val="000000">
                    <a:alpha val="43137"/>
                  </a:srgbClr>
                </a:outerShdw>
              </a:effectLst>
              <a:latin typeface="+mn-lt"/>
            </a:endParaRPr>
          </a:p>
        </p:txBody>
      </p:sp>
      <p:pic>
        <p:nvPicPr>
          <p:cNvPr id="7" name="Picture 2"/>
          <p:cNvPicPr>
            <a:picLocks noChangeAspect="1" noChangeArrowheads="1"/>
          </p:cNvPicPr>
          <p:nvPr/>
        </p:nvPicPr>
        <p:blipFill>
          <a:blip r:embed="rId3" cstate="print">
            <a:extLst/>
          </a:blip>
          <a:srcRect/>
          <a:stretch>
            <a:fillRect/>
          </a:stretch>
        </p:blipFill>
        <p:spPr bwMode="auto">
          <a:xfrm>
            <a:off x="1219200" y="1352941"/>
            <a:ext cx="2796872" cy="5510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p:spPr>
      </p:pic>
      <p:pic>
        <p:nvPicPr>
          <p:cNvPr id="8" name="Picture 3"/>
          <p:cNvPicPr>
            <a:picLocks noChangeAspect="1" noChangeArrowheads="1"/>
          </p:cNvPicPr>
          <p:nvPr/>
        </p:nvPicPr>
        <p:blipFill rotWithShape="1">
          <a:blip r:embed="rId4" cstate="print">
            <a:extLst/>
          </a:blip>
          <a:srcRect l="1410" t="3009" r="3272" b="82591"/>
          <a:stretch/>
        </p:blipFill>
        <p:spPr bwMode="auto">
          <a:xfrm>
            <a:off x="4191000" y="1371600"/>
            <a:ext cx="4429539" cy="5350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2249488"/>
            <a:ext cx="8382000" cy="4324350"/>
          </a:xfrm>
        </p:spPr>
        <p:txBody>
          <a:bodyPr/>
          <a:lstStyle/>
          <a:p>
            <a:pPr marL="622300" indent="-514350">
              <a:buFont typeface="Trebuchet MS" pitchFamily="34" charset="0"/>
              <a:buAutoNum type="arabicPeriod"/>
            </a:pPr>
            <a:endParaRPr lang="el-GR" altLang="en-US" sz="2000" smtClean="0"/>
          </a:p>
          <a:p>
            <a:pPr marL="622300" indent="-514350">
              <a:buFont typeface="Trebuchet MS" pitchFamily="34" charset="0"/>
              <a:buAutoNum type="arabicPeriod"/>
            </a:pPr>
            <a:r>
              <a:rPr lang="el-GR" altLang="en-US" sz="2000" smtClean="0"/>
              <a:t>η αδυναμία έγκαιρου εντοπισμού των περιστατικών εκτός ΜΕΘ;</a:t>
            </a:r>
          </a:p>
          <a:p>
            <a:pPr marL="622300" indent="-514350">
              <a:buFont typeface="Trebuchet MS" pitchFamily="34" charset="0"/>
              <a:buAutoNum type="arabicPeriod"/>
            </a:pPr>
            <a:endParaRPr lang="en-US" altLang="en-US" sz="2000" smtClean="0"/>
          </a:p>
          <a:p>
            <a:pPr marL="622300" indent="-514350">
              <a:buFont typeface="Trebuchet MS" pitchFamily="34" charset="0"/>
              <a:buAutoNum type="arabicPeriod"/>
            </a:pPr>
            <a:r>
              <a:rPr lang="el-GR" altLang="en-US" sz="2000" smtClean="0"/>
              <a:t>η έλλειψη άμεσα διαθέσιμης κλίνης ΜΕΘ;</a:t>
            </a:r>
          </a:p>
          <a:p>
            <a:pPr marL="622300" indent="-514350">
              <a:buFont typeface="Trebuchet MS" pitchFamily="34" charset="0"/>
              <a:buAutoNum type="arabicPeriod"/>
            </a:pPr>
            <a:endParaRPr lang="el-GR" altLang="en-US" sz="2000" smtClean="0"/>
          </a:p>
          <a:p>
            <a:pPr marL="622300" indent="-514350">
              <a:buFont typeface="Trebuchet MS" pitchFamily="34" charset="0"/>
              <a:buAutoNum type="arabicPeriod"/>
            </a:pPr>
            <a:r>
              <a:rPr lang="el-GR" altLang="en-US" sz="2000" smtClean="0"/>
              <a:t>η συχνή άρνηση συγκατάθεσης των οικογενειών;</a:t>
            </a:r>
          </a:p>
          <a:p>
            <a:pPr marL="622300" indent="-514350">
              <a:buFont typeface="Trebuchet MS" pitchFamily="34" charset="0"/>
              <a:buAutoNum type="arabicPeriod"/>
            </a:pPr>
            <a:endParaRPr lang="el-GR" altLang="en-US" sz="2000" smtClean="0"/>
          </a:p>
          <a:p>
            <a:pPr marL="622300" indent="-514350">
              <a:buFont typeface="Trebuchet MS" pitchFamily="34" charset="0"/>
              <a:buAutoNum type="arabicPeriod"/>
            </a:pPr>
            <a:r>
              <a:rPr lang="el-GR" altLang="en-US" sz="2000" smtClean="0"/>
              <a:t>Το νοσοκομείο κάνει το μέγιστο από όσα του αναλογούν. Το πρόβλημα εντοπίζεται εξωνοσοκομειακά και σε παρεμβάσεις που οφείλει να κάνει το κράτος και ο ΕΟΜ</a:t>
            </a:r>
          </a:p>
          <a:p>
            <a:pPr marL="622300" indent="-514350">
              <a:buFont typeface="Trebuchet MS" pitchFamily="34" charset="0"/>
              <a:buAutoNum type="arabicPeriod"/>
            </a:pPr>
            <a:endParaRPr lang="el-GR" altLang="en-US" sz="2000" smtClean="0"/>
          </a:p>
          <a:p>
            <a:pPr marL="622300" indent="-514350">
              <a:buFont typeface="Trebuchet MS" pitchFamily="34" charset="0"/>
              <a:buAutoNum type="arabicPeriod"/>
            </a:pPr>
            <a:endParaRPr lang="el-GR" altLang="en-US" sz="2000" smtClean="0"/>
          </a:p>
        </p:txBody>
      </p:sp>
      <p:sp>
        <p:nvSpPr>
          <p:cNvPr id="4" name="Title 7"/>
          <p:cNvSpPr txBox="1">
            <a:spLocks/>
          </p:cNvSpPr>
          <p:nvPr/>
        </p:nvSpPr>
        <p:spPr>
          <a:xfrm>
            <a:off x="161925" y="685800"/>
            <a:ext cx="8915400"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n-US" sz="2400" b="1" dirty="0" smtClean="0">
                <a:solidFill>
                  <a:srgbClr val="FF0000"/>
                </a:solidFill>
                <a:effectLst>
                  <a:outerShdw blurRad="38100" dist="38100" dir="2700000" algn="tl">
                    <a:srgbClr val="000000">
                      <a:alpha val="43137"/>
                    </a:srgbClr>
                  </a:outerShdw>
                </a:effectLst>
                <a:latin typeface="+mn-lt"/>
              </a:rPr>
              <a:t>E</a:t>
            </a:r>
            <a:r>
              <a:rPr lang="el-GR" sz="2400" b="1" dirty="0" smtClean="0">
                <a:solidFill>
                  <a:srgbClr val="FF0000"/>
                </a:solidFill>
                <a:effectLst>
                  <a:outerShdw blurRad="38100" dist="38100" dir="2700000" algn="tl">
                    <a:srgbClr val="000000">
                      <a:alpha val="43137"/>
                    </a:srgbClr>
                  </a:outerShdw>
                </a:effectLst>
                <a:latin typeface="+mn-lt"/>
              </a:rPr>
              <a:t>ρώτηση: </a:t>
            </a:r>
            <a:r>
              <a:rPr lang="el-GR" sz="2000" dirty="0" smtClean="0">
                <a:solidFill>
                  <a:schemeClr val="tx1"/>
                </a:solidFill>
                <a:latin typeface="+mn-lt"/>
              </a:rPr>
              <a:t>κατά την προσωπική σας εκτίμηση ποιός θεωρείτε οτι είναι ο σημαντικότερος λόγος που εμποδίζει το νοσοκομείο σας να έχει μεγαλύτερο αριθμό δοτών; </a:t>
            </a:r>
            <a:r>
              <a:rPr lang="el-GR" sz="2400" b="1" dirty="0" smtClean="0">
                <a:solidFill>
                  <a:srgbClr val="FF0000"/>
                </a:solidFill>
                <a:effectLst>
                  <a:outerShdw blurRad="38100" dist="38100" dir="2700000" algn="tl">
                    <a:srgbClr val="000000">
                      <a:alpha val="43137"/>
                    </a:srgbClr>
                  </a:outerShdw>
                </a:effectLst>
                <a:latin typeface="+mn-lt"/>
              </a:rPr>
              <a:t> </a:t>
            </a:r>
            <a:r>
              <a:rPr lang="el-GR" altLang="en-US" sz="2400" dirty="0" smtClean="0">
                <a:solidFill>
                  <a:srgbClr val="FF0000"/>
                </a:solidFill>
                <a:latin typeface="+mn-lt"/>
              </a:rPr>
              <a:t/>
            </a:r>
            <a:br>
              <a:rPr lang="el-GR" altLang="en-US" sz="2400" dirty="0" smtClean="0">
                <a:solidFill>
                  <a:srgbClr val="FF0000"/>
                </a:solidFill>
                <a:latin typeface="+mn-lt"/>
              </a:rPr>
            </a:br>
            <a:endParaRPr lang="en-US" sz="2400" dirty="0">
              <a:solidFill>
                <a:srgbClr val="FF0000"/>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538163"/>
            <a:ext cx="8229600" cy="846137"/>
          </a:xfrm>
        </p:spPr>
        <p:txBody>
          <a:bodyPr>
            <a:normAutofit/>
          </a:bodyPr>
          <a:lstStyle/>
          <a:p>
            <a:pPr eaLnBrk="1" fontAlgn="auto" hangingPunct="1">
              <a:spcAft>
                <a:spcPts val="0"/>
              </a:spcAft>
              <a:defRPr/>
            </a:pPr>
            <a:r>
              <a:rPr lang="el-GR" sz="2400" b="1" dirty="0" smtClean="0">
                <a:solidFill>
                  <a:schemeClr val="tx1"/>
                </a:solidFill>
                <a:effectLst>
                  <a:outerShdw blurRad="38100" dist="38100" dir="2700000" algn="tl">
                    <a:srgbClr val="000000">
                      <a:alpha val="43137"/>
                    </a:srgbClr>
                  </a:outerShdw>
                </a:effectLst>
                <a:latin typeface="+mn-lt"/>
              </a:rPr>
              <a:t>Η πικρή αλήθεια των αριθμών...</a:t>
            </a:r>
            <a:br>
              <a:rPr lang="el-GR" sz="2400" b="1" dirty="0" smtClean="0">
                <a:solidFill>
                  <a:schemeClr val="tx1"/>
                </a:solidFill>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Η έλλειψη μοσχευμάτων οδηγεί σε θανάτους ασθενών</a:t>
            </a:r>
            <a:endParaRPr lang="en-US" sz="2400" b="1" dirty="0">
              <a:solidFill>
                <a:schemeClr val="tx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317500" y="1343025"/>
            <a:ext cx="8597900" cy="4986338"/>
          </a:xfrm>
        </p:spPr>
        <p:txBody>
          <a:bodyPr>
            <a:normAutofit/>
          </a:bodyPr>
          <a:lstStyle/>
          <a:p>
            <a:pPr marL="109728" indent="0" eaLnBrk="1" fontAlgn="auto" hangingPunct="1">
              <a:spcAft>
                <a:spcPts val="0"/>
              </a:spcAft>
              <a:buClr>
                <a:schemeClr val="accent3"/>
              </a:buClr>
              <a:buFont typeface="Georgia" pitchFamily="18" charset="0"/>
              <a:buNone/>
              <a:defRPr/>
            </a:pPr>
            <a:r>
              <a:rPr lang="el-GR" sz="2000" dirty="0" smtClean="0"/>
              <a:t>ΗΠΑ </a:t>
            </a:r>
          </a:p>
          <a:p>
            <a:pPr marL="452628" indent="-342900" eaLnBrk="1" fontAlgn="auto" hangingPunct="1">
              <a:spcAft>
                <a:spcPts val="0"/>
              </a:spcAft>
              <a:buClr>
                <a:schemeClr val="accent3"/>
              </a:buClr>
              <a:buFont typeface="Wingdings" panose="05000000000000000000" pitchFamily="2" charset="2"/>
              <a:buChar char="§"/>
              <a:defRPr/>
            </a:pPr>
            <a:r>
              <a:rPr lang="en-US" sz="2000" dirty="0" smtClean="0"/>
              <a:t>121</a:t>
            </a:r>
            <a:r>
              <a:rPr lang="el-GR" sz="2000" dirty="0" smtClean="0"/>
              <a:t>.</a:t>
            </a:r>
            <a:r>
              <a:rPr lang="en-US" sz="2000" dirty="0" smtClean="0"/>
              <a:t>678 </a:t>
            </a:r>
            <a:r>
              <a:rPr lang="el-GR" sz="2000" dirty="0" smtClean="0"/>
              <a:t>ασθενείς είναι σε λίστα αναμονής (11/1/2016)</a:t>
            </a:r>
          </a:p>
          <a:p>
            <a:pPr marL="452628" indent="-342900" eaLnBrk="1" fontAlgn="auto" hangingPunct="1">
              <a:spcAft>
                <a:spcPts val="0"/>
              </a:spcAft>
              <a:buClr>
                <a:schemeClr val="accent3"/>
              </a:buClr>
              <a:buFont typeface="Wingdings" panose="05000000000000000000" pitchFamily="2" charset="2"/>
              <a:buChar char="§"/>
              <a:defRPr/>
            </a:pPr>
            <a:r>
              <a:rPr lang="el-GR" sz="2000" dirty="0" smtClean="0"/>
              <a:t>Ο </a:t>
            </a:r>
            <a:r>
              <a:rPr lang="el-GR" sz="2000" dirty="0"/>
              <a:t>μέσος χρόνος αναμονής για μεταμόσχευση νεφρού είναι 3,6 </a:t>
            </a:r>
            <a:r>
              <a:rPr lang="el-GR" sz="2000" dirty="0" smtClean="0"/>
              <a:t>έτη</a:t>
            </a:r>
            <a:endParaRPr lang="el-GR" sz="2000" dirty="0"/>
          </a:p>
          <a:p>
            <a:pPr marL="452628" indent="-342900" eaLnBrk="1" fontAlgn="auto" hangingPunct="1">
              <a:spcAft>
                <a:spcPts val="0"/>
              </a:spcAft>
              <a:buClr>
                <a:schemeClr val="accent3"/>
              </a:buClr>
              <a:buFont typeface="Wingdings" panose="05000000000000000000" pitchFamily="2" charset="2"/>
              <a:buChar char="§"/>
              <a:defRPr/>
            </a:pPr>
            <a:r>
              <a:rPr lang="el-GR" sz="2000" dirty="0" smtClean="0"/>
              <a:t>Κάθε 12 λεπτά προστίθεται και νέος ασθενής </a:t>
            </a:r>
          </a:p>
          <a:p>
            <a:pPr marL="452628" indent="-342900" eaLnBrk="1" fontAlgn="auto" hangingPunct="1">
              <a:spcAft>
                <a:spcPts val="0"/>
              </a:spcAft>
              <a:buClr>
                <a:schemeClr val="accent3"/>
              </a:buClr>
              <a:buFont typeface="Wingdings" panose="05000000000000000000" pitchFamily="2" charset="2"/>
              <a:buChar char="§"/>
              <a:defRPr/>
            </a:pPr>
            <a:r>
              <a:rPr lang="el-GR" sz="2000" dirty="0" smtClean="0"/>
              <a:t>Περισσότεροι από 6.500 άτομα το χρόνο ή 21 την ημέρα, πεθαίνουν </a:t>
            </a:r>
            <a:endParaRPr lang="el-GR" sz="2000" dirty="0"/>
          </a:p>
          <a:p>
            <a:pPr marL="452628" indent="-342900" eaLnBrk="1" fontAlgn="auto" hangingPunct="1">
              <a:spcAft>
                <a:spcPts val="0"/>
              </a:spcAft>
              <a:buClr>
                <a:schemeClr val="accent3"/>
              </a:buClr>
              <a:buFont typeface="Wingdings" panose="05000000000000000000" pitchFamily="2" charset="2"/>
              <a:buChar char="§"/>
              <a:defRPr/>
            </a:pPr>
            <a:endParaRPr lang="en-US" altLang="en-US" sz="2000" dirty="0" smtClean="0"/>
          </a:p>
          <a:p>
            <a:pPr marL="109728" indent="0" eaLnBrk="1" fontAlgn="auto" hangingPunct="1">
              <a:spcAft>
                <a:spcPts val="0"/>
              </a:spcAft>
              <a:buClr>
                <a:schemeClr val="accent3"/>
              </a:buClr>
              <a:buFont typeface="Georgia" pitchFamily="18" charset="0"/>
              <a:buNone/>
              <a:defRPr/>
            </a:pPr>
            <a:r>
              <a:rPr lang="el-GR" altLang="en-US" sz="2000" dirty="0" smtClean="0"/>
              <a:t>Ευρώπη (</a:t>
            </a:r>
            <a:r>
              <a:rPr lang="el-GR" altLang="en-US" sz="2000" dirty="0"/>
              <a:t>2013</a:t>
            </a:r>
            <a:r>
              <a:rPr lang="el-GR" altLang="en-US" sz="2000" dirty="0" smtClean="0"/>
              <a:t>)</a:t>
            </a:r>
          </a:p>
          <a:p>
            <a:pPr marL="452628" indent="-342900" eaLnBrk="1" fontAlgn="auto" hangingPunct="1">
              <a:spcAft>
                <a:spcPts val="0"/>
              </a:spcAft>
              <a:buClr>
                <a:schemeClr val="accent3"/>
              </a:buClr>
              <a:buFont typeface="Wingdings" panose="05000000000000000000" pitchFamily="2" charset="2"/>
              <a:buChar char="§"/>
              <a:defRPr/>
            </a:pPr>
            <a:r>
              <a:rPr lang="el-GR" altLang="en-US" sz="2000" dirty="0" smtClean="0"/>
              <a:t>Περίπου 65.000 ασθενείς σε λίστες αναμονής </a:t>
            </a:r>
          </a:p>
          <a:p>
            <a:pPr marL="452628" indent="-342900" eaLnBrk="1" fontAlgn="auto" hangingPunct="1">
              <a:spcAft>
                <a:spcPts val="0"/>
              </a:spcAft>
              <a:buClr>
                <a:schemeClr val="accent3"/>
              </a:buClr>
              <a:buFont typeface="Wingdings" panose="05000000000000000000" pitchFamily="2" charset="2"/>
              <a:buChar char="§"/>
              <a:defRPr/>
            </a:pPr>
            <a:r>
              <a:rPr lang="el-GR" altLang="en-US" sz="2000" dirty="0" smtClean="0"/>
              <a:t>3.799 άτομα το χρόνο ή σχεδόν 11 την ημέρα, πεθαίνουν περιμένοντας</a:t>
            </a:r>
          </a:p>
          <a:p>
            <a:pPr marL="452628" indent="-342900" eaLnBrk="1" fontAlgn="auto" hangingPunct="1">
              <a:spcAft>
                <a:spcPts val="0"/>
              </a:spcAft>
              <a:buClr>
                <a:schemeClr val="accent3"/>
              </a:buClr>
              <a:buFont typeface="Wingdings" panose="05000000000000000000" pitchFamily="2" charset="2"/>
              <a:buChar char="§"/>
              <a:defRPr/>
            </a:pPr>
            <a:endParaRPr lang="en-US" altLang="en-US" sz="2000" dirty="0"/>
          </a:p>
          <a:p>
            <a:pPr marL="109728" indent="0" eaLnBrk="1" fontAlgn="auto" hangingPunct="1">
              <a:spcAft>
                <a:spcPts val="0"/>
              </a:spcAft>
              <a:buClr>
                <a:schemeClr val="accent3"/>
              </a:buClr>
              <a:buFont typeface="Georgia" pitchFamily="18" charset="0"/>
              <a:buNone/>
              <a:defRPr/>
            </a:pPr>
            <a:r>
              <a:rPr lang="el-GR" altLang="en-US" sz="2000" dirty="0" smtClean="0"/>
              <a:t>Ελλάδα (2013)</a:t>
            </a:r>
          </a:p>
          <a:p>
            <a:pPr marL="452628" indent="-342900" eaLnBrk="1" fontAlgn="auto" hangingPunct="1">
              <a:spcAft>
                <a:spcPts val="0"/>
              </a:spcAft>
              <a:buClr>
                <a:schemeClr val="accent3"/>
              </a:buClr>
              <a:buFont typeface="Wingdings" panose="05000000000000000000" pitchFamily="2" charset="2"/>
              <a:buChar char="§"/>
              <a:defRPr/>
            </a:pPr>
            <a:r>
              <a:rPr lang="el-GR" altLang="en-US" sz="2000" dirty="0"/>
              <a:t>147 μεταμοσχεύσεις συμπαγών </a:t>
            </a:r>
            <a:r>
              <a:rPr lang="el-GR" altLang="en-US" sz="2000" dirty="0" smtClean="0"/>
              <a:t>οργάνων</a:t>
            </a:r>
          </a:p>
          <a:p>
            <a:pPr marL="452628" indent="-342900" eaLnBrk="1" fontAlgn="auto" hangingPunct="1">
              <a:spcAft>
                <a:spcPts val="0"/>
              </a:spcAft>
              <a:buClr>
                <a:schemeClr val="accent3"/>
              </a:buClr>
              <a:buFont typeface="Wingdings" panose="05000000000000000000" pitchFamily="2" charset="2"/>
              <a:buChar char="§"/>
              <a:defRPr/>
            </a:pPr>
            <a:r>
              <a:rPr lang="el-GR" altLang="en-US" sz="2000" dirty="0" smtClean="0"/>
              <a:t>266 νέοι ασθενείς προστέθηκαν στις λίστες </a:t>
            </a:r>
          </a:p>
          <a:p>
            <a:pPr marL="452628" indent="-342900" eaLnBrk="1" fontAlgn="auto" hangingPunct="1">
              <a:spcAft>
                <a:spcPts val="0"/>
              </a:spcAft>
              <a:buClr>
                <a:schemeClr val="accent3"/>
              </a:buClr>
              <a:buFont typeface="Wingdings" panose="05000000000000000000" pitchFamily="2" charset="2"/>
              <a:buChar char="§"/>
              <a:defRPr/>
            </a:pPr>
            <a:r>
              <a:rPr lang="el-GR" altLang="en-US" sz="2000" dirty="0" smtClean="0"/>
              <a:t>89 πέθαναν ενώ βρίσκονταν στην λίστα</a:t>
            </a:r>
          </a:p>
          <a:p>
            <a:pPr marL="566928" indent="-457200" eaLnBrk="1" fontAlgn="auto" hangingPunct="1">
              <a:spcAft>
                <a:spcPts val="0"/>
              </a:spcAft>
              <a:buClr>
                <a:schemeClr val="accent3"/>
              </a:buClr>
              <a:defRPr/>
            </a:pPr>
            <a:endParaRPr lang="el-GR" altLang="en-US" dirty="0" smtClean="0"/>
          </a:p>
          <a:p>
            <a:pPr marL="109728" indent="0" eaLnBrk="1" fontAlgn="auto" hangingPunct="1">
              <a:spcAft>
                <a:spcPts val="0"/>
              </a:spcAft>
              <a:buClr>
                <a:schemeClr val="accent3"/>
              </a:buClr>
              <a:buFont typeface="Georgia" pitchFamily="18" charset="0"/>
              <a:buNone/>
              <a:defRPr/>
            </a:pPr>
            <a:endParaRPr lang="en-US" altLang="en-US" dirty="0" smtClean="0"/>
          </a:p>
          <a:p>
            <a:pPr marL="0" indent="0" eaLnBrk="1" fontAlgn="auto" hangingPunct="1">
              <a:spcAft>
                <a:spcPts val="0"/>
              </a:spcAft>
              <a:buClr>
                <a:schemeClr val="accent3"/>
              </a:buClr>
              <a:buFont typeface="Wingdings" pitchFamily="2" charset="2"/>
              <a:buNone/>
              <a:defRPr/>
            </a:pPr>
            <a:endParaRPr lang="en-US" altLang="en-US" dirty="0" smtClean="0"/>
          </a:p>
          <a:p>
            <a:pPr marL="365760" indent="-256032" eaLnBrk="1" fontAlgn="auto" hangingPunct="1">
              <a:spcAft>
                <a:spcPts val="0"/>
              </a:spcAft>
              <a:buClr>
                <a:schemeClr val="accent3"/>
              </a:buClr>
              <a:buFont typeface="Georgia"/>
              <a:buChar char="•"/>
              <a:defRPr/>
            </a:pPr>
            <a:endParaRPr lang="en-US" dirty="0"/>
          </a:p>
        </p:txBody>
      </p:sp>
      <p:sp>
        <p:nvSpPr>
          <p:cNvPr id="7172" name="Rectangle 3"/>
          <p:cNvSpPr>
            <a:spLocks noChangeArrowheads="1"/>
          </p:cNvSpPr>
          <p:nvPr/>
        </p:nvSpPr>
        <p:spPr bwMode="auto">
          <a:xfrm>
            <a:off x="250825" y="6186488"/>
            <a:ext cx="8437563" cy="646112"/>
          </a:xfrm>
          <a:prstGeom prst="rect">
            <a:avLst/>
          </a:prstGeom>
          <a:noFill/>
          <a:ln w="9525">
            <a:noFill/>
            <a:miter lim="800000"/>
            <a:headEnd/>
            <a:tailEnd/>
          </a:ln>
        </p:spPr>
        <p:txBody>
          <a:bodyPr>
            <a:spAutoFit/>
          </a:bodyPr>
          <a:lstStyle/>
          <a:p>
            <a:r>
              <a:rPr lang="en-US" altLang="en-US">
                <a:solidFill>
                  <a:srgbClr val="C00000"/>
                </a:solidFill>
                <a:hlinkClick r:id="rId2"/>
              </a:rPr>
              <a:t>http://www.webmd.com/a-to-z-guides/organ-transplant-donor-information</a:t>
            </a:r>
            <a:endParaRPr lang="el-GR" altLang="en-US">
              <a:solidFill>
                <a:srgbClr val="C00000"/>
              </a:solidFill>
            </a:endParaRPr>
          </a:p>
          <a:p>
            <a:r>
              <a:rPr lang="en-US" altLang="en-US">
                <a:solidFill>
                  <a:srgbClr val="C00000"/>
                </a:solidFill>
              </a:rPr>
              <a:t>Newsletter Transplant 2015</a:t>
            </a:r>
            <a:endParaRPr lang="el-GR" altLang="en-US">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73075" y="457200"/>
            <a:ext cx="8528050" cy="990600"/>
          </a:xfrm>
        </p:spPr>
        <p:txBody>
          <a:bodyPr/>
          <a:lstStyle/>
          <a:p>
            <a:pPr>
              <a:defRPr/>
            </a:pPr>
            <a:r>
              <a:rPr lang="el-GR" altLang="en-US" sz="2400" b="1" dirty="0" smtClean="0">
                <a:solidFill>
                  <a:schemeClr val="tx1"/>
                </a:solidFill>
                <a:effectLst>
                  <a:outerShdw blurRad="38100" dist="38100" dir="2700000" algn="tl">
                    <a:srgbClr val="000000">
                      <a:alpha val="43137"/>
                    </a:srgbClr>
                  </a:outerShdw>
                </a:effectLst>
                <a:latin typeface="+mn-lt"/>
              </a:rPr>
              <a:t>Μελέτη </a:t>
            </a:r>
            <a:r>
              <a:rPr lang="en-US" altLang="en-US" sz="2400" b="1" dirty="0" smtClean="0">
                <a:solidFill>
                  <a:schemeClr val="tx1"/>
                </a:solidFill>
                <a:effectLst>
                  <a:outerShdw blurRad="38100" dist="38100" dir="2700000" algn="tl">
                    <a:srgbClr val="000000">
                      <a:alpha val="43137"/>
                    </a:srgbClr>
                  </a:outerShdw>
                </a:effectLst>
                <a:latin typeface="+mn-lt"/>
              </a:rPr>
              <a:t>ACCORD (Achieving Comprehensive Coordination in Organ Donation) </a:t>
            </a:r>
          </a:p>
        </p:txBody>
      </p:sp>
      <p:sp>
        <p:nvSpPr>
          <p:cNvPr id="34819" name="Content Placeholder 2"/>
          <p:cNvSpPr>
            <a:spLocks noGrp="1"/>
          </p:cNvSpPr>
          <p:nvPr>
            <p:ph idx="1"/>
          </p:nvPr>
        </p:nvSpPr>
        <p:spPr>
          <a:xfrm>
            <a:off x="141288" y="1516063"/>
            <a:ext cx="8774112" cy="5059362"/>
          </a:xfrm>
        </p:spPr>
        <p:txBody>
          <a:bodyPr/>
          <a:lstStyle/>
          <a:p>
            <a:pPr>
              <a:buFont typeface="Wingdings" pitchFamily="2" charset="2"/>
              <a:buChar char="§"/>
            </a:pPr>
            <a:r>
              <a:rPr lang="el-GR" altLang="en-US" sz="2000" smtClean="0"/>
              <a:t>Προοπτική μελέτη με στόχο τη βέλτιστη συνεργασία ΜΕΘ – συντονιστών και τμημάτων ώστε να αξιοποιηθεί κάθε πιθανός δότης ενδονοσοκομειακά </a:t>
            </a:r>
          </a:p>
          <a:p>
            <a:pPr>
              <a:buFont typeface="Wingdings" pitchFamily="2" charset="2"/>
              <a:buChar char="§"/>
            </a:pPr>
            <a:r>
              <a:rPr lang="el-GR" altLang="en-US" sz="2000" smtClean="0"/>
              <a:t>Μάρτιος 2013 – Αυγ 2013 με συμμετοχή 67 νοσοκομείων από 15 ευρωπαικές χώρες (19 από Βρεττανία, 17 Ισπανία και από 2 οι άλλες χώρες). </a:t>
            </a:r>
          </a:p>
          <a:p>
            <a:pPr>
              <a:buFont typeface="Wingdings" pitchFamily="2" charset="2"/>
              <a:buChar char="§"/>
            </a:pPr>
            <a:r>
              <a:rPr lang="el-GR" altLang="en-US" sz="2000" smtClean="0"/>
              <a:t>Καταγραφή κάθε ασθενούς με βαριά εγκεφαλική βλάβη απειλητική για τη ζωή (τραύμα, κακοήθεια, αγγειακό, λοίμωξη, ανοξία) που τον κάνει δυνητικό δότη</a:t>
            </a:r>
          </a:p>
          <a:p>
            <a:pPr>
              <a:buFont typeface="Wingdings" pitchFamily="2" charset="2"/>
              <a:buChar char="§"/>
            </a:pPr>
            <a:r>
              <a:rPr lang="el-GR" altLang="en-US" sz="2000" smtClean="0"/>
              <a:t>1670 ασθενείς περιελήφθησαν στη μελέτη</a:t>
            </a:r>
          </a:p>
          <a:p>
            <a:pPr>
              <a:buFont typeface="Wingdings" pitchFamily="2" charset="2"/>
              <a:buChar char="§"/>
            </a:pPr>
            <a:r>
              <a:rPr lang="el-GR" altLang="en-US" sz="2000" smtClean="0"/>
              <a:t>Παρακολούθηση της εξέλιξης των περιστατικών </a:t>
            </a:r>
          </a:p>
          <a:p>
            <a:pPr>
              <a:buFont typeface="Wingdings" pitchFamily="2" charset="2"/>
              <a:buChar char="§"/>
            </a:pPr>
            <a:r>
              <a:rPr lang="el-GR" altLang="en-US" sz="2000" smtClean="0"/>
              <a:t>Εκτίμηση των προβλημάτων και των ιδιαιτεροτήτων κάθε νοσοκομείου ώστε να ληφθούν διορθωτικά μέτρα</a:t>
            </a:r>
          </a:p>
          <a:p>
            <a:endParaRPr lang="el-GR" altLang="en-US" sz="2000" smtClean="0"/>
          </a:p>
        </p:txBody>
      </p:sp>
      <p:pic>
        <p:nvPicPr>
          <p:cNvPr id="34820" name="Picture 4"/>
          <p:cNvPicPr>
            <a:picLocks noChangeAspect="1" noChangeArrowheads="1"/>
          </p:cNvPicPr>
          <p:nvPr/>
        </p:nvPicPr>
        <p:blipFill>
          <a:blip r:embed="rId2" cstate="print"/>
          <a:srcRect/>
          <a:stretch>
            <a:fillRect/>
          </a:stretch>
        </p:blipFill>
        <p:spPr bwMode="auto">
          <a:xfrm>
            <a:off x="7100888" y="5953125"/>
            <a:ext cx="2039937"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33388" y="422275"/>
            <a:ext cx="8229600" cy="1143000"/>
          </a:xfrm>
        </p:spPr>
        <p:txBody>
          <a:bodyPr/>
          <a:lstStyle/>
          <a:p>
            <a:pPr eaLnBrk="1" hangingPunct="1">
              <a:defRPr/>
            </a:pPr>
            <a:r>
              <a:rPr lang="el-GR" altLang="en-US" sz="2400" b="1" dirty="0" smtClean="0">
                <a:solidFill>
                  <a:schemeClr val="tx1"/>
                </a:solidFill>
                <a:effectLst>
                  <a:outerShdw blurRad="38100" dist="38100" dir="2700000" algn="tl">
                    <a:srgbClr val="000000">
                      <a:alpha val="43137"/>
                    </a:srgbClr>
                  </a:outerShdw>
                </a:effectLst>
                <a:latin typeface="+mn-lt"/>
              </a:rPr>
              <a:t>Αρκούν μόνο οι υλικοτεχνικές υποδομές για να έχουμε πολλούς δότες;</a:t>
            </a:r>
            <a:endParaRPr lang="en-US" altLang="en-US" sz="2400" b="1" dirty="0" smtClean="0">
              <a:solidFill>
                <a:schemeClr val="tx1"/>
              </a:solidFill>
              <a:effectLst>
                <a:outerShdw blurRad="38100" dist="38100" dir="2700000" algn="tl">
                  <a:srgbClr val="000000">
                    <a:alpha val="43137"/>
                  </a:srgbClr>
                </a:outerShdw>
              </a:effectLst>
              <a:latin typeface="+mn-lt"/>
            </a:endParaRPr>
          </a:p>
        </p:txBody>
      </p:sp>
      <p:pic>
        <p:nvPicPr>
          <p:cNvPr id="35843" name="Picture 2"/>
          <p:cNvPicPr>
            <a:picLocks noGrp="1" noChangeAspect="1" noChangeArrowheads="1"/>
          </p:cNvPicPr>
          <p:nvPr>
            <p:ph idx="1"/>
          </p:nvPr>
        </p:nvPicPr>
        <p:blipFill>
          <a:blip r:embed="rId2" cstate="print"/>
          <a:srcRect/>
          <a:stretch>
            <a:fillRect/>
          </a:stretch>
        </p:blipFill>
        <p:spPr>
          <a:xfrm>
            <a:off x="2057400" y="1600200"/>
            <a:ext cx="4800600" cy="2955925"/>
          </a:xfrm>
          <a:noFill/>
        </p:spPr>
      </p:pic>
      <p:pic>
        <p:nvPicPr>
          <p:cNvPr id="35844" name="Picture 4"/>
          <p:cNvPicPr>
            <a:picLocks noChangeAspect="1" noChangeArrowheads="1"/>
          </p:cNvPicPr>
          <p:nvPr/>
        </p:nvPicPr>
        <p:blipFill>
          <a:blip r:embed="rId3" cstate="print"/>
          <a:srcRect/>
          <a:stretch>
            <a:fillRect/>
          </a:stretch>
        </p:blipFill>
        <p:spPr bwMode="auto">
          <a:xfrm>
            <a:off x="7135813" y="6026150"/>
            <a:ext cx="2024062" cy="831850"/>
          </a:xfrm>
          <a:prstGeom prst="rect">
            <a:avLst/>
          </a:prstGeom>
          <a:noFill/>
          <a:ln w="9525">
            <a:noFill/>
            <a:miter lim="800000"/>
            <a:headEnd/>
            <a:tailEnd/>
          </a:ln>
        </p:spPr>
      </p:pic>
      <p:sp>
        <p:nvSpPr>
          <p:cNvPr id="39941" name="TextBox 2"/>
          <p:cNvSpPr txBox="1">
            <a:spLocks noChangeArrowheads="1"/>
          </p:cNvSpPr>
          <p:nvPr/>
        </p:nvSpPr>
        <p:spPr bwMode="auto">
          <a:xfrm>
            <a:off x="304800" y="4856163"/>
            <a:ext cx="8458200"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algn="just" eaLnBrk="1" hangingPunct="1">
              <a:spcBef>
                <a:spcPct val="0"/>
              </a:spcBef>
              <a:buClrTx/>
              <a:buFontTx/>
              <a:buNone/>
              <a:defRPr/>
            </a:pPr>
            <a:r>
              <a:rPr lang="el-GR" altLang="en-US" sz="1800" dirty="0" smtClean="0">
                <a:latin typeface="+mn-lt"/>
              </a:rPr>
              <a:t>Οσο σημαντικοί και να είναι για τις μεταμοσχεύσεις παράγοντες όπως: οι συντονιστές μεταμοσχεύσεων, η ύπαρξη λεπτομερών πρωτοκόλλων δράσης, η παρουσία όλων των αναγκαίων ειδικοτήτων, η 24ωρη διαθεσιμότητα αγγειογράφου, </a:t>
            </a:r>
            <a:r>
              <a:rPr lang="en-US" altLang="en-US" sz="1800" dirty="0" smtClean="0">
                <a:latin typeface="+mn-lt"/>
              </a:rPr>
              <a:t>CT, MRI, </a:t>
            </a:r>
            <a:r>
              <a:rPr lang="el-GR" altLang="en-US" sz="1800" dirty="0" smtClean="0">
                <a:latin typeface="+mn-lt"/>
              </a:rPr>
              <a:t>υλικοτεχνικής υποδομής κλπ </a:t>
            </a:r>
            <a:r>
              <a:rPr lang="el-GR" altLang="en-US" sz="1800" dirty="0" smtClean="0">
                <a:solidFill>
                  <a:srgbClr val="C00000"/>
                </a:solidFill>
                <a:latin typeface="+mn-lt"/>
              </a:rPr>
              <a:t>η σωστή κρίση και συνεργασία όλων των γιατρών είναι απαραίτητη για την αξιοποίηση </a:t>
            </a:r>
            <a:endParaRPr lang="en-US" altLang="en-US" sz="1800" dirty="0" smtClean="0">
              <a:solidFill>
                <a:srgbClr val="C00000"/>
              </a:solidFill>
              <a:latin typeface="+mn-lt"/>
            </a:endParaRPr>
          </a:p>
          <a:p>
            <a:pPr algn="just" eaLnBrk="1" hangingPunct="1">
              <a:spcBef>
                <a:spcPct val="0"/>
              </a:spcBef>
              <a:buClrTx/>
              <a:buFontTx/>
              <a:buNone/>
              <a:defRPr/>
            </a:pPr>
            <a:r>
              <a:rPr lang="el-GR" altLang="en-US" sz="1800" dirty="0" smtClean="0">
                <a:solidFill>
                  <a:srgbClr val="C00000"/>
                </a:solidFill>
                <a:latin typeface="+mn-lt"/>
              </a:rPr>
              <a:t>κάθε δυνητικού δότη οργάνων...</a:t>
            </a:r>
            <a:endParaRPr lang="en-US" altLang="en-US" sz="1800" dirty="0" smtClean="0">
              <a:solidFill>
                <a:srgbClr val="C00000"/>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idx="1"/>
          </p:nvPr>
        </p:nvPicPr>
        <p:blipFill>
          <a:blip r:embed="rId2" cstate="print"/>
          <a:srcRect b="6302"/>
          <a:stretch>
            <a:fillRect/>
          </a:stretch>
        </p:blipFill>
        <p:spPr>
          <a:xfrm>
            <a:off x="1311275" y="1627188"/>
            <a:ext cx="6477000" cy="3859212"/>
          </a:xfrm>
          <a:noFill/>
        </p:spPr>
      </p:pic>
      <p:sp>
        <p:nvSpPr>
          <p:cNvPr id="43011" name="Title 1"/>
          <p:cNvSpPr>
            <a:spLocks noGrp="1"/>
          </p:cNvSpPr>
          <p:nvPr>
            <p:ph type="title"/>
          </p:nvPr>
        </p:nvSpPr>
        <p:spPr>
          <a:xfrm>
            <a:off x="423863" y="422275"/>
            <a:ext cx="8643937" cy="1143000"/>
          </a:xfrm>
        </p:spPr>
        <p:txBody>
          <a:bodyPr/>
          <a:lstStyle/>
          <a:p>
            <a:pPr eaLnBrk="1" hangingPunct="1">
              <a:defRPr/>
            </a:pPr>
            <a:r>
              <a:rPr lang="el-GR" altLang="en-US" sz="2400" b="1" dirty="0" smtClean="0">
                <a:solidFill>
                  <a:schemeClr val="tx1"/>
                </a:solidFill>
                <a:effectLst>
                  <a:outerShdw blurRad="38100" dist="38100" dir="2700000" algn="tl">
                    <a:srgbClr val="000000">
                      <a:alpha val="43137"/>
                    </a:srgbClr>
                  </a:outerShdw>
                </a:effectLst>
                <a:latin typeface="+mn-lt"/>
              </a:rPr>
              <a:t>Οι ενδονοσοκομειακές </a:t>
            </a:r>
            <a:r>
              <a:rPr lang="en-US" altLang="en-US" sz="2400" b="1" dirty="0" smtClean="0">
                <a:solidFill>
                  <a:schemeClr val="tx1"/>
                </a:solidFill>
                <a:effectLst>
                  <a:outerShdw blurRad="38100" dist="38100" dir="2700000" algn="tl">
                    <a:srgbClr val="000000">
                      <a:alpha val="43137"/>
                    </a:srgbClr>
                  </a:outerShdw>
                </a:effectLst>
                <a:latin typeface="+mn-lt"/>
              </a:rPr>
              <a:t>“</a:t>
            </a:r>
            <a:r>
              <a:rPr lang="el-GR" altLang="en-US" sz="2400" b="1" dirty="0" smtClean="0">
                <a:solidFill>
                  <a:schemeClr val="tx1"/>
                </a:solidFill>
                <a:effectLst>
                  <a:outerShdw blurRad="38100" dist="38100" dir="2700000" algn="tl">
                    <a:srgbClr val="000000">
                      <a:alpha val="43137"/>
                    </a:srgbClr>
                  </a:outerShdw>
                </a:effectLst>
                <a:latin typeface="+mn-lt"/>
              </a:rPr>
              <a:t>απώλειες</a:t>
            </a:r>
            <a:r>
              <a:rPr lang="en-US" altLang="en-US" sz="2400" b="1" dirty="0" smtClean="0">
                <a:solidFill>
                  <a:schemeClr val="tx1"/>
                </a:solidFill>
                <a:effectLst>
                  <a:outerShdw blurRad="38100" dist="38100" dir="2700000" algn="tl">
                    <a:srgbClr val="000000">
                      <a:alpha val="43137"/>
                    </a:srgbClr>
                  </a:outerShdw>
                </a:effectLst>
                <a:latin typeface="+mn-lt"/>
              </a:rPr>
              <a:t>”</a:t>
            </a:r>
            <a:r>
              <a:rPr lang="el-GR" altLang="en-US" sz="2400" b="1" dirty="0" smtClean="0">
                <a:solidFill>
                  <a:schemeClr val="tx1"/>
                </a:solidFill>
                <a:effectLst>
                  <a:outerShdw blurRad="38100" dist="38100" dir="2700000" algn="tl">
                    <a:srgbClr val="000000">
                      <a:alpha val="43137"/>
                    </a:srgbClr>
                  </a:outerShdw>
                </a:effectLst>
                <a:latin typeface="+mn-lt"/>
              </a:rPr>
              <a:t> των πιθανών δοτών </a:t>
            </a:r>
            <a:r>
              <a:rPr lang="en-US" altLang="en-US" sz="2400" b="1" dirty="0" smtClean="0">
                <a:solidFill>
                  <a:schemeClr val="tx1"/>
                </a:solidFill>
                <a:effectLst>
                  <a:outerShdw blurRad="38100" dist="38100" dir="2700000" algn="tl">
                    <a:srgbClr val="000000">
                      <a:alpha val="43137"/>
                    </a:srgbClr>
                  </a:outerShdw>
                </a:effectLst>
                <a:latin typeface="+mn-lt"/>
              </a:rPr>
              <a:t> </a:t>
            </a:r>
            <a:r>
              <a:rPr lang="el-GR" altLang="en-US" sz="2400" b="1" dirty="0" smtClean="0">
                <a:solidFill>
                  <a:schemeClr val="tx1"/>
                </a:solidFill>
                <a:effectLst>
                  <a:outerShdw blurRad="38100" dist="38100" dir="2700000" algn="tl">
                    <a:srgbClr val="000000">
                      <a:alpha val="43137"/>
                    </a:srgbClr>
                  </a:outerShdw>
                </a:effectLst>
                <a:latin typeface="+mn-lt"/>
              </a:rPr>
              <a:t>για την Ελλάδα...</a:t>
            </a:r>
            <a:endParaRPr lang="en-US" altLang="en-US" sz="2400" b="1" dirty="0" smtClean="0">
              <a:solidFill>
                <a:schemeClr val="tx1"/>
              </a:solidFill>
              <a:effectLst>
                <a:outerShdw blurRad="38100" dist="38100" dir="2700000" algn="tl">
                  <a:srgbClr val="000000">
                    <a:alpha val="43137"/>
                  </a:srgbClr>
                </a:outerShdw>
              </a:effectLst>
              <a:latin typeface="+mn-lt"/>
            </a:endParaRPr>
          </a:p>
        </p:txBody>
      </p:sp>
      <p:pic>
        <p:nvPicPr>
          <p:cNvPr id="36868" name="Picture 4"/>
          <p:cNvPicPr>
            <a:picLocks noChangeAspect="1" noChangeArrowheads="1"/>
          </p:cNvPicPr>
          <p:nvPr/>
        </p:nvPicPr>
        <p:blipFill>
          <a:blip r:embed="rId3" cstate="print"/>
          <a:srcRect/>
          <a:stretch>
            <a:fillRect/>
          </a:stretch>
        </p:blipFill>
        <p:spPr bwMode="auto">
          <a:xfrm>
            <a:off x="6926263" y="5940425"/>
            <a:ext cx="2233612" cy="917575"/>
          </a:xfrm>
          <a:prstGeom prst="rect">
            <a:avLst/>
          </a:prstGeom>
          <a:noFill/>
          <a:ln w="9525">
            <a:noFill/>
            <a:miter lim="800000"/>
            <a:headEnd/>
            <a:tailEnd/>
          </a:ln>
        </p:spPr>
      </p:pic>
      <p:sp>
        <p:nvSpPr>
          <p:cNvPr id="9" name="Striped Right Arrow 8"/>
          <p:cNvSpPr/>
          <p:nvPr/>
        </p:nvSpPr>
        <p:spPr>
          <a:xfrm rot="19247567" flipH="1">
            <a:off x="4292600" y="3584575"/>
            <a:ext cx="544513" cy="147638"/>
          </a:xfrm>
          <a:prstGeom prst="strip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Striped Right Arrow 11"/>
          <p:cNvSpPr/>
          <p:nvPr/>
        </p:nvSpPr>
        <p:spPr>
          <a:xfrm rot="19247567" flipH="1">
            <a:off x="6600825" y="4227513"/>
            <a:ext cx="544513" cy="146050"/>
          </a:xfrm>
          <a:prstGeom prst="strip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81000" y="381000"/>
            <a:ext cx="8229600" cy="1143000"/>
          </a:xfrm>
        </p:spPr>
        <p:txBody>
          <a:bodyPr/>
          <a:lstStyle/>
          <a:p>
            <a:pPr>
              <a:defRPr/>
            </a:pPr>
            <a:r>
              <a:rPr lang="el-GR" altLang="en-US" sz="2400" b="1" dirty="0" smtClean="0">
                <a:solidFill>
                  <a:schemeClr val="tx1"/>
                </a:solidFill>
                <a:effectLst>
                  <a:outerShdw blurRad="38100" dist="38100" dir="2700000" algn="tl">
                    <a:srgbClr val="000000">
                      <a:alpha val="43137"/>
                    </a:srgbClr>
                  </a:outerShdw>
                </a:effectLst>
                <a:latin typeface="+mn-lt"/>
              </a:rPr>
              <a:t>Αίτια για την ανεπαρκή αξιοποίηση του δυνητικού δότη στην Ελλάδα ενδονοσοκομειακά...</a:t>
            </a:r>
            <a:endParaRPr lang="en-US" altLang="en-US" sz="2400" b="1" dirty="0" smtClean="0">
              <a:solidFill>
                <a:schemeClr val="tx1"/>
              </a:solidFill>
              <a:effectLst>
                <a:outerShdw blurRad="38100" dist="38100" dir="2700000" algn="tl">
                  <a:srgbClr val="000000">
                    <a:alpha val="43137"/>
                  </a:srgbClr>
                </a:outerShdw>
              </a:effectLst>
              <a:latin typeface="+mn-lt"/>
            </a:endParaRPr>
          </a:p>
        </p:txBody>
      </p:sp>
      <p:sp>
        <p:nvSpPr>
          <p:cNvPr id="25603" name="Text Placeholder 4"/>
          <p:cNvSpPr>
            <a:spLocks noGrp="1"/>
          </p:cNvSpPr>
          <p:nvPr>
            <p:ph type="body" idx="1"/>
          </p:nvPr>
        </p:nvSpPr>
        <p:spPr>
          <a:xfrm>
            <a:off x="457200" y="1447800"/>
            <a:ext cx="4040188" cy="639763"/>
          </a:xfrm>
        </p:spPr>
        <p:txBody>
          <a:bodyPr/>
          <a:lstStyle/>
          <a:p>
            <a:pPr algn="ctr">
              <a:defRPr/>
            </a:pPr>
            <a:r>
              <a:rPr lang="el-GR" altLang="en-US" sz="2000" dirty="0" smtClean="0"/>
              <a:t> δεν γίνονται τα  </a:t>
            </a:r>
            <a:r>
              <a:rPr lang="en-US" altLang="en-US" sz="2000" dirty="0" smtClean="0"/>
              <a:t>test </a:t>
            </a:r>
            <a:r>
              <a:rPr lang="el-GR" altLang="en-US" sz="2000" dirty="0" smtClean="0"/>
              <a:t>εγκεφ θανάτου</a:t>
            </a:r>
          </a:p>
        </p:txBody>
      </p:sp>
      <p:sp>
        <p:nvSpPr>
          <p:cNvPr id="25604" name="Text Placeholder 5"/>
          <p:cNvSpPr>
            <a:spLocks noGrp="1"/>
          </p:cNvSpPr>
          <p:nvPr>
            <p:ph type="body" sz="quarter" idx="3"/>
          </p:nvPr>
        </p:nvSpPr>
        <p:spPr>
          <a:xfrm>
            <a:off x="4648200" y="1447800"/>
            <a:ext cx="4041775" cy="639763"/>
          </a:xfrm>
        </p:spPr>
        <p:txBody>
          <a:bodyPr/>
          <a:lstStyle/>
          <a:p>
            <a:pPr algn="ctr">
              <a:defRPr/>
            </a:pPr>
            <a:r>
              <a:rPr lang="el-GR" altLang="en-US" sz="2000" dirty="0" smtClean="0"/>
              <a:t> δεν δίδουν συναίνεση οι συγγενείς</a:t>
            </a:r>
            <a:endParaRPr lang="en-US" altLang="en-US" sz="2000" dirty="0" smtClean="0"/>
          </a:p>
        </p:txBody>
      </p:sp>
      <p:sp>
        <p:nvSpPr>
          <p:cNvPr id="37893" name="Content Placeholder 6"/>
          <p:cNvSpPr>
            <a:spLocks noGrp="1"/>
          </p:cNvSpPr>
          <p:nvPr>
            <p:ph sz="quarter" idx="4"/>
          </p:nvPr>
        </p:nvSpPr>
        <p:spPr>
          <a:xfrm>
            <a:off x="4419600" y="2149475"/>
            <a:ext cx="4422775" cy="4068763"/>
          </a:xfrm>
        </p:spPr>
        <p:txBody>
          <a:bodyPr/>
          <a:lstStyle/>
          <a:p>
            <a:pPr>
              <a:buFont typeface="Wingdings" pitchFamily="2" charset="2"/>
              <a:buChar char="§"/>
            </a:pPr>
            <a:r>
              <a:rPr lang="el-GR" altLang="en-US" smtClean="0"/>
              <a:t>έλλειψη εμπιστοσύνης των συγγενών στο </a:t>
            </a:r>
            <a:r>
              <a:rPr lang="en-US" altLang="en-US" smtClean="0"/>
              <a:t>“</a:t>
            </a:r>
            <a:r>
              <a:rPr lang="el-GR" altLang="en-US" smtClean="0"/>
              <a:t>σύστημα</a:t>
            </a:r>
            <a:r>
              <a:rPr lang="en-US" altLang="en-US" smtClean="0"/>
              <a:t>”</a:t>
            </a:r>
          </a:p>
          <a:p>
            <a:pPr>
              <a:buFont typeface="Wingdings" pitchFamily="2" charset="2"/>
              <a:buChar char="§"/>
            </a:pPr>
            <a:r>
              <a:rPr lang="el-GR" altLang="en-US" smtClean="0"/>
              <a:t>λανθασμένη προσέγγιση των συγγενών (έλλειψη ανάλογου χώρου, ακατάλληλο άτομο, μη εκπαιδευμένοι γιατροί)</a:t>
            </a:r>
          </a:p>
          <a:p>
            <a:pPr>
              <a:buFont typeface="Wingdings" pitchFamily="2" charset="2"/>
              <a:buChar char="§"/>
            </a:pPr>
            <a:r>
              <a:rPr lang="el-GR" altLang="en-US" smtClean="0"/>
              <a:t>έλλειψη πληροφόρησης των συγγενών για τον εγκεφ θάνατο και τη δωρεά οργάνων στις ΜΕΘ και τους ενδονοσοκομειακούς γενικώς χώρους μέσω φυλλαδίων, ανακοινώσεων κλπ </a:t>
            </a:r>
          </a:p>
          <a:p>
            <a:pPr>
              <a:buFont typeface="Wingdings" pitchFamily="2" charset="2"/>
              <a:buChar char="§"/>
            </a:pPr>
            <a:endParaRPr lang="en-US" altLang="en-US" smtClean="0"/>
          </a:p>
        </p:txBody>
      </p:sp>
      <p:sp>
        <p:nvSpPr>
          <p:cNvPr id="44038" name="Content Placeholder 7"/>
          <p:cNvSpPr>
            <a:spLocks noGrp="1"/>
          </p:cNvSpPr>
          <p:nvPr>
            <p:ph sz="half" idx="2"/>
          </p:nvPr>
        </p:nvSpPr>
        <p:spPr>
          <a:xfrm>
            <a:off x="58738" y="2224088"/>
            <a:ext cx="4572000" cy="3951287"/>
          </a:xfrm>
        </p:spPr>
        <p:txBody>
          <a:bodyPr/>
          <a:lstStyle/>
          <a:p>
            <a:pPr>
              <a:buFont typeface="Wingdings" panose="05000000000000000000" pitchFamily="2" charset="2"/>
              <a:buChar char="§"/>
              <a:defRPr/>
            </a:pPr>
            <a:r>
              <a:rPr lang="el-GR" altLang="en-US" dirty="0"/>
              <a:t>δ</a:t>
            </a:r>
            <a:r>
              <a:rPr lang="el-GR" altLang="en-US" dirty="0" smtClean="0"/>
              <a:t>εν υπάρχει νοσοκομειακό πρωτόκολλο αναφοράς ασθενών </a:t>
            </a:r>
          </a:p>
          <a:p>
            <a:pPr>
              <a:buFont typeface="Wingdings" panose="05000000000000000000" pitchFamily="2" charset="2"/>
              <a:buChar char="§"/>
              <a:defRPr/>
            </a:pPr>
            <a:r>
              <a:rPr lang="el-GR" altLang="en-US" dirty="0"/>
              <a:t>κ</a:t>
            </a:r>
            <a:r>
              <a:rPr lang="el-GR" altLang="en-US" dirty="0" smtClean="0"/>
              <a:t>αθυστερεί η αναγνώριση του πιθανού δότη εκτός ΜΕΘ</a:t>
            </a:r>
          </a:p>
          <a:p>
            <a:pPr>
              <a:buFont typeface="Wingdings" panose="05000000000000000000" pitchFamily="2" charset="2"/>
              <a:buChar char="§"/>
              <a:defRPr/>
            </a:pPr>
            <a:r>
              <a:rPr lang="el-GR" altLang="en-US" dirty="0"/>
              <a:t>δ</a:t>
            </a:r>
            <a:r>
              <a:rPr lang="el-GR" altLang="en-US" dirty="0" smtClean="0"/>
              <a:t>εν υπάρχει ομάδα συντονισμού από γιατρούς ΜΕΘ+ΝΛ+ΝΧ+ΤΕΠ </a:t>
            </a:r>
          </a:p>
          <a:p>
            <a:pPr>
              <a:buFont typeface="Wingdings" panose="05000000000000000000" pitchFamily="2" charset="2"/>
              <a:buChar char="§"/>
              <a:defRPr/>
            </a:pPr>
            <a:r>
              <a:rPr lang="el-GR" altLang="en-US" dirty="0" smtClean="0"/>
              <a:t>δεν βρίσκεται κλίνη ΜΕΘ</a:t>
            </a:r>
          </a:p>
          <a:p>
            <a:pPr>
              <a:buFont typeface="Wingdings" panose="05000000000000000000" pitchFamily="2" charset="2"/>
              <a:buChar char="§"/>
              <a:defRPr/>
            </a:pPr>
            <a:r>
              <a:rPr lang="el-GR" altLang="en-US" dirty="0"/>
              <a:t>κ</a:t>
            </a:r>
            <a:r>
              <a:rPr lang="el-GR" altLang="en-US" dirty="0" smtClean="0"/>
              <a:t>αθυστέρηση στην διενέργεια των τεστ </a:t>
            </a:r>
            <a:r>
              <a:rPr lang="el-GR" altLang="en-US" dirty="0"/>
              <a:t>(</a:t>
            </a:r>
            <a:r>
              <a:rPr lang="el-GR" altLang="en-US" dirty="0" smtClean="0"/>
              <a:t>έλλειψη νομικής αναγνώρισης των επιβεβαιωτικών εξετάσεων εγκεφ θανάτου;)</a:t>
            </a:r>
          </a:p>
          <a:p>
            <a:pPr marL="109537" indent="0">
              <a:buFont typeface="Georgia" pitchFamily="18" charset="0"/>
              <a:buNone/>
              <a:defRPr/>
            </a:pPr>
            <a:endParaRPr lang="el-GR" altLang="en-US" dirty="0" smtClean="0"/>
          </a:p>
          <a:p>
            <a:pPr>
              <a:defRPr/>
            </a:pPr>
            <a:endParaRPr lang="en-US" altLang="en-US" dirty="0" smtClean="0"/>
          </a:p>
        </p:txBody>
      </p:sp>
      <p:pic>
        <p:nvPicPr>
          <p:cNvPr id="37895" name="Picture 4"/>
          <p:cNvPicPr>
            <a:picLocks noChangeAspect="1" noChangeArrowheads="1"/>
          </p:cNvPicPr>
          <p:nvPr/>
        </p:nvPicPr>
        <p:blipFill>
          <a:blip r:embed="rId2" cstate="print"/>
          <a:srcRect/>
          <a:stretch>
            <a:fillRect/>
          </a:stretch>
        </p:blipFill>
        <p:spPr bwMode="auto">
          <a:xfrm>
            <a:off x="6926263" y="5940425"/>
            <a:ext cx="2233612"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49263" y="554038"/>
            <a:ext cx="8229600" cy="1143000"/>
          </a:xfrm>
        </p:spPr>
        <p:txBody>
          <a:bodyPr/>
          <a:lstStyle/>
          <a:p>
            <a:pPr>
              <a:defRPr/>
            </a:pPr>
            <a:r>
              <a:rPr lang="el-GR" altLang="en-US" sz="2400" b="1" dirty="0" smtClean="0">
                <a:solidFill>
                  <a:schemeClr val="tx1"/>
                </a:solidFill>
                <a:effectLst>
                  <a:outerShdw blurRad="38100" dist="38100" dir="2700000" algn="tl">
                    <a:srgbClr val="000000">
                      <a:alpha val="43137"/>
                    </a:srgbClr>
                  </a:outerShdw>
                </a:effectLst>
                <a:latin typeface="+mn-lt"/>
              </a:rPr>
              <a:t>Ελληνική πραγματικότητα:</a:t>
            </a:r>
            <a:r>
              <a:rPr lang="el-GR" altLang="en-US" sz="2400" b="1" dirty="0" smtClean="0">
                <a:latin typeface="+mn-lt"/>
              </a:rPr>
              <a:t> </a:t>
            </a:r>
            <a:r>
              <a:rPr lang="el-GR" altLang="en-US" sz="2400" dirty="0" smtClean="0">
                <a:solidFill>
                  <a:srgbClr val="0070C0"/>
                </a:solidFill>
                <a:effectLst>
                  <a:outerShdw blurRad="38100" dist="38100" dir="2700000" algn="tl">
                    <a:srgbClr val="000000">
                      <a:alpha val="43137"/>
                    </a:srgbClr>
                  </a:outerShdw>
                </a:effectLst>
                <a:latin typeface="+mn-lt"/>
              </a:rPr>
              <a:t>δεν υπάρχει συχνά ενημέρωση για δυνητικούς δότες εκτός ΜΕΘ </a:t>
            </a:r>
            <a:r>
              <a:rPr lang="en-US" altLang="en-US" sz="2400" dirty="0" smtClean="0">
                <a:solidFill>
                  <a:srgbClr val="0070C0"/>
                </a:solidFill>
                <a:effectLst>
                  <a:outerShdw blurRad="38100" dist="38100" dir="2700000" algn="tl">
                    <a:srgbClr val="000000">
                      <a:alpha val="43137"/>
                    </a:srgbClr>
                  </a:outerShdw>
                </a:effectLst>
                <a:latin typeface="+mn-lt"/>
              </a:rPr>
              <a:t/>
            </a:r>
            <a:br>
              <a:rPr lang="en-US" altLang="en-US" sz="2400" dirty="0" smtClean="0">
                <a:solidFill>
                  <a:srgbClr val="0070C0"/>
                </a:solidFill>
                <a:effectLst>
                  <a:outerShdw blurRad="38100" dist="38100" dir="2700000" algn="tl">
                    <a:srgbClr val="000000">
                      <a:alpha val="43137"/>
                    </a:srgbClr>
                  </a:outerShdw>
                </a:effectLst>
                <a:latin typeface="+mn-lt"/>
              </a:rPr>
            </a:br>
            <a:endParaRPr lang="en-US" altLang="en-US" sz="2400" b="1" dirty="0" smtClean="0">
              <a:solidFill>
                <a:srgbClr val="0070C0"/>
              </a:solidFill>
              <a:effectLst>
                <a:outerShdw blurRad="38100" dist="38100" dir="2700000" algn="tl">
                  <a:srgbClr val="000000">
                    <a:alpha val="43137"/>
                  </a:srgbClr>
                </a:outerShdw>
              </a:effectLst>
              <a:latin typeface="+mn-lt"/>
            </a:endParaRPr>
          </a:p>
        </p:txBody>
      </p:sp>
      <p:pic>
        <p:nvPicPr>
          <p:cNvPr id="38915" name="Picture 2"/>
          <p:cNvPicPr>
            <a:picLocks noGrp="1" noChangeAspect="1" noChangeArrowheads="1"/>
          </p:cNvPicPr>
          <p:nvPr>
            <p:ph idx="1"/>
          </p:nvPr>
        </p:nvPicPr>
        <p:blipFill>
          <a:blip r:embed="rId2" cstate="print"/>
          <a:srcRect/>
          <a:stretch>
            <a:fillRect/>
          </a:stretch>
        </p:blipFill>
        <p:spPr>
          <a:xfrm>
            <a:off x="1676400" y="1670050"/>
            <a:ext cx="5305425" cy="3611563"/>
          </a:xfrm>
          <a:noFill/>
        </p:spPr>
      </p:pic>
      <p:sp>
        <p:nvSpPr>
          <p:cNvPr id="7" name="Striped Right Arrow 6"/>
          <p:cNvSpPr/>
          <p:nvPr/>
        </p:nvSpPr>
        <p:spPr>
          <a:xfrm rot="10800000" flipH="1">
            <a:off x="1600200" y="2432050"/>
            <a:ext cx="546100" cy="146050"/>
          </a:xfrm>
          <a:prstGeom prst="strip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917" name="Picture 4"/>
          <p:cNvPicPr>
            <a:picLocks noChangeAspect="1" noChangeArrowheads="1"/>
          </p:cNvPicPr>
          <p:nvPr/>
        </p:nvPicPr>
        <p:blipFill>
          <a:blip r:embed="rId3" cstate="print"/>
          <a:srcRect/>
          <a:stretch>
            <a:fillRect/>
          </a:stretch>
        </p:blipFill>
        <p:spPr bwMode="auto">
          <a:xfrm>
            <a:off x="6926263" y="5940425"/>
            <a:ext cx="2233612" cy="917575"/>
          </a:xfrm>
          <a:prstGeom prst="rect">
            <a:avLst/>
          </a:prstGeom>
          <a:noFill/>
          <a:ln w="9525">
            <a:noFill/>
            <a:miter lim="800000"/>
            <a:headEnd/>
            <a:tailEnd/>
          </a:ln>
        </p:spPr>
      </p:pic>
      <p:sp>
        <p:nvSpPr>
          <p:cNvPr id="6" name="TextBox 1"/>
          <p:cNvSpPr txBox="1">
            <a:spLocks noChangeArrowheads="1"/>
          </p:cNvSpPr>
          <p:nvPr/>
        </p:nvSpPr>
        <p:spPr bwMode="auto">
          <a:xfrm>
            <a:off x="738188" y="5394325"/>
            <a:ext cx="8839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eaLnBrk="1" hangingPunct="1">
              <a:spcBef>
                <a:spcPct val="0"/>
              </a:spcBef>
              <a:buClrTx/>
              <a:buFontTx/>
              <a:buNone/>
              <a:defRPr/>
            </a:pPr>
            <a:r>
              <a:rPr lang="en-US" altLang="en-US" sz="2000" dirty="0" smtClean="0">
                <a:latin typeface="+mn-lt"/>
              </a:rPr>
              <a:t>…</a:t>
            </a:r>
            <a:r>
              <a:rPr lang="el-GR" altLang="en-US" sz="2000" dirty="0" smtClean="0">
                <a:latin typeface="+mn-lt"/>
              </a:rPr>
              <a:t>δεν μαθαίνουμε έγκαιρα την ύπαρξη δυνητικού δότη σε </a:t>
            </a:r>
          </a:p>
          <a:p>
            <a:pPr eaLnBrk="1" hangingPunct="1">
              <a:spcBef>
                <a:spcPct val="0"/>
              </a:spcBef>
              <a:buClrTx/>
              <a:buFontTx/>
              <a:buNone/>
              <a:defRPr/>
            </a:pPr>
            <a:r>
              <a:rPr lang="el-GR" altLang="en-US" sz="2000" dirty="0" smtClean="0">
                <a:latin typeface="+mn-lt"/>
              </a:rPr>
              <a:t>άλλες κλινικές </a:t>
            </a:r>
            <a:r>
              <a:rPr lang="en-US" altLang="en-US" sz="2000" dirty="0" smtClean="0">
                <a:latin typeface="+mn-lt"/>
              </a:rPr>
              <a:t>(</a:t>
            </a:r>
            <a:r>
              <a:rPr lang="el-GR" altLang="en-US" sz="2000" dirty="0" smtClean="0">
                <a:latin typeface="+mn-lt"/>
              </a:rPr>
              <a:t>πχ ΝΧ</a:t>
            </a:r>
            <a:r>
              <a:rPr lang="en-US" altLang="en-US" sz="2000" dirty="0" smtClean="0">
                <a:latin typeface="+mn-lt"/>
              </a:rPr>
              <a:t>)</a:t>
            </a:r>
            <a:r>
              <a:rPr lang="el-GR" altLang="en-US" sz="2000" dirty="0" smtClean="0">
                <a:latin typeface="+mn-lt"/>
              </a:rPr>
              <a:t> </a:t>
            </a:r>
            <a:endParaRPr lang="en-US" altLang="en-US" sz="2000" dirty="0" smtClean="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cstate="print"/>
          <a:srcRect/>
          <a:stretch>
            <a:fillRect/>
          </a:stretch>
        </p:blipFill>
        <p:spPr>
          <a:xfrm>
            <a:off x="-76200" y="1568450"/>
            <a:ext cx="4876800" cy="3449638"/>
          </a:xfrm>
          <a:noFill/>
        </p:spPr>
      </p:pic>
      <p:sp>
        <p:nvSpPr>
          <p:cNvPr id="47107" name="Title 1"/>
          <p:cNvSpPr>
            <a:spLocks noGrp="1"/>
          </p:cNvSpPr>
          <p:nvPr>
            <p:ph type="title"/>
          </p:nvPr>
        </p:nvSpPr>
        <p:spPr>
          <a:xfrm>
            <a:off x="481013" y="533400"/>
            <a:ext cx="8229600" cy="715963"/>
          </a:xfrm>
        </p:spPr>
        <p:txBody>
          <a:bodyPr/>
          <a:lstStyle/>
          <a:p>
            <a:pPr eaLnBrk="1" hangingPunct="1">
              <a:defRPr/>
            </a:pPr>
            <a:r>
              <a:rPr lang="el-GR" altLang="en-US" sz="2400" b="1" dirty="0" smtClean="0">
                <a:solidFill>
                  <a:schemeClr val="tx1"/>
                </a:solidFill>
                <a:effectLst>
                  <a:outerShdw blurRad="38100" dist="38100" dir="2700000" algn="tl">
                    <a:srgbClr val="000000">
                      <a:alpha val="43137"/>
                    </a:srgbClr>
                  </a:outerShdw>
                </a:effectLst>
                <a:latin typeface="+mn-lt"/>
              </a:rPr>
              <a:t>Ελληνική πραγματικότητα</a:t>
            </a:r>
            <a:r>
              <a:rPr lang="el-GR" altLang="en-US" sz="2400" b="1" dirty="0" smtClean="0">
                <a:solidFill>
                  <a:srgbClr val="C00000"/>
                </a:solidFill>
                <a:effectLst>
                  <a:outerShdw blurRad="38100" dist="38100" dir="2700000" algn="tl">
                    <a:srgbClr val="000000">
                      <a:alpha val="43137"/>
                    </a:srgbClr>
                  </a:outerShdw>
                </a:effectLst>
                <a:latin typeface="+mn-lt"/>
              </a:rPr>
              <a:t> </a:t>
            </a:r>
            <a:r>
              <a:rPr lang="el-GR" altLang="en-US" sz="2400" b="1" dirty="0" smtClean="0">
                <a:solidFill>
                  <a:srgbClr val="C00000"/>
                </a:solidFill>
                <a:latin typeface="+mn-lt"/>
              </a:rPr>
              <a:t/>
            </a:r>
            <a:br>
              <a:rPr lang="el-GR" altLang="en-US" sz="2400" b="1" dirty="0" smtClean="0">
                <a:solidFill>
                  <a:srgbClr val="C00000"/>
                </a:solidFill>
                <a:latin typeface="+mn-lt"/>
              </a:rPr>
            </a:br>
            <a:r>
              <a:rPr lang="el-GR" altLang="en-US" sz="2400" dirty="0" smtClean="0">
                <a:solidFill>
                  <a:srgbClr val="0070C0"/>
                </a:solidFill>
                <a:effectLst>
                  <a:outerShdw blurRad="38100" dist="38100" dir="2700000" algn="tl">
                    <a:srgbClr val="000000">
                      <a:alpha val="43137"/>
                    </a:srgbClr>
                  </a:outerShdw>
                </a:effectLst>
                <a:latin typeface="+mn-lt"/>
              </a:rPr>
              <a:t>οι πιθανοί δότες που χάνονται είναι ιδανικοί...</a:t>
            </a:r>
            <a:endParaRPr lang="en-US" altLang="en-US" sz="2400" dirty="0" smtClean="0">
              <a:solidFill>
                <a:srgbClr val="0070C0"/>
              </a:solidFill>
              <a:effectLst>
                <a:outerShdw blurRad="38100" dist="38100" dir="2700000" algn="tl">
                  <a:srgbClr val="000000">
                    <a:alpha val="43137"/>
                  </a:srgbClr>
                </a:outerShdw>
              </a:effectLst>
              <a:latin typeface="+mn-lt"/>
            </a:endParaRPr>
          </a:p>
        </p:txBody>
      </p:sp>
      <p:pic>
        <p:nvPicPr>
          <p:cNvPr id="39940" name="Picture 2"/>
          <p:cNvPicPr>
            <a:picLocks noChangeAspect="1" noChangeArrowheads="1"/>
          </p:cNvPicPr>
          <p:nvPr/>
        </p:nvPicPr>
        <p:blipFill>
          <a:blip r:embed="rId3" cstate="print"/>
          <a:srcRect/>
          <a:stretch>
            <a:fillRect/>
          </a:stretch>
        </p:blipFill>
        <p:spPr bwMode="auto">
          <a:xfrm>
            <a:off x="4595813" y="1676400"/>
            <a:ext cx="4713287" cy="3232150"/>
          </a:xfrm>
          <a:prstGeom prst="rect">
            <a:avLst/>
          </a:prstGeom>
          <a:noFill/>
          <a:ln w="9525">
            <a:noFill/>
            <a:miter lim="800000"/>
            <a:headEnd/>
            <a:tailEnd/>
          </a:ln>
        </p:spPr>
      </p:pic>
      <p:pic>
        <p:nvPicPr>
          <p:cNvPr id="39941" name="Picture 4"/>
          <p:cNvPicPr>
            <a:picLocks noChangeAspect="1" noChangeArrowheads="1"/>
          </p:cNvPicPr>
          <p:nvPr/>
        </p:nvPicPr>
        <p:blipFill>
          <a:blip r:embed="rId4" cstate="print"/>
          <a:srcRect/>
          <a:stretch>
            <a:fillRect/>
          </a:stretch>
        </p:blipFill>
        <p:spPr bwMode="auto">
          <a:xfrm>
            <a:off x="6926263" y="5940425"/>
            <a:ext cx="2233612" cy="917575"/>
          </a:xfrm>
          <a:prstGeom prst="rect">
            <a:avLst/>
          </a:prstGeom>
          <a:noFill/>
          <a:ln w="9525">
            <a:noFill/>
            <a:miter lim="800000"/>
            <a:headEnd/>
            <a:tailEnd/>
          </a:ln>
        </p:spPr>
      </p:pic>
      <p:sp>
        <p:nvSpPr>
          <p:cNvPr id="47110" name="TextBox 1"/>
          <p:cNvSpPr txBox="1">
            <a:spLocks noChangeArrowheads="1"/>
          </p:cNvSpPr>
          <p:nvPr/>
        </p:nvSpPr>
        <p:spPr bwMode="auto">
          <a:xfrm>
            <a:off x="74613" y="5105400"/>
            <a:ext cx="891698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eaLnBrk="1" hangingPunct="1">
              <a:spcBef>
                <a:spcPct val="0"/>
              </a:spcBef>
              <a:buClrTx/>
              <a:buFontTx/>
              <a:buNone/>
              <a:defRPr/>
            </a:pPr>
            <a:r>
              <a:rPr lang="en-US" altLang="en-US" sz="2000" dirty="0" smtClean="0">
                <a:latin typeface="+mn-lt"/>
              </a:rPr>
              <a:t>…</a:t>
            </a:r>
            <a:r>
              <a:rPr lang="el-GR" altLang="en-US" sz="2000" dirty="0" smtClean="0">
                <a:latin typeface="+mn-lt"/>
              </a:rPr>
              <a:t>γιατί είναι νέοι ηλικιακά ασθενείς                   ... και μάλιστα πολυτραυματίες        </a:t>
            </a:r>
          </a:p>
          <a:p>
            <a:pPr eaLnBrk="1" hangingPunct="1">
              <a:spcBef>
                <a:spcPct val="0"/>
              </a:spcBef>
              <a:buClrTx/>
              <a:buFontTx/>
              <a:buNone/>
              <a:defRPr/>
            </a:pPr>
            <a:r>
              <a:rPr lang="el-GR" altLang="en-US" sz="2000" dirty="0">
                <a:latin typeface="+mn-lt"/>
              </a:rPr>
              <a:t> </a:t>
            </a:r>
            <a:r>
              <a:rPr lang="el-GR" altLang="en-US" sz="2000" dirty="0" smtClean="0">
                <a:latin typeface="+mn-lt"/>
              </a:rPr>
              <a:t>                                                                                         με ΚΕΚ </a:t>
            </a:r>
            <a:endParaRPr lang="en-US" altLang="en-US" sz="2000" dirty="0" smtClean="0">
              <a:latin typeface="+mn-lt"/>
            </a:endParaRPr>
          </a:p>
        </p:txBody>
      </p:sp>
      <p:sp>
        <p:nvSpPr>
          <p:cNvPr id="2" name="Left-Right Arrow 1"/>
          <p:cNvSpPr/>
          <p:nvPr/>
        </p:nvSpPr>
        <p:spPr>
          <a:xfrm>
            <a:off x="4537075" y="2301875"/>
            <a:ext cx="533400" cy="2159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474663"/>
            <a:ext cx="8229600" cy="715962"/>
          </a:xfrm>
        </p:spPr>
        <p:txBody>
          <a:bodyPr/>
          <a:lstStyle/>
          <a:p>
            <a:pPr eaLnBrk="1" hangingPunct="1">
              <a:defRPr/>
            </a:pPr>
            <a:r>
              <a:rPr lang="el-GR" altLang="en-US" sz="2400" b="1" dirty="0" smtClean="0">
                <a:solidFill>
                  <a:schemeClr val="tx1"/>
                </a:solidFill>
                <a:effectLst>
                  <a:outerShdw blurRad="38100" dist="38100" dir="2700000" algn="tl">
                    <a:srgbClr val="000000">
                      <a:alpha val="43137"/>
                    </a:srgbClr>
                  </a:outerShdw>
                </a:effectLst>
                <a:latin typeface="+mn-lt"/>
              </a:rPr>
              <a:t>Ελληνική πραγματικότητα </a:t>
            </a:r>
            <a:r>
              <a:rPr lang="el-GR" altLang="en-US" sz="2400" b="1" dirty="0" smtClean="0">
                <a:solidFill>
                  <a:schemeClr val="tx1"/>
                </a:solidFill>
                <a:latin typeface="+mn-lt"/>
              </a:rPr>
              <a:t/>
            </a:r>
            <a:br>
              <a:rPr lang="el-GR" altLang="en-US" sz="2400" b="1" dirty="0" smtClean="0">
                <a:solidFill>
                  <a:schemeClr val="tx1"/>
                </a:solidFill>
                <a:latin typeface="+mn-lt"/>
              </a:rPr>
            </a:br>
            <a:r>
              <a:rPr lang="el-GR" altLang="en-US" sz="2400" dirty="0" smtClean="0">
                <a:solidFill>
                  <a:srgbClr val="0070C0"/>
                </a:solidFill>
                <a:effectLst>
                  <a:outerShdw blurRad="38100" dist="38100" dir="2700000" algn="tl">
                    <a:srgbClr val="000000">
                      <a:alpha val="43137"/>
                    </a:srgbClr>
                  </a:outerShdw>
                </a:effectLst>
                <a:latin typeface="+mn-lt"/>
              </a:rPr>
              <a:t>καθυστέρηση στη διάγνωση του εγκεφαλικού θανάτου</a:t>
            </a:r>
            <a:r>
              <a:rPr lang="el-GR" altLang="en-US" sz="2400" dirty="0" smtClean="0">
                <a:solidFill>
                  <a:schemeClr val="tx1"/>
                </a:solidFill>
                <a:latin typeface="+mn-lt"/>
              </a:rPr>
              <a:t> </a:t>
            </a:r>
            <a:endParaRPr lang="en-US" altLang="en-US" sz="2400" dirty="0" smtClean="0">
              <a:solidFill>
                <a:schemeClr val="tx1"/>
              </a:solidFill>
              <a:latin typeface="+mn-lt"/>
            </a:endParaRPr>
          </a:p>
        </p:txBody>
      </p:sp>
      <p:pic>
        <p:nvPicPr>
          <p:cNvPr id="40963" name="Picture 2"/>
          <p:cNvPicPr>
            <a:picLocks noGrp="1" noChangeAspect="1" noChangeArrowheads="1"/>
          </p:cNvPicPr>
          <p:nvPr>
            <p:ph idx="1"/>
          </p:nvPr>
        </p:nvPicPr>
        <p:blipFill>
          <a:blip r:embed="rId2" cstate="print"/>
          <a:srcRect/>
          <a:stretch>
            <a:fillRect/>
          </a:stretch>
        </p:blipFill>
        <p:spPr>
          <a:xfrm>
            <a:off x="1295400" y="1295400"/>
            <a:ext cx="6462713" cy="4333875"/>
          </a:xfrm>
          <a:noFill/>
        </p:spPr>
      </p:pic>
      <p:pic>
        <p:nvPicPr>
          <p:cNvPr id="40964" name="Picture 4"/>
          <p:cNvPicPr>
            <a:picLocks noChangeAspect="1" noChangeArrowheads="1"/>
          </p:cNvPicPr>
          <p:nvPr/>
        </p:nvPicPr>
        <p:blipFill>
          <a:blip r:embed="rId3" cstate="print"/>
          <a:srcRect/>
          <a:stretch>
            <a:fillRect/>
          </a:stretch>
        </p:blipFill>
        <p:spPr bwMode="auto">
          <a:xfrm>
            <a:off x="6926263" y="5940425"/>
            <a:ext cx="2233612" cy="917575"/>
          </a:xfrm>
          <a:prstGeom prst="rect">
            <a:avLst/>
          </a:prstGeom>
          <a:noFill/>
          <a:ln w="9525">
            <a:noFill/>
            <a:miter lim="800000"/>
            <a:headEnd/>
            <a:tailEnd/>
          </a:ln>
        </p:spPr>
      </p:pic>
      <p:sp>
        <p:nvSpPr>
          <p:cNvPr id="5" name="Striped Right Arrow 4"/>
          <p:cNvSpPr/>
          <p:nvPr/>
        </p:nvSpPr>
        <p:spPr>
          <a:xfrm rot="10800000" flipH="1">
            <a:off x="1425575" y="2301875"/>
            <a:ext cx="469900" cy="168275"/>
          </a:xfrm>
          <a:prstGeom prst="strip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98463" y="550863"/>
            <a:ext cx="8545512" cy="914400"/>
          </a:xfrm>
        </p:spPr>
        <p:txBody>
          <a:bodyPr/>
          <a:lstStyle/>
          <a:p>
            <a:pPr>
              <a:defRPr/>
            </a:pPr>
            <a:r>
              <a:rPr lang="el-GR" altLang="en-US" sz="2400" b="1" dirty="0" smtClean="0">
                <a:solidFill>
                  <a:schemeClr val="tx1"/>
                </a:solidFill>
                <a:latin typeface="+mn-lt"/>
              </a:rPr>
              <a:t>Ενημέρωση οικογένειας και συγκατάθεση στη δωρεά</a:t>
            </a:r>
            <a:r>
              <a:rPr lang="el-GR" altLang="en-US" sz="2400" b="1" dirty="0" smtClean="0">
                <a:solidFill>
                  <a:srgbClr val="0070C0"/>
                </a:solidFill>
                <a:latin typeface="+mn-lt"/>
              </a:rPr>
              <a:t> </a:t>
            </a:r>
            <a:r>
              <a:rPr lang="en-US" altLang="en-US" sz="2400" b="1" dirty="0" smtClean="0">
                <a:solidFill>
                  <a:srgbClr val="0070C0"/>
                </a:solidFill>
                <a:latin typeface="+mn-lt"/>
              </a:rPr>
              <a:t/>
            </a:r>
            <a:br>
              <a:rPr lang="en-US" altLang="en-US" sz="2400" b="1" dirty="0" smtClean="0">
                <a:solidFill>
                  <a:srgbClr val="0070C0"/>
                </a:solidFill>
                <a:latin typeface="+mn-lt"/>
              </a:rPr>
            </a:br>
            <a:r>
              <a:rPr lang="el-GR" altLang="en-US" sz="2400" dirty="0" smtClean="0">
                <a:solidFill>
                  <a:srgbClr val="0070C0"/>
                </a:solidFill>
                <a:effectLst>
                  <a:outerShdw blurRad="38100" dist="38100" dir="2700000" algn="tl">
                    <a:srgbClr val="000000">
                      <a:alpha val="43137"/>
                    </a:srgbClr>
                  </a:outerShdw>
                </a:effectLst>
                <a:latin typeface="+mn-lt"/>
              </a:rPr>
              <a:t>η σημασία του εκπαιδευμένου Συντονιστή</a:t>
            </a:r>
            <a:endParaRPr lang="en-US" altLang="en-US" sz="2400" dirty="0" smtClean="0">
              <a:solidFill>
                <a:srgbClr val="0070C0"/>
              </a:solidFill>
              <a:effectLst>
                <a:outerShdw blurRad="38100" dist="38100" dir="2700000" algn="tl">
                  <a:srgbClr val="000000">
                    <a:alpha val="43137"/>
                  </a:srgbClr>
                </a:outerShdw>
              </a:effectLst>
              <a:latin typeface="+mn-lt"/>
            </a:endParaRPr>
          </a:p>
        </p:txBody>
      </p:sp>
      <p:graphicFrame>
        <p:nvGraphicFramePr>
          <p:cNvPr id="5" name="Content Placeholder 4"/>
          <p:cNvGraphicFramePr>
            <a:graphicFrameLocks noGrp="1"/>
          </p:cNvGraphicFramePr>
          <p:nvPr>
            <p:ph idx="1"/>
          </p:nvPr>
        </p:nvGraphicFramePr>
        <p:xfrm>
          <a:off x="457200" y="1828800"/>
          <a:ext cx="8229600" cy="2932113"/>
        </p:xfrm>
        <a:graphic>
          <a:graphicData uri="http://schemas.openxmlformats.org/drawingml/2006/table">
            <a:tbl>
              <a:tblPr firstRow="1" bandRow="1">
                <a:tableStyleId>{5C22544A-7EE6-4342-B048-85BDC9FD1C3A}</a:tableStyleId>
              </a:tblPr>
              <a:tblGrid>
                <a:gridCol w="1175657"/>
                <a:gridCol w="2351314"/>
                <a:gridCol w="2351314"/>
                <a:gridCol w="2351314"/>
              </a:tblGrid>
              <a:tr h="365852">
                <a:tc gridSpan="4">
                  <a:txBody>
                    <a:bodyPr/>
                    <a:lstStyle/>
                    <a:p>
                      <a:r>
                        <a:rPr lang="el-GR" sz="1800" dirty="0" smtClean="0"/>
                        <a:t>Αναδρομική μελέτη 2 ετών στη Βραζιλία</a:t>
                      </a:r>
                      <a:endParaRPr lang="en-US" sz="1800" dirty="0"/>
                    </a:p>
                  </a:txBody>
                  <a:tcPr marT="45746" marB="45746"/>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1048">
                <a:tc>
                  <a:txBody>
                    <a:bodyPr/>
                    <a:lstStyle/>
                    <a:p>
                      <a:pPr algn="ctr"/>
                      <a:endParaRPr lang="en-US" sz="1800" dirty="0"/>
                    </a:p>
                  </a:txBody>
                  <a:tcPr marT="45746" marB="45746"/>
                </a:tc>
                <a:tc gridSpan="3">
                  <a:txBody>
                    <a:bodyPr/>
                    <a:lstStyle/>
                    <a:p>
                      <a:pPr algn="ctr"/>
                      <a:r>
                        <a:rPr lang="el-GR" sz="1800" dirty="0" smtClean="0"/>
                        <a:t>ποσοστό (%) θετικής ανταπόκρισης </a:t>
                      </a:r>
                      <a:endParaRPr lang="en-US" sz="1800" dirty="0"/>
                    </a:p>
                  </a:txBody>
                  <a:tcPr marT="45746" marB="45746"/>
                </a:tc>
                <a:tc hMerge="1">
                  <a:txBody>
                    <a:bodyPr/>
                    <a:lstStyle/>
                    <a:p>
                      <a:endParaRPr lang="en-US" dirty="0"/>
                    </a:p>
                  </a:txBody>
                  <a:tcPr/>
                </a:tc>
                <a:tc hMerge="1">
                  <a:txBody>
                    <a:bodyPr/>
                    <a:lstStyle/>
                    <a:p>
                      <a:endParaRPr lang="en-US" dirty="0"/>
                    </a:p>
                  </a:txBody>
                  <a:tcPr/>
                </a:tc>
              </a:tr>
              <a:tr h="914665">
                <a:tc>
                  <a:txBody>
                    <a:bodyPr/>
                    <a:lstStyle/>
                    <a:p>
                      <a:endParaRPr lang="en-US" sz="1800" dirty="0"/>
                    </a:p>
                  </a:txBody>
                  <a:tcPr marT="45746" marB="45746"/>
                </a:tc>
                <a:tc>
                  <a:txBody>
                    <a:bodyPr/>
                    <a:lstStyle/>
                    <a:p>
                      <a:r>
                        <a:rPr lang="el-GR" sz="1800" b="1" dirty="0" smtClean="0"/>
                        <a:t>Συντονιστής από την Κεντρική Υπηρεσία</a:t>
                      </a:r>
                      <a:endParaRPr lang="en-US" sz="1800" b="1" dirty="0"/>
                    </a:p>
                  </a:txBody>
                  <a:tcPr marT="45746" marB="45746"/>
                </a:tc>
                <a:tc>
                  <a:txBody>
                    <a:bodyPr/>
                    <a:lstStyle/>
                    <a:p>
                      <a:r>
                        <a:rPr lang="el-GR" sz="1800" b="1" dirty="0" smtClean="0"/>
                        <a:t>Συντονιστής του νοσοκομείου</a:t>
                      </a:r>
                      <a:endParaRPr lang="en-US" sz="1800" b="1" dirty="0"/>
                    </a:p>
                  </a:txBody>
                  <a:tcPr marT="45746" marB="45746"/>
                </a:tc>
                <a:tc>
                  <a:txBody>
                    <a:bodyPr/>
                    <a:lstStyle/>
                    <a:p>
                      <a:r>
                        <a:rPr lang="el-GR" sz="1800" b="1" dirty="0" smtClean="0"/>
                        <a:t>Γιατρός ΜΕΘ δίχως ειδική εκπαίδευση</a:t>
                      </a:r>
                      <a:endParaRPr lang="en-US" sz="1800" b="1" dirty="0"/>
                    </a:p>
                  </a:txBody>
                  <a:tcPr marT="45746" marB="45746"/>
                </a:tc>
              </a:tr>
              <a:tr h="640274">
                <a:tc>
                  <a:txBody>
                    <a:bodyPr/>
                    <a:lstStyle/>
                    <a:p>
                      <a:r>
                        <a:rPr lang="el-GR" sz="1800" dirty="0" smtClean="0"/>
                        <a:t>1</a:t>
                      </a:r>
                      <a:r>
                        <a:rPr lang="el-GR" sz="1800" baseline="30000" dirty="0" smtClean="0"/>
                        <a:t>ος</a:t>
                      </a:r>
                      <a:r>
                        <a:rPr lang="el-GR" sz="1800" dirty="0" smtClean="0"/>
                        <a:t> χρόνος</a:t>
                      </a:r>
                      <a:endParaRPr lang="en-US" sz="1800" dirty="0"/>
                    </a:p>
                  </a:txBody>
                  <a:tcPr marT="45746" marB="45746"/>
                </a:tc>
                <a:tc>
                  <a:txBody>
                    <a:bodyPr/>
                    <a:lstStyle/>
                    <a:p>
                      <a:pPr algn="ctr"/>
                      <a:r>
                        <a:rPr lang="el-GR" sz="1800" dirty="0" smtClean="0"/>
                        <a:t>63,5</a:t>
                      </a:r>
                      <a:endParaRPr lang="en-US" sz="1800" dirty="0"/>
                    </a:p>
                  </a:txBody>
                  <a:tcPr marT="45746" marB="45746"/>
                </a:tc>
                <a:tc>
                  <a:txBody>
                    <a:bodyPr/>
                    <a:lstStyle/>
                    <a:p>
                      <a:pPr algn="ctr"/>
                      <a:r>
                        <a:rPr lang="el-GR" sz="1800" dirty="0" smtClean="0"/>
                        <a:t>41,8</a:t>
                      </a:r>
                      <a:endParaRPr lang="en-US" sz="1800" dirty="0"/>
                    </a:p>
                  </a:txBody>
                  <a:tcPr marT="45746" marB="45746"/>
                </a:tc>
                <a:tc>
                  <a:txBody>
                    <a:bodyPr/>
                    <a:lstStyle/>
                    <a:p>
                      <a:pPr algn="ctr"/>
                      <a:r>
                        <a:rPr lang="el-GR" sz="1800" dirty="0" smtClean="0"/>
                        <a:t>22,1</a:t>
                      </a:r>
                      <a:endParaRPr lang="en-US" sz="1800" dirty="0"/>
                    </a:p>
                  </a:txBody>
                  <a:tcPr marT="45746" marB="45746"/>
                </a:tc>
              </a:tr>
              <a:tr h="640274">
                <a:tc>
                  <a:txBody>
                    <a:bodyPr/>
                    <a:lstStyle/>
                    <a:p>
                      <a:r>
                        <a:rPr lang="el-GR" sz="1800" dirty="0" smtClean="0"/>
                        <a:t>2</a:t>
                      </a:r>
                      <a:r>
                        <a:rPr lang="el-GR" sz="1800" baseline="30000" dirty="0" smtClean="0"/>
                        <a:t>ος</a:t>
                      </a:r>
                      <a:r>
                        <a:rPr lang="el-GR" sz="1800" dirty="0" smtClean="0"/>
                        <a:t> χρόνος</a:t>
                      </a:r>
                      <a:endParaRPr lang="en-US" sz="1800" dirty="0"/>
                    </a:p>
                  </a:txBody>
                  <a:tcPr marT="45746" marB="45746"/>
                </a:tc>
                <a:tc>
                  <a:txBody>
                    <a:bodyPr/>
                    <a:lstStyle/>
                    <a:p>
                      <a:pPr algn="ctr"/>
                      <a:r>
                        <a:rPr lang="el-GR" sz="1800" dirty="0" smtClean="0"/>
                        <a:t>64,5</a:t>
                      </a:r>
                      <a:endParaRPr lang="en-US" sz="1800" dirty="0"/>
                    </a:p>
                  </a:txBody>
                  <a:tcPr marT="45746" marB="45746"/>
                </a:tc>
                <a:tc>
                  <a:txBody>
                    <a:bodyPr/>
                    <a:lstStyle/>
                    <a:p>
                      <a:pPr algn="ctr"/>
                      <a:r>
                        <a:rPr lang="el-GR" sz="1800" dirty="0" smtClean="0"/>
                        <a:t>53,7</a:t>
                      </a:r>
                      <a:endParaRPr lang="en-US" sz="1800" dirty="0"/>
                    </a:p>
                  </a:txBody>
                  <a:tcPr marT="45746" marB="45746"/>
                </a:tc>
                <a:tc>
                  <a:txBody>
                    <a:bodyPr/>
                    <a:lstStyle/>
                    <a:p>
                      <a:pPr algn="ctr"/>
                      <a:r>
                        <a:rPr lang="el-GR" sz="1800" dirty="0" smtClean="0"/>
                        <a:t>13,4</a:t>
                      </a:r>
                      <a:endParaRPr lang="en-US" sz="1800" dirty="0"/>
                    </a:p>
                  </a:txBody>
                  <a:tcPr marT="45746" marB="45746"/>
                </a:tc>
              </a:tr>
            </a:tbl>
          </a:graphicData>
        </a:graphic>
      </p:graphicFrame>
      <p:sp>
        <p:nvSpPr>
          <p:cNvPr id="56350" name="Rectangle 3"/>
          <p:cNvSpPr>
            <a:spLocks noChangeArrowheads="1"/>
          </p:cNvSpPr>
          <p:nvPr/>
        </p:nvSpPr>
        <p:spPr bwMode="auto">
          <a:xfrm>
            <a:off x="3571875" y="6400800"/>
            <a:ext cx="5391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eaLnBrk="1" hangingPunct="1">
              <a:spcBef>
                <a:spcPct val="0"/>
              </a:spcBef>
              <a:buClrTx/>
              <a:buFontTx/>
              <a:buNone/>
              <a:defRPr/>
            </a:pPr>
            <a:r>
              <a:rPr lang="en-US" altLang="en-US" sz="1800" b="1" i="1" dirty="0" smtClean="0">
                <a:solidFill>
                  <a:srgbClr val="C00000"/>
                </a:solidFill>
                <a:latin typeface="+mn-lt"/>
              </a:rPr>
              <a:t>Transplant Proc 2014 Jul-Aug;46(6):1672-3</a:t>
            </a:r>
          </a:p>
        </p:txBody>
      </p:sp>
      <p:sp>
        <p:nvSpPr>
          <p:cNvPr id="56351" name="TextBox 5"/>
          <p:cNvSpPr txBox="1">
            <a:spLocks noChangeArrowheads="1"/>
          </p:cNvSpPr>
          <p:nvPr/>
        </p:nvSpPr>
        <p:spPr bwMode="auto">
          <a:xfrm>
            <a:off x="592138" y="4924425"/>
            <a:ext cx="81534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eaLnBrk="1" hangingPunct="1">
              <a:spcBef>
                <a:spcPct val="0"/>
              </a:spcBef>
              <a:buClrTx/>
              <a:buFontTx/>
              <a:buNone/>
              <a:defRPr/>
            </a:pPr>
            <a:r>
              <a:rPr lang="el-GR" altLang="en-US" sz="2000" dirty="0" smtClean="0">
                <a:latin typeface="+mn-lt"/>
              </a:rPr>
              <a:t>Σε όλες τις χώρες όπου ο ειδικός συντονιστής (γιατρός ή νοσηλεύτρια) είχε εκπαίδευση στην προσέγγιση της οικογένειας οι αρνήσεις συγκατάθεσης ήταν πάντα λιγότερες </a:t>
            </a:r>
            <a:endParaRPr lang="en-US" altLang="en-US" sz="2000" dirty="0" smtClean="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8738" y="609600"/>
            <a:ext cx="8902700" cy="1143000"/>
          </a:xfrm>
        </p:spPr>
        <p:txBody>
          <a:bodyPr/>
          <a:lstStyle/>
          <a:p>
            <a:pPr>
              <a:defRPr/>
            </a:pPr>
            <a:r>
              <a:rPr lang="el-GR" altLang="en-US" sz="2400" b="1" dirty="0" smtClean="0">
                <a:solidFill>
                  <a:schemeClr val="tx1"/>
                </a:solidFill>
                <a:effectLst>
                  <a:outerShdw blurRad="38100" dist="38100" dir="2700000" algn="tl">
                    <a:srgbClr val="000000">
                      <a:alpha val="43137"/>
                    </a:srgbClr>
                  </a:outerShdw>
                </a:effectLst>
                <a:latin typeface="+mn-lt"/>
              </a:rPr>
              <a:t>Το ποσοστό άρνησης των οικογενειών: </a:t>
            </a:r>
            <a:r>
              <a:rPr lang="el-GR" altLang="en-US" sz="2400" dirty="0" smtClean="0">
                <a:solidFill>
                  <a:srgbClr val="0070C0"/>
                </a:solidFill>
                <a:effectLst>
                  <a:outerShdw blurRad="38100" dist="38100" dir="2700000" algn="tl">
                    <a:srgbClr val="000000">
                      <a:alpha val="43137"/>
                    </a:srgbClr>
                  </a:outerShdw>
                </a:effectLst>
                <a:latin typeface="+mn-lt"/>
              </a:rPr>
              <a:t>μειώνεται όταν βελτιώνουμε την προσέγγισή τους...</a:t>
            </a:r>
            <a:endParaRPr lang="en-US" altLang="en-US" sz="2400" dirty="0" smtClean="0">
              <a:solidFill>
                <a:srgbClr val="0070C0"/>
              </a:solidFill>
              <a:effectLst>
                <a:outerShdw blurRad="38100" dist="38100" dir="2700000" algn="tl">
                  <a:srgbClr val="000000">
                    <a:alpha val="43137"/>
                  </a:srgbClr>
                </a:outerShdw>
              </a:effectLst>
              <a:latin typeface="+mn-lt"/>
            </a:endParaRPr>
          </a:p>
        </p:txBody>
      </p:sp>
      <p:sp>
        <p:nvSpPr>
          <p:cNvPr id="38915" name="Text Placeholder 2"/>
          <p:cNvSpPr>
            <a:spLocks noGrp="1"/>
          </p:cNvSpPr>
          <p:nvPr>
            <p:ph type="body" idx="1"/>
          </p:nvPr>
        </p:nvSpPr>
        <p:spPr>
          <a:xfrm>
            <a:off x="68263" y="5164138"/>
            <a:ext cx="9236075" cy="809625"/>
          </a:xfrm>
          <a:noFill/>
          <a:ln>
            <a:noFill/>
          </a:ln>
        </p:spPr>
        <p:txBody>
          <a:bodyPr/>
          <a:lstStyle/>
          <a:p>
            <a:pPr>
              <a:defRPr/>
            </a:pPr>
            <a:r>
              <a:rPr lang="el-GR" altLang="en-US" sz="1400" dirty="0" smtClean="0">
                <a:solidFill>
                  <a:srgbClr val="0070C0"/>
                </a:solidFill>
              </a:rPr>
              <a:t>(Ισπανία. Συγκρινόμενα έτη 1993-1999-2006)</a:t>
            </a:r>
          </a:p>
          <a:p>
            <a:pPr>
              <a:defRPr/>
            </a:pPr>
            <a:r>
              <a:rPr lang="el-GR" altLang="en-US" sz="1600" dirty="0">
                <a:solidFill>
                  <a:schemeClr val="tx1"/>
                </a:solidFill>
              </a:rPr>
              <a:t>δ</a:t>
            </a:r>
            <a:r>
              <a:rPr lang="el-GR" altLang="en-US" sz="1600" dirty="0" smtClean="0">
                <a:solidFill>
                  <a:schemeClr val="tx1"/>
                </a:solidFill>
              </a:rPr>
              <a:t>ίχως να αλλάξει η στάση του γενικού                ...όταν βελτιώθηκε η </a:t>
            </a:r>
            <a:r>
              <a:rPr lang="el-GR" altLang="en-US" sz="1600" dirty="0">
                <a:solidFill>
                  <a:schemeClr val="tx1"/>
                </a:solidFill>
              </a:rPr>
              <a:t>προσέγγιση των </a:t>
            </a:r>
            <a:r>
              <a:rPr lang="el-GR" altLang="en-US" sz="1600" dirty="0" smtClean="0">
                <a:solidFill>
                  <a:schemeClr val="tx1"/>
                </a:solidFill>
              </a:rPr>
              <a:t>                    </a:t>
            </a:r>
          </a:p>
          <a:p>
            <a:pPr>
              <a:defRPr/>
            </a:pPr>
            <a:r>
              <a:rPr lang="el-GR" altLang="en-US" sz="1600" dirty="0">
                <a:solidFill>
                  <a:schemeClr val="tx1"/>
                </a:solidFill>
              </a:rPr>
              <a:t>π</a:t>
            </a:r>
            <a:r>
              <a:rPr lang="el-GR" altLang="en-US" sz="1600" dirty="0" smtClean="0">
                <a:solidFill>
                  <a:schemeClr val="tx1"/>
                </a:solidFill>
              </a:rPr>
              <a:t>ληθυσμού...                                                               οικογενειών τότε μειώθηκε το ποσοστό                           </a:t>
            </a:r>
          </a:p>
          <a:p>
            <a:pPr>
              <a:defRPr/>
            </a:pPr>
            <a:r>
              <a:rPr lang="el-GR" altLang="en-US" sz="1600" dirty="0">
                <a:solidFill>
                  <a:schemeClr val="tx1"/>
                </a:solidFill>
              </a:rPr>
              <a:t> </a:t>
            </a:r>
            <a:r>
              <a:rPr lang="el-GR" altLang="en-US" sz="1600" dirty="0" smtClean="0">
                <a:solidFill>
                  <a:schemeClr val="tx1"/>
                </a:solidFill>
              </a:rPr>
              <a:t>                                                                                       άρνησης στη δωρεά οργάνων από 25% σε             </a:t>
            </a:r>
          </a:p>
          <a:p>
            <a:pPr>
              <a:defRPr/>
            </a:pPr>
            <a:r>
              <a:rPr lang="el-GR" altLang="en-US" sz="1600" dirty="0">
                <a:solidFill>
                  <a:schemeClr val="tx1"/>
                </a:solidFill>
              </a:rPr>
              <a:t> </a:t>
            </a:r>
            <a:r>
              <a:rPr lang="el-GR" altLang="en-US" sz="1600" dirty="0" smtClean="0">
                <a:solidFill>
                  <a:schemeClr val="tx1"/>
                </a:solidFill>
              </a:rPr>
              <a:t>                                                                                        15,2%</a:t>
            </a:r>
            <a:r>
              <a:rPr lang="el-GR" altLang="en-US" sz="1400" dirty="0" smtClean="0"/>
              <a:t>                                                                                            </a:t>
            </a:r>
            <a:endParaRPr lang="en-US" altLang="en-US" sz="1400" dirty="0" smtClean="0"/>
          </a:p>
        </p:txBody>
      </p:sp>
      <p:pic>
        <p:nvPicPr>
          <p:cNvPr id="43012" name="Picture 2"/>
          <p:cNvPicPr>
            <a:picLocks noGrp="1" noChangeAspect="1" noChangeArrowheads="1"/>
          </p:cNvPicPr>
          <p:nvPr>
            <p:ph sz="half" idx="2"/>
          </p:nvPr>
        </p:nvPicPr>
        <p:blipFill>
          <a:blip r:embed="rId3" cstate="print"/>
          <a:srcRect/>
          <a:stretch>
            <a:fillRect/>
          </a:stretch>
        </p:blipFill>
        <p:spPr>
          <a:xfrm>
            <a:off x="0" y="1905000"/>
            <a:ext cx="4597400" cy="2895600"/>
          </a:xfrm>
          <a:noFill/>
        </p:spPr>
      </p:pic>
      <p:pic>
        <p:nvPicPr>
          <p:cNvPr id="43013" name="Picture 3"/>
          <p:cNvPicPr>
            <a:picLocks noGrp="1" noChangeAspect="1" noChangeArrowheads="1"/>
          </p:cNvPicPr>
          <p:nvPr>
            <p:ph sz="quarter" idx="4"/>
          </p:nvPr>
        </p:nvPicPr>
        <p:blipFill>
          <a:blip r:embed="rId4" cstate="print"/>
          <a:srcRect/>
          <a:stretch>
            <a:fillRect/>
          </a:stretch>
        </p:blipFill>
        <p:spPr>
          <a:xfrm>
            <a:off x="4473575" y="1905000"/>
            <a:ext cx="4706938" cy="2986088"/>
          </a:xfrm>
          <a:noFill/>
        </p:spPr>
      </p:pic>
      <p:sp>
        <p:nvSpPr>
          <p:cNvPr id="57350" name="TextBox 9"/>
          <p:cNvSpPr txBox="1">
            <a:spLocks noChangeArrowheads="1"/>
          </p:cNvSpPr>
          <p:nvPr/>
        </p:nvSpPr>
        <p:spPr bwMode="auto">
          <a:xfrm flipH="1">
            <a:off x="1244600" y="6413500"/>
            <a:ext cx="7716838"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algn="r" eaLnBrk="1" hangingPunct="1">
              <a:spcBef>
                <a:spcPct val="0"/>
              </a:spcBef>
              <a:buClrTx/>
              <a:buFontTx/>
              <a:buNone/>
              <a:defRPr/>
            </a:pPr>
            <a:r>
              <a:rPr lang="fr-FR" altLang="en-US" sz="1600" b="1" i="1" dirty="0" smtClean="0">
                <a:solidFill>
                  <a:srgbClr val="C00000"/>
                </a:solidFill>
                <a:latin typeface="+mn-lt"/>
              </a:rPr>
              <a:t>O</a:t>
            </a:r>
            <a:r>
              <a:rPr lang="en-US" altLang="en-US" sz="1600" b="1" i="1" dirty="0" err="1" smtClean="0">
                <a:solidFill>
                  <a:srgbClr val="C00000"/>
                </a:solidFill>
                <a:latin typeface="+mn-lt"/>
              </a:rPr>
              <a:t>rgans</a:t>
            </a:r>
            <a:r>
              <a:rPr lang="en-US" altLang="en-US" sz="1600" b="1" i="1" dirty="0" smtClean="0">
                <a:solidFill>
                  <a:srgbClr val="C00000"/>
                </a:solidFill>
                <a:latin typeface="+mn-lt"/>
              </a:rPr>
              <a:t>, Tissues and Cells, </a:t>
            </a:r>
            <a:r>
              <a:rPr lang="fr-FR" altLang="en-US" sz="1600" b="1" i="1" dirty="0" smtClean="0">
                <a:solidFill>
                  <a:srgbClr val="C00000"/>
                </a:solidFill>
                <a:latin typeface="+mn-lt"/>
              </a:rPr>
              <a:t>(13), 17-24, 2010</a:t>
            </a:r>
            <a:endParaRPr lang="en-US" altLang="en-US" sz="1600" b="1" i="1" dirty="0" smtClean="0">
              <a:solidFill>
                <a:srgbClr val="C00000"/>
              </a:solidFill>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73238"/>
            <a:ext cx="8686800" cy="4475162"/>
          </a:xfrm>
        </p:spPr>
        <p:txBody>
          <a:bodyPr/>
          <a:lstStyle/>
          <a:p>
            <a:pPr marL="0" indent="0">
              <a:buFontTx/>
              <a:buNone/>
              <a:defRPr/>
            </a:pPr>
            <a:r>
              <a:rPr lang="el-GR" sz="2000" b="1" dirty="0" smtClean="0">
                <a:solidFill>
                  <a:srgbClr val="0070C0"/>
                </a:solidFill>
              </a:rPr>
              <a:t>                       </a:t>
            </a:r>
            <a:endParaRPr sz="2000" dirty="0" smtClean="0"/>
          </a:p>
          <a:p>
            <a:pPr>
              <a:buFont typeface="Wingdings" panose="05000000000000000000" pitchFamily="2" charset="2"/>
              <a:buChar char="§"/>
              <a:defRPr/>
            </a:pPr>
            <a:r>
              <a:rPr lang="el-GR" sz="2000" dirty="0" smtClean="0"/>
              <a:t>Συνεργασία ειδικών με το προσωπικό</a:t>
            </a:r>
          </a:p>
          <a:p>
            <a:pPr marL="0" indent="0">
              <a:buFontTx/>
              <a:buNone/>
              <a:defRPr/>
            </a:pPr>
            <a:r>
              <a:rPr lang="el-GR" sz="2000" dirty="0"/>
              <a:t>τ</a:t>
            </a:r>
            <a:r>
              <a:rPr lang="el-GR" sz="2000" dirty="0" smtClean="0"/>
              <a:t>ων ΜΕΘ ώστε να βελτιωθούν οι πρακτι-</a:t>
            </a:r>
          </a:p>
          <a:p>
            <a:pPr marL="0" indent="0">
              <a:buFontTx/>
              <a:buNone/>
              <a:defRPr/>
            </a:pPr>
            <a:r>
              <a:rPr lang="el-GR" sz="2000" dirty="0"/>
              <a:t>κ</a:t>
            </a:r>
            <a:r>
              <a:rPr lang="el-GR" sz="2000" dirty="0" smtClean="0"/>
              <a:t>ές που ακολουθούνται στο κάθε </a:t>
            </a:r>
          </a:p>
          <a:p>
            <a:pPr marL="0" indent="0">
              <a:buFontTx/>
              <a:buNone/>
              <a:defRPr/>
            </a:pPr>
            <a:r>
              <a:rPr lang="el-GR" sz="2000" dirty="0" smtClean="0"/>
              <a:t>Νοσοκομείο</a:t>
            </a:r>
          </a:p>
          <a:p>
            <a:pPr marL="0" indent="0">
              <a:buFontTx/>
              <a:buNone/>
              <a:defRPr/>
            </a:pPr>
            <a:endParaRPr lang="el-GR" sz="2000" dirty="0" smtClean="0"/>
          </a:p>
          <a:p>
            <a:pPr>
              <a:buFont typeface="Wingdings" panose="05000000000000000000" pitchFamily="2" charset="2"/>
              <a:buChar char="§"/>
              <a:defRPr/>
            </a:pPr>
            <a:r>
              <a:rPr lang="el-GR" sz="2000" dirty="0" smtClean="0"/>
              <a:t>Μοιάζει να αποτελεί  μια από τις </a:t>
            </a:r>
          </a:p>
          <a:p>
            <a:pPr marL="0" indent="0">
              <a:buFontTx/>
              <a:buNone/>
              <a:defRPr/>
            </a:pPr>
            <a:r>
              <a:rPr lang="el-GR" sz="2000" dirty="0"/>
              <a:t> </a:t>
            </a:r>
            <a:r>
              <a:rPr lang="el-GR" sz="2000" dirty="0" smtClean="0"/>
              <a:t> σημαντικότερες παρεμβάσεις στην</a:t>
            </a:r>
          </a:p>
          <a:p>
            <a:pPr marL="0" indent="0">
              <a:buFontTx/>
              <a:buNone/>
              <a:defRPr/>
            </a:pPr>
            <a:r>
              <a:rPr lang="el-GR" sz="2000" dirty="0" smtClean="0"/>
              <a:t>  προώθηση των μεταμοσχεύσεων .</a:t>
            </a:r>
            <a:endParaRPr lang="el-GR" sz="2000" dirty="0"/>
          </a:p>
        </p:txBody>
      </p:sp>
      <p:pic>
        <p:nvPicPr>
          <p:cNvPr id="44035" name="Picture 2"/>
          <p:cNvPicPr>
            <a:picLocks noChangeAspect="1" noChangeArrowheads="1"/>
          </p:cNvPicPr>
          <p:nvPr/>
        </p:nvPicPr>
        <p:blipFill>
          <a:blip r:embed="rId2" cstate="print"/>
          <a:srcRect/>
          <a:stretch>
            <a:fillRect/>
          </a:stretch>
        </p:blipFill>
        <p:spPr bwMode="auto">
          <a:xfrm>
            <a:off x="5354638" y="2133600"/>
            <a:ext cx="3770312" cy="3527425"/>
          </a:xfrm>
          <a:prstGeom prst="rect">
            <a:avLst/>
          </a:prstGeom>
          <a:noFill/>
          <a:ln w="9525">
            <a:noFill/>
            <a:miter lim="800000"/>
            <a:headEnd/>
            <a:tailEnd/>
          </a:ln>
        </p:spPr>
      </p:pic>
      <p:sp>
        <p:nvSpPr>
          <p:cNvPr id="82948" name="TextBox 3"/>
          <p:cNvSpPr txBox="1">
            <a:spLocks noChangeArrowheads="1"/>
          </p:cNvSpPr>
          <p:nvPr/>
        </p:nvSpPr>
        <p:spPr bwMode="auto">
          <a:xfrm>
            <a:off x="3886200" y="6323013"/>
            <a:ext cx="52228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eaLnBrk="1" hangingPunct="1">
              <a:spcBef>
                <a:spcPct val="0"/>
              </a:spcBef>
              <a:buClrTx/>
              <a:buFontTx/>
              <a:buNone/>
              <a:defRPr/>
            </a:pPr>
            <a:r>
              <a:rPr lang="en-US" altLang="en-US" sz="1800" b="1" i="1" dirty="0" smtClean="0">
                <a:solidFill>
                  <a:srgbClr val="C00000"/>
                </a:solidFill>
                <a:latin typeface="+mn-lt"/>
              </a:rPr>
              <a:t>Organs, Tissues and Cells 2009; 12: 125</a:t>
            </a:r>
            <a:endParaRPr lang="el-GR" altLang="en-US" sz="1800" b="1" i="1" dirty="0" smtClean="0">
              <a:solidFill>
                <a:srgbClr val="C00000"/>
              </a:solidFill>
              <a:latin typeface="+mn-lt"/>
            </a:endParaRPr>
          </a:p>
        </p:txBody>
      </p:sp>
      <p:sp>
        <p:nvSpPr>
          <p:cNvPr id="6" name="Title 1"/>
          <p:cNvSpPr txBox="1">
            <a:spLocks/>
          </p:cNvSpPr>
          <p:nvPr/>
        </p:nvSpPr>
        <p:spPr bwMode="auto">
          <a:xfrm>
            <a:off x="-7938" y="936625"/>
            <a:ext cx="8983663" cy="762000"/>
          </a:xfrm>
          <a:prstGeom prst="rect">
            <a:avLst/>
          </a:prstGeom>
          <a:noFill/>
          <a:ln>
            <a:noFill/>
          </a:ln>
          <a:extLst/>
        </p:spPr>
        <p:txBody>
          <a:bodyPr anchor="ctr" anchorCtr="1"/>
          <a:lstStyle>
            <a:lvl1pPr algn="ctr" rtl="0" eaLnBrk="0" fontAlgn="base" hangingPunct="0">
              <a:spcBef>
                <a:spcPct val="0"/>
              </a:spcBef>
              <a:spcAft>
                <a:spcPct val="0"/>
              </a:spcAft>
              <a:defRPr lang="en-US" sz="3600" b="1">
                <a:solidFill>
                  <a:srgbClr val="000000"/>
                </a:solidFill>
                <a:latin typeface="Arial Narrow"/>
              </a:defRPr>
            </a:lvl1pPr>
            <a:lvl2pPr algn="ctr" rtl="0" eaLnBrk="0" fontAlgn="base" hangingPunct="0">
              <a:spcBef>
                <a:spcPct val="0"/>
              </a:spcBef>
              <a:spcAft>
                <a:spcPct val="0"/>
              </a:spcAft>
              <a:defRPr sz="3600" b="1">
                <a:solidFill>
                  <a:srgbClr val="000000"/>
                </a:solidFill>
                <a:latin typeface="Arial Narrow" pitchFamily="34" charset="0"/>
              </a:defRPr>
            </a:lvl2pPr>
            <a:lvl3pPr algn="ctr" rtl="0" eaLnBrk="0" fontAlgn="base" hangingPunct="0">
              <a:spcBef>
                <a:spcPct val="0"/>
              </a:spcBef>
              <a:spcAft>
                <a:spcPct val="0"/>
              </a:spcAft>
              <a:defRPr sz="3600" b="1">
                <a:solidFill>
                  <a:srgbClr val="000000"/>
                </a:solidFill>
                <a:latin typeface="Arial Narrow" pitchFamily="34" charset="0"/>
              </a:defRPr>
            </a:lvl3pPr>
            <a:lvl4pPr algn="ctr" rtl="0" eaLnBrk="0" fontAlgn="base" hangingPunct="0">
              <a:spcBef>
                <a:spcPct val="0"/>
              </a:spcBef>
              <a:spcAft>
                <a:spcPct val="0"/>
              </a:spcAft>
              <a:defRPr sz="3600" b="1">
                <a:solidFill>
                  <a:srgbClr val="000000"/>
                </a:solidFill>
                <a:latin typeface="Arial Narrow" pitchFamily="34" charset="0"/>
              </a:defRPr>
            </a:lvl4pPr>
            <a:lvl5pPr algn="ctr" rtl="0" eaLnBrk="0" fontAlgn="base" hangingPunct="0">
              <a:spcBef>
                <a:spcPct val="0"/>
              </a:spcBef>
              <a:spcAft>
                <a:spcPct val="0"/>
              </a:spcAft>
              <a:defRPr sz="3600" b="1">
                <a:solidFill>
                  <a:srgbClr val="000000"/>
                </a:solidFill>
                <a:latin typeface="Arial Narrow" pitchFamily="34" charset="0"/>
              </a:defRPr>
            </a:lvl5pPr>
            <a:lvl6pPr marL="457200" algn="ctr" rtl="0" eaLnBrk="0" fontAlgn="base">
              <a:spcBef>
                <a:spcPct val="0"/>
              </a:spcBef>
              <a:spcAft>
                <a:spcPct val="0"/>
              </a:spcAft>
              <a:defRPr sz="3600" b="1">
                <a:solidFill>
                  <a:srgbClr val="000000"/>
                </a:solidFill>
                <a:latin typeface="Arial Narrow" pitchFamily="34" charset="0"/>
              </a:defRPr>
            </a:lvl6pPr>
            <a:lvl7pPr marL="914400" algn="ctr" rtl="0" eaLnBrk="0" fontAlgn="base">
              <a:spcBef>
                <a:spcPct val="0"/>
              </a:spcBef>
              <a:spcAft>
                <a:spcPct val="0"/>
              </a:spcAft>
              <a:defRPr sz="3600" b="1">
                <a:solidFill>
                  <a:srgbClr val="000000"/>
                </a:solidFill>
                <a:latin typeface="Arial Narrow" pitchFamily="34" charset="0"/>
              </a:defRPr>
            </a:lvl7pPr>
            <a:lvl8pPr marL="1371600" algn="ctr" rtl="0" eaLnBrk="0" fontAlgn="base">
              <a:spcBef>
                <a:spcPct val="0"/>
              </a:spcBef>
              <a:spcAft>
                <a:spcPct val="0"/>
              </a:spcAft>
              <a:defRPr sz="3600" b="1">
                <a:solidFill>
                  <a:srgbClr val="000000"/>
                </a:solidFill>
                <a:latin typeface="Arial Narrow" pitchFamily="34" charset="0"/>
              </a:defRPr>
            </a:lvl8pPr>
            <a:lvl9pPr marL="1828800" algn="ctr" rtl="0" eaLnBrk="0" fontAlgn="base">
              <a:spcBef>
                <a:spcPct val="0"/>
              </a:spcBef>
              <a:spcAft>
                <a:spcPct val="0"/>
              </a:spcAft>
              <a:defRPr sz="3600" b="1">
                <a:solidFill>
                  <a:srgbClr val="000000"/>
                </a:solidFill>
                <a:latin typeface="Arial Narrow" pitchFamily="34" charset="0"/>
              </a:defRPr>
            </a:lvl9pPr>
          </a:lstStyle>
          <a:p>
            <a:pPr algn="l">
              <a:defRPr/>
            </a:pPr>
            <a:r>
              <a:rPr lang="el-GR" sz="2400" dirty="0" smtClean="0">
                <a:solidFill>
                  <a:schemeClr val="tx1"/>
                </a:solidFill>
                <a:effectLst>
                  <a:outerShdw blurRad="38100" dist="38100" dir="2700000" algn="tl">
                    <a:srgbClr val="000000">
                      <a:alpha val="43137"/>
                    </a:srgbClr>
                  </a:outerShdw>
                </a:effectLst>
                <a:latin typeface="+mn-lt"/>
              </a:rPr>
              <a:t>Αποτελέσματα της οργανωμένης προσέγγισης:</a:t>
            </a:r>
            <a:br>
              <a:rPr lang="el-GR" sz="2400" dirty="0" smtClean="0">
                <a:solidFill>
                  <a:schemeClr val="tx1"/>
                </a:solidFill>
                <a:effectLst>
                  <a:outerShdw blurRad="38100" dist="38100" dir="2700000" algn="tl">
                    <a:srgbClr val="000000">
                      <a:alpha val="43137"/>
                    </a:srgbClr>
                  </a:outerShdw>
                </a:effectLst>
                <a:latin typeface="+mn-lt"/>
              </a:rPr>
            </a:br>
            <a:r>
              <a:rPr lang="el-GR" sz="2400" b="0" dirty="0" smtClean="0">
                <a:solidFill>
                  <a:srgbClr val="0070C0"/>
                </a:solidFill>
                <a:effectLst>
                  <a:outerShdw blurRad="38100" dist="38100" dir="2700000" algn="tl">
                    <a:srgbClr val="000000">
                      <a:alpha val="43137"/>
                    </a:srgbClr>
                  </a:outerShdw>
                </a:effectLst>
                <a:latin typeface="+mn-lt"/>
              </a:rPr>
              <a:t>αύξηση των μεταμοσχεύσεων μέσω </a:t>
            </a:r>
            <a:r>
              <a:rPr lang="el-GR" sz="2400" b="0" dirty="0">
                <a:solidFill>
                  <a:srgbClr val="0070C0"/>
                </a:solidFill>
                <a:effectLst>
                  <a:outerShdw blurRad="38100" dist="38100" dir="2700000" algn="tl">
                    <a:srgbClr val="000000">
                      <a:alpha val="43137"/>
                    </a:srgbClr>
                  </a:outerShdw>
                </a:effectLst>
                <a:latin typeface="+mn-lt"/>
              </a:rPr>
              <a:t>της επιμόρφωσης του προσωπικού των ΜΕΘ</a:t>
            </a:r>
          </a:p>
          <a:p>
            <a:pPr algn="l">
              <a:defRPr/>
            </a:pPr>
            <a:endParaRPr lang="el-GR" sz="2400" dirty="0">
              <a:solidFill>
                <a:srgbClr val="0070C0"/>
              </a:solidFill>
              <a:latin typeface="+mn-lt"/>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4 - Θέση περιεχομένου"/>
          <p:cNvSpPr>
            <a:spLocks noGrp="1"/>
          </p:cNvSpPr>
          <p:nvPr>
            <p:ph idx="1"/>
          </p:nvPr>
        </p:nvSpPr>
        <p:spPr>
          <a:xfrm>
            <a:off x="0" y="1408113"/>
            <a:ext cx="8861425" cy="5075237"/>
          </a:xfrm>
        </p:spPr>
        <p:txBody>
          <a:bodyPr/>
          <a:lstStyle/>
          <a:p>
            <a:pPr marL="109537" indent="0" eaLnBrk="1" hangingPunct="1">
              <a:buFont typeface="Georgia" pitchFamily="18" charset="0"/>
              <a:buNone/>
              <a:defRPr/>
            </a:pPr>
            <a:endParaRPr lang="el-GR" altLang="en-US" sz="2000" dirty="0" smtClean="0">
              <a:solidFill>
                <a:srgbClr val="0070C0"/>
              </a:solidFill>
            </a:endParaRPr>
          </a:p>
          <a:p>
            <a:pPr marL="109537" indent="0" eaLnBrk="1" hangingPunct="1">
              <a:buFont typeface="Georgia" pitchFamily="18" charset="0"/>
              <a:buNone/>
              <a:defRPr/>
            </a:pPr>
            <a:endParaRPr lang="el-GR" altLang="en-US" sz="2000" b="1" dirty="0" smtClean="0"/>
          </a:p>
          <a:p>
            <a:pPr marL="109537" indent="0" eaLnBrk="1" hangingPunct="1">
              <a:buFont typeface="Georgia" pitchFamily="18" charset="0"/>
              <a:buNone/>
              <a:defRPr/>
            </a:pPr>
            <a:endParaRPr lang="el-GR" altLang="en-US" sz="2000" b="1" dirty="0"/>
          </a:p>
          <a:p>
            <a:pPr marL="109537" indent="0" eaLnBrk="1" hangingPunct="1">
              <a:buFont typeface="Georgia" pitchFamily="18" charset="0"/>
              <a:buNone/>
              <a:defRPr/>
            </a:pPr>
            <a:endParaRPr lang="el-GR" altLang="en-US" sz="2000" b="1" dirty="0" smtClean="0"/>
          </a:p>
          <a:p>
            <a:pPr marL="109537" indent="0" eaLnBrk="1" hangingPunct="1">
              <a:buFont typeface="Georgia" pitchFamily="18" charset="0"/>
              <a:buNone/>
              <a:defRPr/>
            </a:pPr>
            <a:endParaRPr lang="el-GR" altLang="en-US" sz="2000" b="1" dirty="0"/>
          </a:p>
          <a:p>
            <a:pPr marL="109537" indent="0" eaLnBrk="1" hangingPunct="1">
              <a:buFont typeface="Georgia" pitchFamily="18" charset="0"/>
              <a:buNone/>
              <a:defRPr/>
            </a:pPr>
            <a:endParaRPr lang="el-GR" altLang="en-US" sz="2000" b="1" dirty="0" smtClean="0"/>
          </a:p>
          <a:p>
            <a:pPr marL="109537" indent="0" eaLnBrk="1" hangingPunct="1">
              <a:buFont typeface="Georgia" pitchFamily="18" charset="0"/>
              <a:buNone/>
              <a:defRPr/>
            </a:pPr>
            <a:endParaRPr lang="el-GR" altLang="en-US" sz="2000" b="1" dirty="0"/>
          </a:p>
          <a:p>
            <a:pPr marL="109537" indent="0" eaLnBrk="1" hangingPunct="1">
              <a:buFont typeface="Georgia" pitchFamily="18" charset="0"/>
              <a:buNone/>
              <a:defRPr/>
            </a:pPr>
            <a:endParaRPr lang="el-GR" altLang="en-US" sz="2000" b="1" dirty="0" smtClean="0"/>
          </a:p>
          <a:p>
            <a:pPr marL="109537" indent="0" eaLnBrk="1" hangingPunct="1">
              <a:buFont typeface="Georgia" pitchFamily="18" charset="0"/>
              <a:buNone/>
              <a:defRPr/>
            </a:pPr>
            <a:endParaRPr lang="el-GR" altLang="en-US" sz="2000" b="1" dirty="0"/>
          </a:p>
          <a:p>
            <a:pPr marL="109537" indent="0" eaLnBrk="1" hangingPunct="1">
              <a:buFont typeface="Georgia" pitchFamily="18" charset="0"/>
              <a:buNone/>
              <a:defRPr/>
            </a:pPr>
            <a:endParaRPr lang="el-GR" altLang="en-US" sz="2000" b="1" dirty="0" smtClean="0"/>
          </a:p>
          <a:p>
            <a:pPr marL="109537" indent="0" eaLnBrk="1" hangingPunct="1">
              <a:buFont typeface="Georgia" pitchFamily="18" charset="0"/>
              <a:buNone/>
              <a:defRPr/>
            </a:pPr>
            <a:endParaRPr lang="el-GR" altLang="en-US" sz="2000" b="1" dirty="0" smtClean="0"/>
          </a:p>
          <a:p>
            <a:pPr marL="109537" indent="0" algn="ctr" eaLnBrk="1" hangingPunct="1">
              <a:buFont typeface="Georgia" pitchFamily="18" charset="0"/>
              <a:buNone/>
              <a:defRPr/>
            </a:pPr>
            <a:endParaRPr lang="el-GR" altLang="en-US" sz="2000" b="1" dirty="0"/>
          </a:p>
          <a:p>
            <a:pPr marL="109537" indent="0" algn="ctr" eaLnBrk="1" hangingPunct="1">
              <a:buFont typeface="Georgia" pitchFamily="18" charset="0"/>
              <a:buNone/>
              <a:defRPr/>
            </a:pPr>
            <a:endParaRPr lang="el-GR" altLang="en-US" sz="2000" b="1" dirty="0" smtClean="0"/>
          </a:p>
          <a:p>
            <a:pPr marL="109537" indent="0" algn="ctr" eaLnBrk="1" hangingPunct="1">
              <a:buFont typeface="Georgia" pitchFamily="18" charset="0"/>
              <a:buNone/>
              <a:defRPr/>
            </a:pPr>
            <a:r>
              <a:rPr lang="el-GR" altLang="en-US" sz="2000" b="1" dirty="0" smtClean="0"/>
              <a:t>      Η εξασφάλιση επαρκούς αριθμού μοσχευμάτων!!</a:t>
            </a:r>
            <a:r>
              <a:rPr lang="el-GR" altLang="en-US" sz="2400" b="1" dirty="0" smtClean="0"/>
              <a:t> </a:t>
            </a:r>
            <a:r>
              <a:rPr lang="en-US" altLang="en-US" sz="2400" b="1" dirty="0" smtClean="0"/>
              <a:t> </a:t>
            </a:r>
          </a:p>
          <a:p>
            <a:pPr eaLnBrk="1" hangingPunct="1">
              <a:defRPr/>
            </a:pPr>
            <a:endParaRPr lang="el-GR" altLang="en-US" sz="2000" b="1" dirty="0" smtClean="0"/>
          </a:p>
        </p:txBody>
      </p:sp>
      <p:sp>
        <p:nvSpPr>
          <p:cNvPr id="5" name="3 - Τίτλος"/>
          <p:cNvSpPr>
            <a:spLocks noGrp="1"/>
          </p:cNvSpPr>
          <p:nvPr>
            <p:ph type="title"/>
          </p:nvPr>
        </p:nvSpPr>
        <p:spPr>
          <a:xfrm>
            <a:off x="312738" y="573088"/>
            <a:ext cx="8382000" cy="1066800"/>
          </a:xfrm>
        </p:spPr>
        <p:txBody>
          <a:bodyPr>
            <a:normAutofit/>
          </a:bodyPr>
          <a:lstStyle/>
          <a:p>
            <a:pPr eaLnBrk="1" fontAlgn="auto" hangingPunct="1">
              <a:spcAft>
                <a:spcPts val="0"/>
              </a:spcAft>
              <a:defRPr/>
            </a:pPr>
            <a:r>
              <a:rPr lang="el-GR" sz="2400" b="1" dirty="0" smtClean="0">
                <a:solidFill>
                  <a:schemeClr val="tx1"/>
                </a:solidFill>
                <a:effectLst>
                  <a:outerShdw blurRad="38100" dist="38100" dir="2700000" algn="tl">
                    <a:srgbClr val="000000">
                      <a:alpha val="43137"/>
                    </a:srgbClr>
                  </a:outerShdw>
                </a:effectLst>
                <a:latin typeface="+mn-lt"/>
              </a:rPr>
              <a:t>Σημαντικότερο εμπόδιο για τις μεταμοσχεύσεις...</a:t>
            </a:r>
            <a:r>
              <a:rPr lang="el-GR" sz="2800" dirty="0" smtClean="0">
                <a:solidFill>
                  <a:schemeClr val="tx1"/>
                </a:solidFill>
                <a:latin typeface="+mn-lt"/>
              </a:rPr>
              <a:t/>
            </a:r>
            <a:br>
              <a:rPr lang="el-GR" sz="2800" dirty="0" smtClean="0">
                <a:solidFill>
                  <a:schemeClr val="tx1"/>
                </a:solidFill>
                <a:latin typeface="+mn-lt"/>
              </a:rPr>
            </a:br>
            <a:endParaRPr lang="el-GR" sz="2800" b="1" dirty="0">
              <a:solidFill>
                <a:srgbClr val="C00000"/>
              </a:solidFill>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3" cstate="print"/>
          <a:srcRect b="6073"/>
          <a:stretch>
            <a:fillRect/>
          </a:stretch>
        </p:blipFill>
        <p:spPr bwMode="auto">
          <a:xfrm>
            <a:off x="3022600" y="1228725"/>
            <a:ext cx="3311525" cy="4532313"/>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641725" y="2873375"/>
            <a:ext cx="1036638" cy="1035050"/>
          </a:xfrm>
          <a:prstGeom prst="rect">
            <a:avLst/>
          </a:prstGeom>
          <a:noFill/>
          <a:ln w="9525">
            <a:noFill/>
            <a:miter lim="800000"/>
            <a:headEnd/>
            <a:tailEnd/>
          </a:ln>
        </p:spPr>
      </p:pic>
      <p:pic>
        <p:nvPicPr>
          <p:cNvPr id="18436" name="Picture 4"/>
          <p:cNvPicPr>
            <a:picLocks noChangeAspect="1" noChangeArrowheads="1"/>
          </p:cNvPicPr>
          <p:nvPr/>
        </p:nvPicPr>
        <p:blipFill>
          <a:blip r:embed="rId5" cstate="print"/>
          <a:srcRect/>
          <a:stretch>
            <a:fillRect/>
          </a:stretch>
        </p:blipFill>
        <p:spPr bwMode="auto">
          <a:xfrm rot="-217194">
            <a:off x="4837113" y="2949575"/>
            <a:ext cx="971550" cy="969963"/>
          </a:xfrm>
          <a:prstGeom prst="rect">
            <a:avLst/>
          </a:prstGeom>
          <a:noFill/>
          <a:ln w="9525">
            <a:noFill/>
            <a:miter lim="800000"/>
            <a:headEnd/>
            <a:tailEnd/>
          </a:ln>
        </p:spPr>
      </p:pic>
      <p:pic>
        <p:nvPicPr>
          <p:cNvPr id="11" name="Picture 10"/>
          <p:cNvPicPr>
            <a:picLocks noChangeAspect="1"/>
          </p:cNvPicPr>
          <p:nvPr/>
        </p:nvPicPr>
        <p:blipFill>
          <a:blip r:embed="rId3" cstate="print"/>
          <a:srcRect l="6827" t="84512" r="11168" b="12239"/>
          <a:stretch>
            <a:fillRect/>
          </a:stretch>
        </p:blipFill>
        <p:spPr bwMode="auto">
          <a:xfrm>
            <a:off x="3427413" y="4953000"/>
            <a:ext cx="2516187" cy="350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1808163"/>
            <a:ext cx="8229600" cy="5049837"/>
          </a:xfrm>
        </p:spPr>
        <p:txBody>
          <a:bodyPr/>
          <a:lstStyle/>
          <a:p>
            <a:pPr marL="457200" indent="-457200">
              <a:buFont typeface="+mj-lt"/>
              <a:buAutoNum type="arabicPeriod"/>
              <a:defRPr/>
            </a:pPr>
            <a:r>
              <a:rPr lang="el-GR" altLang="en-US" sz="2000" dirty="0" smtClean="0"/>
              <a:t>πρώιμος εντοπισμός περιστατικών (εντός αλλά κυρίως εκτός ΜΕΘ)</a:t>
            </a:r>
          </a:p>
          <a:p>
            <a:pPr marL="457200" indent="-457200">
              <a:buFont typeface="+mj-lt"/>
              <a:buAutoNum type="arabicPeriod"/>
              <a:defRPr/>
            </a:pPr>
            <a:r>
              <a:rPr lang="el-GR" altLang="en-US" sz="2000" dirty="0" smtClean="0"/>
              <a:t>ομάδα συντονισμού από μόνιμα μέλη: ΜΕΘ + ΝΧ + ΝΛ κλινικής και με βοήθεια από νοσηλευτικό προσωπικό</a:t>
            </a:r>
          </a:p>
          <a:p>
            <a:pPr marL="457200" indent="-457200">
              <a:buFont typeface="+mj-lt"/>
              <a:buAutoNum type="arabicPeriod"/>
              <a:defRPr/>
            </a:pPr>
            <a:r>
              <a:rPr lang="el-GR" altLang="en-US" sz="2000" dirty="0"/>
              <a:t>ε</a:t>
            </a:r>
            <a:r>
              <a:rPr lang="el-GR" altLang="en-US" sz="2000" dirty="0" smtClean="0"/>
              <a:t>ξασφάλιση περισσότερων διαθέσιμων κλινών ΜΕΘ </a:t>
            </a:r>
          </a:p>
          <a:p>
            <a:pPr marL="457200" indent="-457200">
              <a:buFont typeface="+mj-lt"/>
              <a:buAutoNum type="arabicPeriod" startAt="5"/>
              <a:defRPr/>
            </a:pPr>
            <a:r>
              <a:rPr lang="el-GR" altLang="en-US" sz="2000" dirty="0" smtClean="0"/>
              <a:t>δημιουργία πρωτοκόλλων και οδηγιών για κάθε στάδιο της διαδικασίας από την ανίχνευση, την υποστήριξη του δότη, μέχρι την λήψη των οργάνων</a:t>
            </a:r>
          </a:p>
          <a:p>
            <a:pPr marL="457200" indent="-457200">
              <a:buFont typeface="+mj-lt"/>
              <a:buAutoNum type="arabicPeriod" startAt="5"/>
              <a:defRPr/>
            </a:pPr>
            <a:r>
              <a:rPr lang="el-GR" altLang="en-US" sz="2000" dirty="0" smtClean="0"/>
              <a:t>βελτίωση της φροντίδας στον εγκεφαλικά νεκρό ασθενή σε όλα τα στ</a:t>
            </a:r>
            <a:r>
              <a:rPr lang="el-GR" altLang="en-US" sz="2000" dirty="0"/>
              <a:t>ά</a:t>
            </a:r>
            <a:r>
              <a:rPr lang="el-GR" altLang="en-US" sz="2000" dirty="0" smtClean="0"/>
              <a:t>δια της νοσηλείας του</a:t>
            </a:r>
          </a:p>
          <a:p>
            <a:pPr marL="457200" indent="-457200">
              <a:buFont typeface="+mj-lt"/>
              <a:buAutoNum type="arabicPeriod" startAt="5"/>
              <a:defRPr/>
            </a:pPr>
            <a:r>
              <a:rPr lang="el-GR" altLang="en-US" sz="2000" dirty="0"/>
              <a:t>κ</a:t>
            </a:r>
            <a:r>
              <a:rPr lang="el-GR" altLang="en-US" sz="2000" dirty="0" smtClean="0"/>
              <a:t>αλύτερη προσέγγιση των οικογενειών του πιθανού δότη (χώροι, χρόνος, εκπαίδευση, εξειδικευμένος συντονιστής)</a:t>
            </a:r>
          </a:p>
          <a:p>
            <a:pPr marL="457200" indent="-457200">
              <a:buFont typeface="+mj-lt"/>
              <a:buAutoNum type="arabicPeriod" startAt="5"/>
              <a:defRPr/>
            </a:pPr>
            <a:r>
              <a:rPr lang="el-GR" altLang="en-US" sz="2000" dirty="0" smtClean="0"/>
              <a:t>διαρκής εκπαίδευση και επιμόρφωση των συντονιστών </a:t>
            </a:r>
          </a:p>
          <a:p>
            <a:pPr marL="457200" indent="-457200">
              <a:buFont typeface="+mj-lt"/>
              <a:buAutoNum type="arabicPeriod" startAt="5"/>
              <a:defRPr/>
            </a:pPr>
            <a:r>
              <a:rPr lang="el-GR" altLang="en-US" sz="2000" dirty="0"/>
              <a:t>κ</a:t>
            </a:r>
            <a:r>
              <a:rPr lang="el-GR" altLang="en-US" sz="2000" dirty="0" smtClean="0"/>
              <a:t>ίνητρα  σε νοσοκομεία και προσωπικό;</a:t>
            </a:r>
          </a:p>
          <a:p>
            <a:pPr marL="0" indent="0">
              <a:buFont typeface="Georgia" pitchFamily="18" charset="0"/>
              <a:buNone/>
              <a:defRPr/>
            </a:pPr>
            <a:endParaRPr lang="el-GR" altLang="en-US" sz="2000" dirty="0" smtClean="0"/>
          </a:p>
          <a:p>
            <a:pPr>
              <a:defRPr/>
            </a:pPr>
            <a:endParaRPr lang="en-US" sz="3200" dirty="0"/>
          </a:p>
        </p:txBody>
      </p:sp>
      <p:sp>
        <p:nvSpPr>
          <p:cNvPr id="5" name="Title 1"/>
          <p:cNvSpPr>
            <a:spLocks noGrp="1"/>
          </p:cNvSpPr>
          <p:nvPr>
            <p:ph type="title"/>
          </p:nvPr>
        </p:nvSpPr>
        <p:spPr>
          <a:xfrm>
            <a:off x="381000" y="457200"/>
            <a:ext cx="8382000" cy="1066800"/>
          </a:xfrm>
        </p:spPr>
        <p:txBody>
          <a:bodyPr/>
          <a:lstStyle/>
          <a:p>
            <a:pPr>
              <a:defRPr/>
            </a:pPr>
            <a:r>
              <a:rPr lang="el-GR" sz="2400" b="1" dirty="0" smtClean="0">
                <a:effectLst>
                  <a:outerShdw blurRad="38100" dist="38100" dir="2700000" algn="tl">
                    <a:srgbClr val="000000">
                      <a:alpha val="43137"/>
                    </a:srgbClr>
                  </a:outerShdw>
                </a:effectLst>
                <a:latin typeface="+mn-lt"/>
              </a:rPr>
              <a:t>Διεύρυνση δεξαμενής δοτών</a:t>
            </a:r>
            <a:br>
              <a:rPr lang="el-GR" sz="2400" b="1" dirty="0" smtClean="0">
                <a:effectLst>
                  <a:outerShdw blurRad="38100" dist="38100" dir="2700000" algn="tl">
                    <a:srgbClr val="000000">
                      <a:alpha val="43137"/>
                    </a:srgbClr>
                  </a:outerShdw>
                </a:effectLst>
                <a:latin typeface="+mn-lt"/>
              </a:rPr>
            </a:br>
            <a:r>
              <a:rPr lang="el-GR" sz="2400" dirty="0" smtClean="0">
                <a:solidFill>
                  <a:srgbClr val="0070C0"/>
                </a:solidFill>
                <a:effectLst>
                  <a:outerShdw blurRad="38100" dist="38100" dir="2700000" algn="tl">
                    <a:srgbClr val="000000">
                      <a:alpha val="43137"/>
                    </a:srgbClr>
                  </a:outerShdw>
                </a:effectLst>
                <a:latin typeface="+mn-lt"/>
              </a:rPr>
              <a:t>Συμπεράσματα</a:t>
            </a:r>
            <a:endParaRPr lang="en-US" sz="2400" dirty="0">
              <a:solidFill>
                <a:srgbClr val="0070C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19100" y="3733800"/>
            <a:ext cx="8229600" cy="3124200"/>
          </a:xfrm>
        </p:spPr>
        <p:txBody>
          <a:bodyPr/>
          <a:lstStyle/>
          <a:p>
            <a:pPr marL="0" indent="0">
              <a:buFont typeface="Arial" charset="0"/>
              <a:buNone/>
            </a:pPr>
            <a:endParaRPr lang="en-US" altLang="en-US" sz="2400" smtClean="0"/>
          </a:p>
          <a:p>
            <a:pPr marL="0" indent="0">
              <a:buFont typeface="Arial" charset="0"/>
              <a:buNone/>
            </a:pPr>
            <a:r>
              <a:rPr lang="en-US" altLang="en-US" sz="2400" b="1" smtClean="0"/>
              <a:t>"We never blame the population,</a:t>
            </a:r>
            <a:r>
              <a:rPr lang="el-GR" altLang="en-US" sz="2400" b="1" smtClean="0"/>
              <a:t> </a:t>
            </a:r>
            <a:r>
              <a:rPr lang="en-US" altLang="en-US" sz="2400" b="1" smtClean="0"/>
              <a:t>if people donate less, it must be something we have done wrong."</a:t>
            </a:r>
          </a:p>
          <a:p>
            <a:pPr marL="0" indent="0">
              <a:buFont typeface="Arial" charset="0"/>
              <a:buNone/>
            </a:pPr>
            <a:endParaRPr lang="en-US" altLang="en-US" sz="2400" smtClean="0"/>
          </a:p>
          <a:p>
            <a:pPr marL="0" indent="0">
              <a:buFont typeface="Arial" charset="0"/>
              <a:buNone/>
            </a:pPr>
            <a:r>
              <a:rPr lang="en-US" altLang="en-US" sz="2000" smtClean="0"/>
              <a:t>Rafael Matesanz </a:t>
            </a:r>
          </a:p>
          <a:p>
            <a:pPr marL="0" indent="0">
              <a:buFont typeface="Arial" charset="0"/>
              <a:buNone/>
            </a:pPr>
            <a:r>
              <a:rPr lang="en-US" altLang="en-US" sz="2000" smtClean="0"/>
              <a:t>Director of Spain's National Transplant Organisation (ONT)</a:t>
            </a:r>
            <a:endParaRPr lang="en-US" altLang="en-US" sz="1800" b="1" smtClean="0">
              <a:solidFill>
                <a:srgbClr val="C00000"/>
              </a:solidFill>
            </a:endParaRPr>
          </a:p>
          <a:p>
            <a:pPr marL="0" indent="0">
              <a:buFont typeface="Arial" charset="0"/>
              <a:buNone/>
            </a:pPr>
            <a:r>
              <a:rPr lang="en-US" altLang="en-US" sz="1800" b="1" smtClean="0">
                <a:solidFill>
                  <a:srgbClr val="C00000"/>
                </a:solidFill>
              </a:rPr>
              <a:t>http://europe.newsweek.com/spain-has-become-world-leader-organ-donations-305841?rm=eu</a:t>
            </a:r>
          </a:p>
          <a:p>
            <a:pPr marL="0" indent="0">
              <a:buFont typeface="Arial" charset="0"/>
              <a:buNone/>
            </a:pPr>
            <a:endParaRPr lang="en-US" altLang="en-US" sz="2400" smtClean="0"/>
          </a:p>
        </p:txBody>
      </p:sp>
      <p:pic>
        <p:nvPicPr>
          <p:cNvPr id="46083" name="Picture 2"/>
          <p:cNvPicPr>
            <a:picLocks noChangeAspect="1" noChangeArrowheads="1"/>
          </p:cNvPicPr>
          <p:nvPr/>
        </p:nvPicPr>
        <p:blipFill>
          <a:blip r:embed="rId2" cstate="print"/>
          <a:srcRect b="8578"/>
          <a:stretch>
            <a:fillRect/>
          </a:stretch>
        </p:blipFill>
        <p:spPr bwMode="auto">
          <a:xfrm>
            <a:off x="1981200" y="927100"/>
            <a:ext cx="4953000" cy="2982913"/>
          </a:xfrm>
          <a:prstGeom prst="rect">
            <a:avLst/>
          </a:prstGeom>
          <a:noFill/>
          <a:ln w="9525">
            <a:noFill/>
            <a:miter lim="800000"/>
            <a:headEnd/>
            <a:tailEnd/>
          </a:ln>
        </p:spPr>
      </p:pic>
      <p:pic>
        <p:nvPicPr>
          <p:cNvPr id="46084" name="Picture 4"/>
          <p:cNvPicPr>
            <a:picLocks noChangeAspect="1" noChangeArrowheads="1"/>
          </p:cNvPicPr>
          <p:nvPr/>
        </p:nvPicPr>
        <p:blipFill>
          <a:blip r:embed="rId3" cstate="print"/>
          <a:srcRect/>
          <a:stretch>
            <a:fillRect/>
          </a:stretch>
        </p:blipFill>
        <p:spPr bwMode="auto">
          <a:xfrm>
            <a:off x="2438400" y="228600"/>
            <a:ext cx="3803650" cy="69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429625" cy="5049838"/>
          </a:xfrm>
        </p:spPr>
        <p:txBody>
          <a:bodyPr/>
          <a:lstStyle/>
          <a:p>
            <a:pPr marL="109537" indent="0">
              <a:buFont typeface="Georgia" pitchFamily="18" charset="0"/>
              <a:buNone/>
              <a:defRPr/>
            </a:pPr>
            <a:r>
              <a:rPr lang="el-GR" sz="2000" dirty="0" smtClean="0"/>
              <a:t>Σε 60χρονο εγκεφαλικά νεκρό ασθενή, με σοβαρή ΚΕΚ λόγω πτώσης εξ ύψους, ο ιολογικός έλεγχος για ηπατίτιδα Β είναι ο κάτωθι:     </a:t>
            </a:r>
          </a:p>
          <a:p>
            <a:pPr marL="109537" indent="0">
              <a:buFont typeface="Georgia" pitchFamily="18" charset="0"/>
              <a:buNone/>
              <a:defRPr/>
            </a:pPr>
            <a:r>
              <a:rPr lang="en-US" sz="2000" dirty="0" err="1" smtClean="0"/>
              <a:t>HBsAg</a:t>
            </a:r>
            <a:r>
              <a:rPr lang="en-US" sz="2000" dirty="0" smtClean="0"/>
              <a:t> (-)</a:t>
            </a:r>
            <a:r>
              <a:rPr lang="el-GR" sz="2000" dirty="0" smtClean="0"/>
              <a:t>, </a:t>
            </a:r>
            <a:r>
              <a:rPr lang="en-US" sz="2000" dirty="0" smtClean="0"/>
              <a:t>anti-</a:t>
            </a:r>
            <a:r>
              <a:rPr lang="en-US" sz="2000" dirty="0" err="1" smtClean="0"/>
              <a:t>Hbs</a:t>
            </a:r>
            <a:r>
              <a:rPr lang="en-US" sz="2000" dirty="0" smtClean="0"/>
              <a:t> (+)</a:t>
            </a:r>
            <a:r>
              <a:rPr lang="el-GR" sz="2000" dirty="0" smtClean="0"/>
              <a:t> και </a:t>
            </a:r>
            <a:r>
              <a:rPr lang="en-US" sz="2000" dirty="0" smtClean="0"/>
              <a:t>anti-</a:t>
            </a:r>
            <a:r>
              <a:rPr lang="en-US" sz="2000" dirty="0" err="1" smtClean="0"/>
              <a:t>HBc</a:t>
            </a:r>
            <a:r>
              <a:rPr lang="en-US" sz="2000" dirty="0" smtClean="0"/>
              <a:t> (+). </a:t>
            </a:r>
            <a:r>
              <a:rPr lang="el-GR" sz="2000" dirty="0" smtClean="0"/>
              <a:t>Προ 10 ημερών αναφέρεται οτι είχε εμβολιασθεί για Η1Ν1</a:t>
            </a:r>
          </a:p>
          <a:p>
            <a:pPr marL="109537" indent="0">
              <a:buFont typeface="Georgia" pitchFamily="18" charset="0"/>
              <a:buNone/>
              <a:defRPr/>
            </a:pPr>
            <a:r>
              <a:rPr lang="en-US" sz="2000" dirty="0" smtClean="0"/>
              <a:t>O </a:t>
            </a:r>
            <a:r>
              <a:rPr lang="el-GR" sz="2000" dirty="0" smtClean="0"/>
              <a:t>ασθενής...</a:t>
            </a:r>
            <a:endParaRPr lang="en-US" sz="2000" dirty="0" smtClean="0"/>
          </a:p>
          <a:p>
            <a:pPr marL="109537" indent="0">
              <a:buFont typeface="Georgia" pitchFamily="18" charset="0"/>
              <a:buNone/>
              <a:defRPr/>
            </a:pPr>
            <a:endParaRPr lang="el-GR" sz="2000" dirty="0" smtClean="0"/>
          </a:p>
          <a:p>
            <a:pPr marL="566737" indent="-457200">
              <a:buFont typeface="+mj-lt"/>
              <a:buAutoNum type="arabicPeriod"/>
              <a:defRPr/>
            </a:pPr>
            <a:r>
              <a:rPr lang="el-GR" sz="2000" dirty="0" smtClean="0"/>
              <a:t>...</a:t>
            </a:r>
            <a:r>
              <a:rPr lang="el-GR" sz="2000" dirty="0"/>
              <a:t> δεν μπορεί να γίνει δότης λόγω του πρόσφατου εμβολιασμού για τον </a:t>
            </a:r>
            <a:r>
              <a:rPr lang="en-US" sz="2000" dirty="0" smtClean="0"/>
              <a:t>H1N1</a:t>
            </a:r>
          </a:p>
          <a:p>
            <a:pPr marL="566737" indent="-457200">
              <a:buFont typeface="+mj-lt"/>
              <a:buAutoNum type="arabicPeriod"/>
              <a:defRPr/>
            </a:pPr>
            <a:endParaRPr lang="en-US" sz="2000" dirty="0"/>
          </a:p>
          <a:p>
            <a:pPr marL="566737" indent="-457200">
              <a:buFont typeface="+mj-lt"/>
              <a:buAutoNum type="arabicPeriod"/>
              <a:defRPr/>
            </a:pPr>
            <a:r>
              <a:rPr lang="en-US" sz="2000" dirty="0" smtClean="0"/>
              <a:t>…</a:t>
            </a:r>
            <a:r>
              <a:rPr lang="el-GR" sz="2000" dirty="0" smtClean="0"/>
              <a:t>είναι κατάλληλος δότης όλων των οργάνων (πλην του ήπατος), τόσο σε υγιείς όσο και σε </a:t>
            </a:r>
            <a:r>
              <a:rPr lang="en-US" sz="2000" dirty="0" err="1" smtClean="0"/>
              <a:t>HBsAg</a:t>
            </a:r>
            <a:r>
              <a:rPr lang="el-GR" sz="2000" dirty="0" smtClean="0"/>
              <a:t>(+) λήπτες και δεν θα χρειαστεί να πάρουν καμμία αγωγή μετά τη μεταμόσχευση για την ηπατίτιδα Β</a:t>
            </a:r>
          </a:p>
          <a:p>
            <a:pPr marL="566737" indent="-457200">
              <a:buFont typeface="+mj-lt"/>
              <a:buAutoNum type="arabicPeriod"/>
              <a:defRPr/>
            </a:pPr>
            <a:endParaRPr lang="en-US" sz="2000" dirty="0" smtClean="0"/>
          </a:p>
          <a:p>
            <a:pPr marL="566737" indent="-457200">
              <a:buFont typeface="+mj-lt"/>
              <a:buAutoNum type="arabicPeriod"/>
              <a:defRPr/>
            </a:pPr>
            <a:r>
              <a:rPr lang="en-US" sz="2000" dirty="0" smtClean="0"/>
              <a:t>…</a:t>
            </a:r>
            <a:r>
              <a:rPr lang="el-GR" sz="2000" dirty="0" smtClean="0"/>
              <a:t>είναι κατάλληλος για δότης </a:t>
            </a:r>
            <a:r>
              <a:rPr lang="el-GR" sz="2000" dirty="0"/>
              <a:t>όλων των οργάνων </a:t>
            </a:r>
            <a:r>
              <a:rPr lang="el-GR" sz="2000" dirty="0" smtClean="0"/>
              <a:t>είτε σε λήπτες </a:t>
            </a:r>
            <a:r>
              <a:rPr lang="el-GR" sz="2000" dirty="0"/>
              <a:t>οροθετικούς  ή εμβολιασμένους </a:t>
            </a:r>
            <a:r>
              <a:rPr lang="el-GR" sz="2000" dirty="0" smtClean="0"/>
              <a:t>είτε και σε υγιείς (αφού πρώτα συναινέσουν) αλλά με </a:t>
            </a:r>
            <a:r>
              <a:rPr lang="el-GR" sz="2000" dirty="0"/>
              <a:t>ταυτόχρονη προφυλακτική θεραπεία και </a:t>
            </a:r>
            <a:r>
              <a:rPr lang="en-US" sz="2000" dirty="0" smtClean="0"/>
              <a:t>HBIG</a:t>
            </a:r>
            <a:r>
              <a:rPr lang="el-GR" sz="2000" dirty="0"/>
              <a:t> </a:t>
            </a:r>
            <a:endParaRPr lang="el-GR" sz="2000" dirty="0" smtClean="0"/>
          </a:p>
          <a:p>
            <a:pPr marL="566737" indent="-457200">
              <a:buFont typeface="+mj-lt"/>
              <a:buAutoNum type="arabicPeriod" startAt="3"/>
              <a:defRPr/>
            </a:pPr>
            <a:endParaRPr lang="el-GR" sz="2000" dirty="0" smtClean="0"/>
          </a:p>
          <a:p>
            <a:pPr marL="566737" indent="-457200">
              <a:buFont typeface="+mj-lt"/>
              <a:buAutoNum type="arabicPeriod" startAt="3"/>
              <a:defRPr/>
            </a:pPr>
            <a:endParaRPr lang="el-GR" sz="2000" dirty="0" smtClean="0"/>
          </a:p>
          <a:p>
            <a:pPr marL="109537" indent="0">
              <a:buFont typeface="Georgia" pitchFamily="18" charset="0"/>
              <a:buNone/>
              <a:defRPr/>
            </a:pPr>
            <a:r>
              <a:rPr lang="el-GR" sz="2000" dirty="0" smtClean="0"/>
              <a:t> </a:t>
            </a:r>
            <a:endParaRPr lang="en-US" sz="2000" dirty="0"/>
          </a:p>
          <a:p>
            <a:pPr marL="566737" indent="-457200">
              <a:buFont typeface="+mj-lt"/>
              <a:buAutoNum type="arabicPeriod" startAt="3"/>
              <a:defRPr/>
            </a:pPr>
            <a:endParaRPr lang="en-US" sz="2000" dirty="0" smtClean="0"/>
          </a:p>
          <a:p>
            <a:pPr marL="109537" indent="0">
              <a:buFont typeface="Georgia" pitchFamily="18" charset="0"/>
              <a:buNone/>
              <a:defRPr/>
            </a:pPr>
            <a:endParaRPr lang="en-US" sz="2000" dirty="0"/>
          </a:p>
          <a:p>
            <a:pPr marL="566737" indent="-457200">
              <a:buFont typeface="+mj-lt"/>
              <a:buAutoNum type="arabicPeriod" startAt="2"/>
              <a:defRPr/>
            </a:pPr>
            <a:endParaRPr lang="en-US" sz="2000" dirty="0"/>
          </a:p>
        </p:txBody>
      </p:sp>
      <p:sp>
        <p:nvSpPr>
          <p:cNvPr id="4" name="Title 7"/>
          <p:cNvSpPr txBox="1">
            <a:spLocks/>
          </p:cNvSpPr>
          <p:nvPr/>
        </p:nvSpPr>
        <p:spPr>
          <a:xfrm>
            <a:off x="161925" y="558800"/>
            <a:ext cx="8915400"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l-GR" sz="2400" b="1" dirty="0" smtClean="0">
                <a:solidFill>
                  <a:srgbClr val="FF0000"/>
                </a:solidFill>
                <a:effectLst>
                  <a:outerShdw blurRad="38100" dist="38100" dir="2700000" algn="tl">
                    <a:srgbClr val="000000">
                      <a:alpha val="43137"/>
                    </a:srgbClr>
                  </a:outerShdw>
                </a:effectLst>
                <a:latin typeface="+mn-lt"/>
              </a:rPr>
              <a:t>1</a:t>
            </a:r>
            <a:r>
              <a:rPr lang="el-GR" sz="2400" b="1" baseline="30000" dirty="0" smtClean="0">
                <a:solidFill>
                  <a:srgbClr val="FF0000"/>
                </a:solidFill>
                <a:effectLst>
                  <a:outerShdw blurRad="38100" dist="38100" dir="2700000" algn="tl">
                    <a:srgbClr val="000000">
                      <a:alpha val="43137"/>
                    </a:srgbClr>
                  </a:outerShdw>
                </a:effectLst>
                <a:latin typeface="+mn-lt"/>
              </a:rPr>
              <a:t>ο</a:t>
            </a:r>
            <a:r>
              <a:rPr lang="el-GR" sz="2400" b="1" dirty="0" smtClean="0">
                <a:solidFill>
                  <a:srgbClr val="FF0000"/>
                </a:solidFill>
                <a:effectLst>
                  <a:outerShdw blurRad="38100" dist="38100" dir="2700000" algn="tl">
                    <a:srgbClr val="000000">
                      <a:alpha val="43137"/>
                    </a:srgbClr>
                  </a:outerShdw>
                </a:effectLst>
                <a:latin typeface="+mn-lt"/>
              </a:rPr>
              <a:t> κλινικό σενάριο:</a:t>
            </a:r>
            <a:r>
              <a:rPr lang="el-GR" altLang="en-US" sz="2400" dirty="0" smtClean="0">
                <a:solidFill>
                  <a:srgbClr val="FF0000"/>
                </a:solidFill>
                <a:latin typeface="+mn-lt"/>
              </a:rPr>
              <a:t/>
            </a:r>
            <a:br>
              <a:rPr lang="el-GR" altLang="en-US" sz="2400" dirty="0" smtClean="0">
                <a:solidFill>
                  <a:srgbClr val="FF0000"/>
                </a:solidFill>
                <a:latin typeface="+mn-lt"/>
              </a:rPr>
            </a:br>
            <a:endParaRPr lang="en-US" sz="2400" dirty="0">
              <a:solidFill>
                <a:srgbClr val="FF0000"/>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3" y="1066800"/>
            <a:ext cx="9058275" cy="5481638"/>
          </a:xfrm>
        </p:spPr>
        <p:txBody>
          <a:bodyPr/>
          <a:lstStyle/>
          <a:p>
            <a:pPr marL="109537" indent="0">
              <a:buFont typeface="Georgia" pitchFamily="18" charset="0"/>
              <a:buNone/>
              <a:defRPr/>
            </a:pPr>
            <a:r>
              <a:rPr lang="el-GR" sz="2000" dirty="0" smtClean="0"/>
              <a:t>Στρατιώτης 24 χρονών μεταφέρεται στη ΜΕΘ από την παθολογική κλινική όπου νοσηλεύεται με βαριά μηνιγγοεγκεφαλίτιδα από μηνιγγιτιδόκοκκο για την οποία λαμβάνει στοχευμένη αγωγή επί 3ήμερο. Η νευρολογική του εικόνα επιδεινώνεται τα επόμενα 24ωρα και διαπιστώνεται εγκεφαλικός θάνατος  από εκσεσημασμένο εγκεφαλικό οίδημα. Ο ασθενής αναφέρεται οτι ήταν υγιής  και στο κέντρο κατάταξης είχε εμβολιασθεί πρίν 15 ημέρες για φυματίωση με </a:t>
            </a:r>
            <a:r>
              <a:rPr lang="en-US" sz="2000" dirty="0" smtClean="0"/>
              <a:t>BCG</a:t>
            </a:r>
            <a:r>
              <a:rPr lang="el-GR" sz="2000" dirty="0" smtClean="0"/>
              <a:t>. Είχε επανειλημμένες αρνητικές αιμοκαλλιέργειες. Θα μπορούσε να είναι δότης οργάνων;</a:t>
            </a:r>
          </a:p>
          <a:p>
            <a:pPr marL="109537" indent="0">
              <a:buFont typeface="Georgia" pitchFamily="18" charset="0"/>
              <a:buNone/>
              <a:defRPr/>
            </a:pPr>
            <a:endParaRPr lang="el-GR" sz="2000" dirty="0"/>
          </a:p>
          <a:p>
            <a:pPr marL="566737" indent="-457200">
              <a:buFont typeface="+mj-lt"/>
              <a:buAutoNum type="arabicPeriod"/>
              <a:defRPr/>
            </a:pPr>
            <a:r>
              <a:rPr lang="el-GR" sz="2000" dirty="0" smtClean="0"/>
              <a:t>..όχι λόγω πρόσφατου εμβολιασμού μ</a:t>
            </a:r>
            <a:r>
              <a:rPr lang="el-GR" sz="2000" dirty="0"/>
              <a:t>ε</a:t>
            </a:r>
            <a:r>
              <a:rPr lang="el-GR" sz="2000" dirty="0" smtClean="0"/>
              <a:t> </a:t>
            </a:r>
            <a:r>
              <a:rPr lang="en-US" sz="2000" dirty="0" smtClean="0"/>
              <a:t>BCG</a:t>
            </a:r>
          </a:p>
          <a:p>
            <a:pPr marL="566737" indent="-457200">
              <a:buFont typeface="+mj-lt"/>
              <a:buAutoNum type="arabicPeriod"/>
              <a:defRPr/>
            </a:pPr>
            <a:endParaRPr lang="en-US" sz="2000" dirty="0" smtClean="0"/>
          </a:p>
          <a:p>
            <a:pPr marL="566737" indent="-457200">
              <a:buFont typeface="+mj-lt"/>
              <a:buAutoNum type="arabicPeriod"/>
              <a:defRPr/>
            </a:pPr>
            <a:r>
              <a:rPr lang="en-US" sz="2000" dirty="0" smtClean="0"/>
              <a:t>...</a:t>
            </a:r>
            <a:r>
              <a:rPr lang="el-GR" sz="2000" dirty="0" smtClean="0"/>
              <a:t>όχι λόγω μεγάλης μεταδοτικότητας  του μικροβίου (μηνιγγιτιδόκοκκος)</a:t>
            </a:r>
          </a:p>
          <a:p>
            <a:pPr marL="566737" indent="-457200">
              <a:buFont typeface="+mj-lt"/>
              <a:buAutoNum type="arabicPeriod"/>
              <a:defRPr/>
            </a:pPr>
            <a:endParaRPr lang="el-GR" sz="2000" dirty="0"/>
          </a:p>
          <a:p>
            <a:pPr marL="566737" indent="-457200">
              <a:buFont typeface="+mj-lt"/>
              <a:buAutoNum type="arabicPeriod"/>
              <a:defRPr/>
            </a:pPr>
            <a:r>
              <a:rPr lang="el-GR" sz="2000" dirty="0" smtClean="0"/>
              <a:t>...ναι εφ’ όσον έχει λάβει στοχευμένη αγωγή για &gt;48 ώρες  και έχει αρνητικές αιμοκ/γειες δίχως άλλες σηπτικές εστίες. Ο λήπτης θα πρέπει να λάβει επίσης αντιβιοτική αγωγή μέχρι να συμπληρώσει το απαιτούμενο χρονικό διάστημα θεραπείας</a:t>
            </a:r>
            <a:endParaRPr lang="el-GR" sz="2000" dirty="0"/>
          </a:p>
          <a:p>
            <a:pPr marL="566737" indent="-457200">
              <a:buFont typeface="+mj-lt"/>
              <a:buAutoNum type="arabicPeriod"/>
              <a:defRPr/>
            </a:pPr>
            <a:endParaRPr lang="el-GR" sz="2000" dirty="0" smtClean="0"/>
          </a:p>
          <a:p>
            <a:pPr marL="566737" indent="-457200">
              <a:buFont typeface="+mj-lt"/>
              <a:buAutoNum type="arabicPeriod"/>
              <a:defRPr/>
            </a:pPr>
            <a:endParaRPr lang="el-GR" sz="2000" dirty="0" smtClean="0"/>
          </a:p>
          <a:p>
            <a:pPr marL="566737" indent="-457200">
              <a:buFont typeface="+mj-lt"/>
              <a:buAutoNum type="arabicPeriod"/>
              <a:defRPr/>
            </a:pPr>
            <a:endParaRPr lang="el-GR" sz="2000" dirty="0" smtClean="0"/>
          </a:p>
          <a:p>
            <a:pPr marL="566737" indent="-457200">
              <a:buFont typeface="+mj-lt"/>
              <a:buAutoNum type="arabicPeriod"/>
              <a:defRPr/>
            </a:pPr>
            <a:endParaRPr lang="el-GR" sz="2000" dirty="0"/>
          </a:p>
          <a:p>
            <a:pPr marL="566737" indent="-457200">
              <a:buFont typeface="+mj-lt"/>
              <a:buAutoNum type="arabicPeriod"/>
              <a:defRPr/>
            </a:pPr>
            <a:endParaRPr lang="el-GR" sz="2000" dirty="0" smtClean="0"/>
          </a:p>
        </p:txBody>
      </p:sp>
      <p:sp>
        <p:nvSpPr>
          <p:cNvPr id="4" name="Title 7"/>
          <p:cNvSpPr txBox="1">
            <a:spLocks/>
          </p:cNvSpPr>
          <p:nvPr/>
        </p:nvSpPr>
        <p:spPr>
          <a:xfrm>
            <a:off x="161925" y="558800"/>
            <a:ext cx="8915400"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defRPr/>
            </a:pPr>
            <a:r>
              <a:rPr lang="el-GR" sz="2400" b="1" dirty="0" smtClean="0">
                <a:solidFill>
                  <a:srgbClr val="FF0000"/>
                </a:solidFill>
                <a:effectLst>
                  <a:outerShdw blurRad="38100" dist="38100" dir="2700000" algn="tl">
                    <a:srgbClr val="000000">
                      <a:alpha val="43137"/>
                    </a:srgbClr>
                  </a:outerShdw>
                </a:effectLst>
                <a:latin typeface="+mn-lt"/>
              </a:rPr>
              <a:t>2</a:t>
            </a:r>
            <a:r>
              <a:rPr lang="el-GR" sz="2400" b="1" baseline="30000" dirty="0" smtClean="0">
                <a:solidFill>
                  <a:srgbClr val="FF0000"/>
                </a:solidFill>
                <a:effectLst>
                  <a:outerShdw blurRad="38100" dist="38100" dir="2700000" algn="tl">
                    <a:srgbClr val="000000">
                      <a:alpha val="43137"/>
                    </a:srgbClr>
                  </a:outerShdw>
                </a:effectLst>
                <a:latin typeface="+mn-lt"/>
              </a:rPr>
              <a:t>ο</a:t>
            </a:r>
            <a:r>
              <a:rPr lang="el-GR" sz="2400" b="1" dirty="0" smtClean="0">
                <a:solidFill>
                  <a:srgbClr val="FF0000"/>
                </a:solidFill>
                <a:effectLst>
                  <a:outerShdw blurRad="38100" dist="38100" dir="2700000" algn="tl">
                    <a:srgbClr val="000000">
                      <a:alpha val="43137"/>
                    </a:srgbClr>
                  </a:outerShdw>
                </a:effectLst>
                <a:latin typeface="+mn-lt"/>
              </a:rPr>
              <a:t> κλινικό σενάριο: </a:t>
            </a:r>
          </a:p>
          <a:p>
            <a:pPr>
              <a:defRPr/>
            </a:pPr>
            <a:endParaRPr lang="el-GR" sz="2000" dirty="0" smtClean="0">
              <a:solidFill>
                <a:schemeClr val="tx1"/>
              </a:solidFill>
              <a:latin typeface="+mn-lt"/>
            </a:endParaRPr>
          </a:p>
          <a:p>
            <a:pPr>
              <a:defRPr/>
            </a:pPr>
            <a:endParaRPr lang="en-US" sz="2400" dirty="0">
              <a:solidFill>
                <a:srgbClr val="FF0000"/>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762000"/>
          </a:xfrm>
        </p:spPr>
        <p:txBody>
          <a:bodyPr/>
          <a:lstStyle/>
          <a:p>
            <a:pPr>
              <a:defRPr/>
            </a:pPr>
            <a:r>
              <a:rPr lang="el-GR" sz="2400" b="1" dirty="0" smtClean="0">
                <a:solidFill>
                  <a:schemeClr val="tx1"/>
                </a:solidFill>
                <a:effectLst>
                  <a:outerShdw blurRad="38100" dist="38100" dir="2700000" algn="tl">
                    <a:srgbClr val="000000">
                      <a:alpha val="43137"/>
                    </a:srgbClr>
                  </a:outerShdw>
                </a:effectLst>
                <a:latin typeface="+mn-lt"/>
              </a:rPr>
              <a:t>Η προέλευση των οργάνων</a:t>
            </a:r>
            <a:endParaRPr lang="el-GR" sz="2400" b="1" dirty="0">
              <a:solidFill>
                <a:schemeClr val="tx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39688" y="1098550"/>
            <a:ext cx="9104312" cy="5322888"/>
          </a:xfrm>
        </p:spPr>
        <p:txBody>
          <a:bodyPr/>
          <a:lstStyle/>
          <a:p>
            <a:pPr marL="457200" indent="-457200">
              <a:buFont typeface="+mj-lt"/>
              <a:buAutoNum type="arabicPeriod"/>
              <a:defRPr/>
            </a:pPr>
            <a:r>
              <a:rPr lang="el-GR" sz="2000" b="1" dirty="0" smtClean="0"/>
              <a:t> Δότες με πάλλουσα καρδιά: </a:t>
            </a:r>
          </a:p>
          <a:p>
            <a:pPr marL="0" indent="0">
              <a:buFontTx/>
              <a:buNone/>
              <a:defRPr/>
            </a:pPr>
            <a:r>
              <a:rPr lang="el-GR" sz="2000" b="1" i="1" dirty="0" smtClean="0"/>
              <a:t>        α. Ζώντες δότες (</a:t>
            </a:r>
            <a:r>
              <a:rPr lang="en-US" sz="2000" b="1" i="1" dirty="0" smtClean="0"/>
              <a:t>Living Donors - LD)</a:t>
            </a:r>
            <a:endParaRPr lang="el-GR" sz="2000" b="1" i="1" dirty="0" smtClean="0"/>
          </a:p>
          <a:p>
            <a:pPr marL="0" indent="0">
              <a:buFontTx/>
              <a:buNone/>
              <a:defRPr/>
            </a:pPr>
            <a:r>
              <a:rPr lang="el-GR" sz="2000" dirty="0"/>
              <a:t> </a:t>
            </a:r>
            <a:r>
              <a:rPr lang="el-GR" sz="2000" dirty="0" smtClean="0"/>
              <a:t>         - όργανα για συγγενείς λήπτες     </a:t>
            </a:r>
          </a:p>
          <a:p>
            <a:pPr marL="0" indent="0">
              <a:buFontTx/>
              <a:buNone/>
              <a:defRPr/>
            </a:pPr>
            <a:r>
              <a:rPr lang="el-GR" sz="2000" dirty="0" smtClean="0"/>
              <a:t>          - </a:t>
            </a:r>
            <a:r>
              <a:rPr lang="el-GR" sz="2000" dirty="0"/>
              <a:t>διπλά όργανα </a:t>
            </a:r>
            <a:r>
              <a:rPr lang="el-GR" sz="2000" dirty="0" smtClean="0"/>
              <a:t>όπως οι νεφροί (41% των νεφρικών μοσχευμάτων)</a:t>
            </a:r>
          </a:p>
          <a:p>
            <a:pPr marL="0" indent="0">
              <a:buFontTx/>
              <a:buNone/>
              <a:defRPr/>
            </a:pPr>
            <a:r>
              <a:rPr lang="el-GR" sz="2000" dirty="0"/>
              <a:t> </a:t>
            </a:r>
            <a:r>
              <a:rPr lang="el-GR" sz="2000" dirty="0" smtClean="0"/>
              <a:t>         - </a:t>
            </a:r>
            <a:r>
              <a:rPr lang="el-GR" sz="2000" dirty="0"/>
              <a:t>τμήματα οργάνων αναγεννήσιμων ιστών </a:t>
            </a:r>
            <a:r>
              <a:rPr lang="el-GR" sz="2000" dirty="0" smtClean="0"/>
              <a:t>πχ ήπαρ (18% των μοσχευμ.)</a:t>
            </a:r>
          </a:p>
          <a:p>
            <a:pPr marL="0" indent="0">
              <a:buFontTx/>
              <a:buNone/>
              <a:defRPr/>
            </a:pPr>
            <a:r>
              <a:rPr lang="el-GR" sz="2000" b="1" i="1" dirty="0" smtClean="0"/>
              <a:t>        β.  Εγκεφαλικά </a:t>
            </a:r>
            <a:r>
              <a:rPr lang="el-GR" sz="2000" b="1" i="1" dirty="0"/>
              <a:t>νεκροί </a:t>
            </a:r>
            <a:r>
              <a:rPr lang="el-GR" sz="2000" b="1" i="1" dirty="0" smtClean="0"/>
              <a:t>δότες (</a:t>
            </a:r>
            <a:r>
              <a:rPr lang="en-US" sz="2000" b="1" i="1" dirty="0" smtClean="0"/>
              <a:t>Donation after Brain Death</a:t>
            </a:r>
            <a:r>
              <a:rPr lang="en-US" sz="2000" b="1" i="1" dirty="0"/>
              <a:t> </a:t>
            </a:r>
            <a:r>
              <a:rPr lang="en-US" sz="2000" b="1" i="1" dirty="0" smtClean="0"/>
              <a:t>-DBD)</a:t>
            </a:r>
            <a:endParaRPr lang="el-GR" sz="2000" b="1" i="1" dirty="0" smtClean="0"/>
          </a:p>
          <a:p>
            <a:pPr marL="0" indent="0">
              <a:buFontTx/>
              <a:buNone/>
              <a:defRPr/>
            </a:pPr>
            <a:r>
              <a:rPr lang="el-GR" sz="2000" dirty="0"/>
              <a:t> </a:t>
            </a:r>
            <a:r>
              <a:rPr lang="el-GR" sz="2000" dirty="0" smtClean="0"/>
              <a:t>              - μεγαλύτερη πηγή οργάνων</a:t>
            </a:r>
            <a:r>
              <a:rPr lang="en-US" sz="2000" dirty="0" smtClean="0"/>
              <a:t> </a:t>
            </a:r>
            <a:endParaRPr lang="el-GR" sz="2000" dirty="0" smtClean="0"/>
          </a:p>
          <a:p>
            <a:pPr marL="0" indent="0">
              <a:buFontTx/>
              <a:buNone/>
              <a:defRPr/>
            </a:pPr>
            <a:r>
              <a:rPr lang="el-GR" sz="2000" dirty="0"/>
              <a:t> </a:t>
            </a:r>
            <a:r>
              <a:rPr lang="el-GR" sz="2000" dirty="0" smtClean="0"/>
              <a:t>              - κάθε είδους ιστός και όργανο</a:t>
            </a:r>
          </a:p>
          <a:p>
            <a:pPr marL="0" indent="0">
              <a:buFontTx/>
              <a:buNone/>
              <a:defRPr/>
            </a:pPr>
            <a:endParaRPr lang="el-GR" sz="2000" dirty="0" smtClean="0"/>
          </a:p>
          <a:p>
            <a:pPr marL="457200" indent="-457200">
              <a:buFont typeface="+mj-lt"/>
              <a:buAutoNum type="arabicPeriod" startAt="2"/>
              <a:defRPr/>
            </a:pPr>
            <a:r>
              <a:rPr lang="el-GR" sz="2000" b="1" dirty="0" smtClean="0"/>
              <a:t>Δότες χωρίς πάλλουσα καρδιά</a:t>
            </a:r>
          </a:p>
          <a:p>
            <a:pPr marL="0" indent="0">
              <a:buFontTx/>
              <a:buNone/>
              <a:defRPr/>
            </a:pPr>
            <a:r>
              <a:rPr lang="el-GR" sz="2000" b="1" dirty="0" smtClean="0"/>
              <a:t>        </a:t>
            </a:r>
            <a:r>
              <a:rPr lang="el-GR" sz="2000" b="1" i="1" dirty="0" smtClean="0"/>
              <a:t>    - Δότες μετά από καρδιακή ανακοπή </a:t>
            </a:r>
            <a:r>
              <a:rPr lang="en-US" sz="2000" b="1" i="1" dirty="0" smtClean="0"/>
              <a:t>(</a:t>
            </a:r>
            <a:r>
              <a:rPr lang="en-US" sz="2000" b="1" i="1" dirty="0"/>
              <a:t>D</a:t>
            </a:r>
            <a:r>
              <a:rPr lang="en-US" sz="2000" b="1" i="1" dirty="0" smtClean="0"/>
              <a:t>onation after  </a:t>
            </a:r>
          </a:p>
          <a:p>
            <a:pPr marL="0" indent="0">
              <a:buFontTx/>
              <a:buNone/>
              <a:defRPr/>
            </a:pPr>
            <a:r>
              <a:rPr lang="en-US" sz="2000" b="1" i="1" dirty="0"/>
              <a:t> </a:t>
            </a:r>
            <a:r>
              <a:rPr lang="en-US" sz="2000" b="1" i="1" dirty="0" smtClean="0"/>
              <a:t>                                                                           </a:t>
            </a:r>
            <a:r>
              <a:rPr lang="el-GR" sz="2000" b="1" i="1" dirty="0" smtClean="0"/>
              <a:t>         </a:t>
            </a:r>
            <a:r>
              <a:rPr lang="en-US" sz="2000" b="1" i="1" dirty="0" smtClean="0"/>
              <a:t>Circulatory Death - DCD)</a:t>
            </a:r>
            <a:endParaRPr lang="el-GR" sz="2000" b="1" i="1" dirty="0" smtClean="0"/>
          </a:p>
          <a:p>
            <a:pPr marL="0" indent="0">
              <a:buFontTx/>
              <a:buNone/>
              <a:defRPr/>
            </a:pPr>
            <a:r>
              <a:rPr lang="el-GR" sz="2000" dirty="0" smtClean="0"/>
              <a:t>            - αναγνωρίζονται σαν δότες</a:t>
            </a:r>
            <a:r>
              <a:rPr lang="en-US" sz="2000" dirty="0" smtClean="0"/>
              <a:t> </a:t>
            </a:r>
            <a:r>
              <a:rPr lang="el-GR" sz="2000" dirty="0" smtClean="0"/>
              <a:t>μόνον σε ορισμένες χώρες</a:t>
            </a:r>
          </a:p>
          <a:p>
            <a:pPr marL="0" indent="0">
              <a:buFontTx/>
              <a:buNone/>
              <a:defRPr/>
            </a:pPr>
            <a:r>
              <a:rPr lang="el-GR" sz="2000" dirty="0"/>
              <a:t> </a:t>
            </a:r>
            <a:r>
              <a:rPr lang="el-GR" sz="2000" dirty="0" smtClean="0"/>
              <a:t>           - λιγότερα όργανα, υστερούν σε επιβίωση σε σχέση με </a:t>
            </a:r>
            <a:r>
              <a:rPr lang="en-US" sz="2000" dirty="0" smtClean="0"/>
              <a:t>DBD </a:t>
            </a:r>
            <a:r>
              <a:rPr lang="el-GR" sz="2000" dirty="0" smtClean="0"/>
              <a:t>και </a:t>
            </a:r>
            <a:r>
              <a:rPr lang="en-US" sz="2000" dirty="0" smtClean="0"/>
              <a:t>LD</a:t>
            </a:r>
            <a:endParaRPr lang="el-GR" sz="2000" dirty="0" smtClean="0"/>
          </a:p>
          <a:p>
            <a:pPr marL="0" indent="0">
              <a:buFontTx/>
              <a:buNone/>
              <a:defRPr/>
            </a:pPr>
            <a:r>
              <a:rPr lang="el-GR" sz="2000" dirty="0"/>
              <a:t> </a:t>
            </a:r>
            <a:r>
              <a:rPr lang="el-GR" sz="2000" dirty="0" smtClean="0"/>
              <a:t>           - σημαντική πηγή μοσχευμάτων για αρκετές χώρες</a:t>
            </a:r>
            <a:endParaRPr lang="el-GR" sz="2400" dirty="0"/>
          </a:p>
        </p:txBody>
      </p:sp>
      <p:sp>
        <p:nvSpPr>
          <p:cNvPr id="9220" name="TextBox 3"/>
          <p:cNvSpPr txBox="1">
            <a:spLocks noChangeArrowheads="1"/>
          </p:cNvSpPr>
          <p:nvPr/>
        </p:nvSpPr>
        <p:spPr bwMode="auto">
          <a:xfrm>
            <a:off x="3024188" y="6421438"/>
            <a:ext cx="6119812" cy="369887"/>
          </a:xfrm>
          <a:prstGeom prst="rect">
            <a:avLst/>
          </a:prstGeom>
          <a:noFill/>
          <a:ln w="9525">
            <a:noFill/>
            <a:miter lim="800000"/>
            <a:headEnd/>
            <a:tailEnd/>
          </a:ln>
        </p:spPr>
        <p:txBody>
          <a:bodyPr>
            <a:spAutoFit/>
          </a:bodyPr>
          <a:lstStyle/>
          <a:p>
            <a:r>
              <a:rPr lang="en-US" altLang="en-US" b="1" i="1">
                <a:solidFill>
                  <a:srgbClr val="C00000"/>
                </a:solidFill>
                <a:latin typeface="Calibri" pitchFamily="34" charset="0"/>
              </a:rPr>
              <a:t>American Journal of Transplantation 2003; 3: 1189-1196</a:t>
            </a:r>
            <a:endParaRPr lang="el-GR" altLang="en-US" b="1" i="1">
              <a:solidFill>
                <a:srgbClr val="C00000"/>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524000"/>
            <a:ext cx="8882062" cy="4856163"/>
          </a:xfrm>
        </p:spPr>
        <p:txBody>
          <a:bodyPr/>
          <a:lstStyle/>
          <a:p>
            <a:pPr marL="109537" indent="0">
              <a:buFont typeface="Georgia" pitchFamily="18" charset="0"/>
              <a:buNone/>
              <a:defRPr/>
            </a:pPr>
            <a:r>
              <a:rPr lang="el-GR" sz="2000" dirty="0" smtClean="0"/>
              <a:t>                             </a:t>
            </a:r>
          </a:p>
          <a:p>
            <a:pPr>
              <a:buFont typeface="Wingdings" panose="05000000000000000000" pitchFamily="2" charset="2"/>
              <a:buChar char="§"/>
              <a:defRPr/>
            </a:pPr>
            <a:r>
              <a:rPr lang="el-GR" sz="2000" dirty="0" smtClean="0"/>
              <a:t>Οι εγκεφαλικά νεκροί είναι μικρός πληθυσμός: </a:t>
            </a:r>
          </a:p>
          <a:p>
            <a:pPr marL="109537" indent="0">
              <a:buFont typeface="Georgia" pitchFamily="18" charset="0"/>
              <a:buNone/>
              <a:defRPr/>
            </a:pPr>
            <a:r>
              <a:rPr lang="el-GR" sz="2000" dirty="0" smtClean="0"/>
              <a:t>       &lt;1% των συνολικών θανάτων </a:t>
            </a:r>
          </a:p>
          <a:p>
            <a:pPr marL="109537" indent="0">
              <a:buFont typeface="Georgia" pitchFamily="18" charset="0"/>
              <a:buNone/>
              <a:defRPr/>
            </a:pPr>
            <a:r>
              <a:rPr lang="el-GR" sz="2000" dirty="0" smtClean="0"/>
              <a:t>       &lt;</a:t>
            </a:r>
            <a:r>
              <a:rPr lang="el-GR" sz="2000" dirty="0"/>
              <a:t>3% στο σύνολο των </a:t>
            </a:r>
            <a:r>
              <a:rPr lang="el-GR" sz="2000" dirty="0" smtClean="0"/>
              <a:t>ενδονοσοκομειακών θανάτων</a:t>
            </a:r>
          </a:p>
          <a:p>
            <a:pPr marL="109537" indent="0">
              <a:buFont typeface="Georgia" pitchFamily="18" charset="0"/>
              <a:buNone/>
              <a:defRPr/>
            </a:pPr>
            <a:r>
              <a:rPr lang="el-GR" sz="2000" dirty="0" smtClean="0"/>
              <a:t>       </a:t>
            </a:r>
            <a:r>
              <a:rPr lang="el-GR" sz="2000" dirty="0"/>
              <a:t>~7,8%  των θανάτων στη </a:t>
            </a:r>
            <a:r>
              <a:rPr lang="el-GR" sz="2000" dirty="0" smtClean="0"/>
              <a:t>ΜΕΘ</a:t>
            </a:r>
          </a:p>
          <a:p>
            <a:pPr marL="109537" indent="0">
              <a:buFont typeface="Georgia" pitchFamily="18" charset="0"/>
              <a:buNone/>
              <a:defRPr/>
            </a:pPr>
            <a:r>
              <a:rPr lang="el-GR" sz="1600" b="1" i="1" dirty="0" smtClean="0">
                <a:solidFill>
                  <a:srgbClr val="C00000"/>
                </a:solidFill>
              </a:rPr>
              <a:t>           JAMA </a:t>
            </a:r>
            <a:r>
              <a:rPr lang="el-GR" sz="1600" b="1" i="1" dirty="0">
                <a:solidFill>
                  <a:srgbClr val="C00000"/>
                </a:solidFill>
              </a:rPr>
              <a:t>2003. 290:790-797</a:t>
            </a:r>
            <a:endParaRPr lang="el-GR" sz="2000" dirty="0"/>
          </a:p>
          <a:p>
            <a:pPr marL="109537" indent="0">
              <a:buFont typeface="Georgia" pitchFamily="18" charset="0"/>
              <a:buNone/>
              <a:defRPr/>
            </a:pPr>
            <a:endParaRPr lang="el-GR" sz="2000" dirty="0"/>
          </a:p>
          <a:p>
            <a:pPr>
              <a:buFont typeface="Wingdings" panose="05000000000000000000" pitchFamily="2" charset="2"/>
              <a:buChar char="§"/>
              <a:defRPr/>
            </a:pPr>
            <a:r>
              <a:rPr lang="en-US" sz="2000" dirty="0" smtClean="0"/>
              <a:t>T</a:t>
            </a:r>
            <a:r>
              <a:rPr lang="el-GR" sz="2000" dirty="0" smtClean="0"/>
              <a:t>α μέτρα πρόληψης τροχαίων και </a:t>
            </a:r>
          </a:p>
          <a:p>
            <a:pPr marL="0" indent="0">
              <a:buFont typeface="Georgia" pitchFamily="18" charset="0"/>
              <a:buNone/>
              <a:defRPr/>
            </a:pPr>
            <a:r>
              <a:rPr lang="el-GR" sz="2000" dirty="0"/>
              <a:t> </a:t>
            </a:r>
            <a:r>
              <a:rPr lang="el-GR" sz="2000" dirty="0" smtClean="0"/>
              <a:t>      η καλύτερη πρόληψη και αντιμετώπιση </a:t>
            </a:r>
          </a:p>
          <a:p>
            <a:pPr marL="0" indent="0">
              <a:buFont typeface="Georgia" pitchFamily="18" charset="0"/>
              <a:buNone/>
              <a:defRPr/>
            </a:pPr>
            <a:r>
              <a:rPr lang="el-GR" sz="2000" dirty="0"/>
              <a:t> </a:t>
            </a:r>
            <a:r>
              <a:rPr lang="el-GR" sz="2000" dirty="0" smtClean="0"/>
              <a:t>      των ΑΕΕ οδήγησαν σε μείωση των </a:t>
            </a:r>
          </a:p>
          <a:p>
            <a:pPr marL="0" indent="0">
              <a:buFont typeface="Georgia" pitchFamily="18" charset="0"/>
              <a:buNone/>
              <a:defRPr/>
            </a:pPr>
            <a:r>
              <a:rPr lang="el-GR" sz="2000" dirty="0"/>
              <a:t> </a:t>
            </a:r>
            <a:r>
              <a:rPr lang="el-GR" sz="2000" dirty="0" smtClean="0"/>
              <a:t>      εγκεφ. θανάτων </a:t>
            </a:r>
            <a:endParaRPr lang="el-GR" sz="1600" b="1" i="1" dirty="0" smtClean="0">
              <a:solidFill>
                <a:srgbClr val="C00000"/>
              </a:solidFill>
            </a:endParaRPr>
          </a:p>
          <a:p>
            <a:pPr marL="109537" indent="0">
              <a:buFont typeface="Georgia" pitchFamily="18" charset="0"/>
              <a:buNone/>
              <a:defRPr/>
            </a:pPr>
            <a:endParaRPr lang="en-US" sz="2000" dirty="0"/>
          </a:p>
        </p:txBody>
      </p:sp>
      <p:sp>
        <p:nvSpPr>
          <p:cNvPr id="4" name="Title 1"/>
          <p:cNvSpPr>
            <a:spLocks noGrp="1"/>
          </p:cNvSpPr>
          <p:nvPr>
            <p:ph type="title"/>
          </p:nvPr>
        </p:nvSpPr>
        <p:spPr>
          <a:xfrm>
            <a:off x="206375" y="533400"/>
            <a:ext cx="8763000" cy="1066800"/>
          </a:xfrm>
        </p:spPr>
        <p:txBody>
          <a:bodyPr/>
          <a:lstStyle/>
          <a:p>
            <a:r>
              <a:rPr lang="el-GR" altLang="en-US" sz="2400" b="1" smtClean="0">
                <a:solidFill>
                  <a:schemeClr val="tx1"/>
                </a:solidFill>
                <a:effectLst>
                  <a:outerShdw blurRad="38100" dist="38100" dir="2700000" algn="tl">
                    <a:srgbClr val="C0C0C0"/>
                  </a:outerShdw>
                </a:effectLst>
                <a:latin typeface="Georgia" pitchFamily="18" charset="0"/>
                <a:cs typeface="Calibri" pitchFamily="34" charset="0"/>
              </a:rPr>
              <a:t>Εγκεφαλικά νεκροί δότες: η κύρια πηγή οργάνων</a:t>
            </a:r>
            <a:r>
              <a:rPr lang="el-GR" altLang="en-US" sz="2400" b="1" smtClean="0">
                <a:solidFill>
                  <a:schemeClr val="tx1"/>
                </a:solidFill>
                <a:effectLst>
                  <a:outerShdw blurRad="38100" dist="38100" dir="2700000" algn="tl">
                    <a:srgbClr val="C0C0C0"/>
                  </a:outerShdw>
                </a:effectLst>
                <a:latin typeface="Georgia" pitchFamily="18" charset="0"/>
              </a:rPr>
              <a:t> </a:t>
            </a:r>
            <a:r>
              <a:rPr lang="el-GR" altLang="en-US" sz="2800" smtClean="0">
                <a:solidFill>
                  <a:schemeClr val="tx1"/>
                </a:solidFill>
                <a:latin typeface="Georgia" pitchFamily="18" charset="0"/>
              </a:rPr>
              <a:t/>
            </a:r>
            <a:br>
              <a:rPr lang="el-GR" altLang="en-US" sz="2800" smtClean="0">
                <a:solidFill>
                  <a:schemeClr val="tx1"/>
                </a:solidFill>
                <a:latin typeface="Georgia" pitchFamily="18" charset="0"/>
              </a:rPr>
            </a:br>
            <a:r>
              <a:rPr lang="el-GR" altLang="en-US" sz="2400" smtClean="0">
                <a:solidFill>
                  <a:srgbClr val="0070C0"/>
                </a:solidFill>
                <a:effectLst>
                  <a:outerShdw blurRad="38100" dist="38100" dir="2700000" algn="tl">
                    <a:srgbClr val="C0C0C0"/>
                  </a:outerShdw>
                </a:effectLst>
                <a:latin typeface="Georgia" pitchFamily="18" charset="0"/>
              </a:rPr>
              <a:t>...όμως είναι λίγοι και διαρκώς θα μειώνονται</a:t>
            </a:r>
            <a:r>
              <a:rPr lang="el-GR" altLang="en-US" sz="2400" b="1" smtClean="0">
                <a:solidFill>
                  <a:srgbClr val="C00000"/>
                </a:solidFill>
                <a:effectLst>
                  <a:outerShdw blurRad="38100" dist="38100" dir="2700000" algn="tl">
                    <a:srgbClr val="C0C0C0"/>
                  </a:outerShdw>
                </a:effectLst>
                <a:latin typeface="Georgia" pitchFamily="18" charset="0"/>
              </a:rPr>
              <a:t> </a:t>
            </a:r>
          </a:p>
        </p:txBody>
      </p:sp>
      <p:pic>
        <p:nvPicPr>
          <p:cNvPr id="10244" name="Picture 2"/>
          <p:cNvPicPr>
            <a:picLocks noChangeAspect="1" noChangeArrowheads="1"/>
          </p:cNvPicPr>
          <p:nvPr/>
        </p:nvPicPr>
        <p:blipFill>
          <a:blip r:embed="rId2" cstate="print"/>
          <a:srcRect l="2267" r="8916"/>
          <a:stretch>
            <a:fillRect/>
          </a:stretch>
        </p:blipFill>
        <p:spPr bwMode="auto">
          <a:xfrm>
            <a:off x="5181600" y="3505200"/>
            <a:ext cx="3497263" cy="2630488"/>
          </a:xfrm>
          <a:prstGeom prst="rect">
            <a:avLst/>
          </a:prstGeom>
          <a:noFill/>
          <a:ln w="9525">
            <a:noFill/>
            <a:miter lim="800000"/>
            <a:headEnd/>
            <a:tailEnd/>
          </a:ln>
        </p:spPr>
      </p:pic>
      <p:sp>
        <p:nvSpPr>
          <p:cNvPr id="7" name="Rectangle 6"/>
          <p:cNvSpPr/>
          <p:nvPr/>
        </p:nvSpPr>
        <p:spPr>
          <a:xfrm>
            <a:off x="228600" y="6307138"/>
            <a:ext cx="9148763" cy="584200"/>
          </a:xfrm>
          <a:prstGeom prst="rect">
            <a:avLst/>
          </a:prstGeom>
        </p:spPr>
        <p:txBody>
          <a:bodyPr>
            <a:spAutoFit/>
          </a:bodyPr>
          <a:lstStyle/>
          <a:p>
            <a:pPr>
              <a:defRPr/>
            </a:pPr>
            <a:r>
              <a:rPr lang="en-US" altLang="en-US" sz="1600" b="1" i="1" dirty="0">
                <a:solidFill>
                  <a:srgbClr val="C00000"/>
                </a:solidFill>
                <a:latin typeface="+mn-lt"/>
              </a:rPr>
              <a:t>Transplant International ª 2011 European Society for Organ Transplantation 24 </a:t>
            </a:r>
            <a:endParaRPr lang="el-GR" altLang="en-US" sz="1600" b="1" i="1" dirty="0">
              <a:solidFill>
                <a:srgbClr val="C00000"/>
              </a:solidFill>
              <a:latin typeface="+mn-lt"/>
            </a:endParaRPr>
          </a:p>
          <a:p>
            <a:pPr>
              <a:defRPr/>
            </a:pPr>
            <a:r>
              <a:rPr lang="en-US" altLang="en-US" sz="1600" b="1" i="1" dirty="0">
                <a:solidFill>
                  <a:srgbClr val="C00000"/>
                </a:solidFill>
                <a:latin typeface="+mn-lt"/>
              </a:rPr>
              <a:t>(2011) 333–343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l="1468" r="3836" b="51448"/>
          <a:stretch>
            <a:fillRect/>
          </a:stretch>
        </p:blipFill>
        <p:spPr>
          <a:xfrm>
            <a:off x="1524000" y="1871663"/>
            <a:ext cx="6262688" cy="2624137"/>
          </a:xfrm>
          <a:noFill/>
        </p:spPr>
      </p:pic>
      <p:sp>
        <p:nvSpPr>
          <p:cNvPr id="5" name="Rectangle 4"/>
          <p:cNvSpPr/>
          <p:nvPr/>
        </p:nvSpPr>
        <p:spPr>
          <a:xfrm>
            <a:off x="750888" y="4724400"/>
            <a:ext cx="7631112" cy="1908175"/>
          </a:xfrm>
          <a:prstGeom prst="rect">
            <a:avLst/>
          </a:prstGeom>
        </p:spPr>
        <p:txBody>
          <a:bodyPr>
            <a:spAutoFit/>
          </a:bodyPr>
          <a:lstStyle/>
          <a:p>
            <a:pPr algn="just">
              <a:buFont typeface="Wingdings" panose="05000000000000000000" pitchFamily="2" charset="2"/>
              <a:buChar char="§"/>
              <a:defRPr/>
            </a:pPr>
            <a:r>
              <a:rPr lang="el-GR" sz="2000" dirty="0">
                <a:latin typeface="+mn-lt"/>
              </a:rPr>
              <a:t> Λόγω σημαντικών ορμονικών μεταβολών στον εγκεφαλικό θάνατο επέρχονται πολύ γρήγορα μεταβολικές και αιμοδυναμικές διαταραχές που βλάπτουν τα προς μεταμόσχευση όργανα ή οδηγούν στο θάνατο. </a:t>
            </a:r>
          </a:p>
          <a:p>
            <a:pPr algn="just">
              <a:defRPr/>
            </a:pPr>
            <a:endParaRPr lang="el-GR" sz="2000" dirty="0">
              <a:latin typeface="+mn-lt"/>
            </a:endParaRPr>
          </a:p>
          <a:p>
            <a:pPr>
              <a:defRPr/>
            </a:pPr>
            <a:endParaRPr lang="en-US" dirty="0"/>
          </a:p>
        </p:txBody>
      </p:sp>
      <p:sp>
        <p:nvSpPr>
          <p:cNvPr id="6" name="Title 1"/>
          <p:cNvSpPr>
            <a:spLocks noGrp="1"/>
          </p:cNvSpPr>
          <p:nvPr>
            <p:ph type="title"/>
          </p:nvPr>
        </p:nvSpPr>
        <p:spPr>
          <a:xfrm>
            <a:off x="579438" y="609600"/>
            <a:ext cx="8229600" cy="1066800"/>
          </a:xfrm>
        </p:spPr>
        <p:txBody>
          <a:bodyPr/>
          <a:lstStyle/>
          <a:p>
            <a:pPr>
              <a:defRPr/>
            </a:pPr>
            <a:r>
              <a:rPr lang="el-GR" sz="2400" b="1" dirty="0" smtClean="0">
                <a:solidFill>
                  <a:schemeClr val="tx1"/>
                </a:solidFill>
                <a:effectLst>
                  <a:outerShdw blurRad="38100" dist="38100" dir="2700000" algn="tl">
                    <a:srgbClr val="000000">
                      <a:alpha val="43137"/>
                    </a:srgbClr>
                  </a:outerShdw>
                </a:effectLst>
                <a:latin typeface="+mn-lt"/>
              </a:rPr>
              <a:t>Εγκεφαλικά νεκροί δότες</a:t>
            </a:r>
            <a:r>
              <a:rPr lang="el-GR" sz="2400" dirty="0" smtClean="0">
                <a:solidFill>
                  <a:schemeClr val="tx1"/>
                </a:solidFill>
                <a:effectLst>
                  <a:outerShdw blurRad="38100" dist="38100" dir="2700000" algn="tl">
                    <a:srgbClr val="000000">
                      <a:alpha val="43137"/>
                    </a:srgbClr>
                  </a:outerShdw>
                </a:effectLst>
                <a:latin typeface="+mn-lt"/>
              </a:rPr>
              <a:t> </a:t>
            </a:r>
            <a:r>
              <a:rPr lang="el-GR" sz="2400" dirty="0" smtClean="0">
                <a:solidFill>
                  <a:srgbClr val="C00000"/>
                </a:solidFill>
                <a:latin typeface="+mn-lt"/>
              </a:rPr>
              <a:t/>
            </a:r>
            <a:br>
              <a:rPr lang="el-GR" sz="2400" dirty="0" smtClean="0">
                <a:solidFill>
                  <a:srgbClr val="C00000"/>
                </a:solidFill>
                <a:latin typeface="+mn-lt"/>
              </a:rPr>
            </a:br>
            <a:r>
              <a:rPr lang="el-GR" sz="2400" dirty="0" smtClean="0">
                <a:solidFill>
                  <a:srgbClr val="0070C0"/>
                </a:solidFill>
                <a:effectLst>
                  <a:outerShdw blurRad="38100" dist="38100" dir="2700000" algn="tl">
                    <a:srgbClr val="000000">
                      <a:alpha val="43137"/>
                    </a:srgbClr>
                  </a:outerShdw>
                </a:effectLst>
                <a:latin typeface="+mn-lt"/>
              </a:rPr>
              <a:t>...πιέζουν για γρήγορες αποφάσεις</a:t>
            </a:r>
            <a:r>
              <a:rPr lang="el-GR" sz="2000" b="1" dirty="0" smtClean="0">
                <a:solidFill>
                  <a:srgbClr val="C00000"/>
                </a:solidFill>
                <a:effectLst>
                  <a:outerShdw blurRad="38100" dist="38100" dir="2700000" algn="tl">
                    <a:srgbClr val="000000">
                      <a:alpha val="43137"/>
                    </a:srgbClr>
                  </a:outerShdw>
                </a:effectLst>
                <a:latin typeface="+mn-lt"/>
              </a:rPr>
              <a:t> </a:t>
            </a:r>
            <a:r>
              <a:rPr lang="el-GR" sz="2400" b="1" dirty="0" smtClean="0">
                <a:solidFill>
                  <a:srgbClr val="C00000"/>
                </a:solidFill>
                <a:effectLst>
                  <a:outerShdw blurRad="38100" dist="38100" dir="2700000" algn="tl">
                    <a:srgbClr val="000000">
                      <a:alpha val="43137"/>
                    </a:srgbClr>
                  </a:outerShdw>
                </a:effectLst>
                <a:latin typeface="+mn-lt"/>
              </a:rPr>
              <a:t/>
            </a:r>
            <a:br>
              <a:rPr lang="el-GR" sz="2400" b="1" dirty="0" smtClean="0">
                <a:solidFill>
                  <a:srgbClr val="C00000"/>
                </a:solidFill>
                <a:effectLst>
                  <a:outerShdw blurRad="38100" dist="38100" dir="2700000" algn="tl">
                    <a:srgbClr val="000000">
                      <a:alpha val="43137"/>
                    </a:srgbClr>
                  </a:outerShdw>
                </a:effectLst>
                <a:latin typeface="+mn-lt"/>
              </a:rPr>
            </a:br>
            <a:endParaRPr lang="el-GR" sz="2400" b="1" dirty="0">
              <a:solidFill>
                <a:srgbClr val="C0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526463" cy="3505200"/>
          </a:xfrm>
        </p:spPr>
        <p:txBody>
          <a:bodyPr/>
          <a:lstStyle/>
          <a:p>
            <a:pPr marL="0" indent="0">
              <a:buFontTx/>
              <a:buNone/>
              <a:defRPr/>
            </a:pPr>
            <a:r>
              <a:rPr lang="el-GR" sz="2000" dirty="0" smtClean="0">
                <a:solidFill>
                  <a:srgbClr val="0070C0"/>
                </a:solidFill>
                <a:effectLst>
                  <a:outerShdw blurRad="38100" dist="38100" dir="2700000" algn="tl">
                    <a:srgbClr val="000000">
                      <a:alpha val="43137"/>
                    </a:srgbClr>
                  </a:outerShdw>
                </a:effectLst>
              </a:rPr>
              <a:t>συχνά </a:t>
            </a:r>
            <a:r>
              <a:rPr lang="el-GR" sz="2000" dirty="0">
                <a:solidFill>
                  <a:srgbClr val="0070C0"/>
                </a:solidFill>
                <a:effectLst>
                  <a:outerShdw blurRad="38100" dist="38100" dir="2700000" algn="tl">
                    <a:srgbClr val="000000">
                      <a:alpha val="43137"/>
                    </a:srgbClr>
                  </a:outerShdw>
                </a:effectLst>
              </a:rPr>
              <a:t>δεν αναγνωρίζονται ως υποψήφιοι δότες</a:t>
            </a:r>
            <a:endParaRPr lang="el-GR" sz="2000" b="1" dirty="0" smtClean="0">
              <a:solidFill>
                <a:schemeClr val="accent5">
                  <a:lumMod val="50000"/>
                </a:schemeClr>
              </a:solidFill>
            </a:endParaRPr>
          </a:p>
          <a:p>
            <a:pPr marL="0" indent="0">
              <a:buFontTx/>
              <a:buNone/>
              <a:defRPr/>
            </a:pPr>
            <a:r>
              <a:rPr lang="el-GR" sz="2000" b="1" dirty="0" smtClean="0">
                <a:solidFill>
                  <a:schemeClr val="accent5">
                    <a:lumMod val="50000"/>
                  </a:schemeClr>
                </a:solidFill>
              </a:rPr>
              <a:t>ΗΠA </a:t>
            </a:r>
            <a:endParaRPr lang="el-GR" sz="2000" b="1" dirty="0">
              <a:solidFill>
                <a:schemeClr val="accent5">
                  <a:lumMod val="50000"/>
                </a:schemeClr>
              </a:solidFill>
            </a:endParaRPr>
          </a:p>
          <a:p>
            <a:pPr>
              <a:defRPr/>
            </a:pPr>
            <a:r>
              <a:rPr lang="el-GR" sz="2000" dirty="0" smtClean="0"/>
              <a:t>εγκεφαλικά </a:t>
            </a:r>
            <a:r>
              <a:rPr lang="el-GR" sz="2000" dirty="0"/>
              <a:t>νεκροί δυνητικοί δότες: </a:t>
            </a:r>
            <a:r>
              <a:rPr lang="el-GR" sz="2000" dirty="0" smtClean="0"/>
              <a:t>    10.500 </a:t>
            </a:r>
            <a:r>
              <a:rPr lang="el-GR" sz="2000" dirty="0"/>
              <a:t>– 13.800/έτος</a:t>
            </a:r>
          </a:p>
          <a:p>
            <a:pPr>
              <a:defRPr/>
            </a:pPr>
            <a:r>
              <a:rPr lang="el-GR" sz="2000" dirty="0" smtClean="0"/>
              <a:t>δεν </a:t>
            </a:r>
            <a:r>
              <a:rPr lang="el-GR" sz="2000" dirty="0"/>
              <a:t>εντοπίσθηκαν:                    </a:t>
            </a:r>
            <a:r>
              <a:rPr lang="el-GR" sz="2000" dirty="0" smtClean="0"/>
              <a:t>                </a:t>
            </a:r>
            <a:r>
              <a:rPr lang="el-GR" sz="2000" dirty="0"/>
              <a:t>28% (1990)  -  16% (1997)</a:t>
            </a:r>
          </a:p>
          <a:p>
            <a:pPr>
              <a:defRPr/>
            </a:pPr>
            <a:r>
              <a:rPr lang="el-GR" sz="2000" dirty="0" smtClean="0"/>
              <a:t>έγιναν </a:t>
            </a:r>
            <a:r>
              <a:rPr lang="el-GR" sz="2000" dirty="0"/>
              <a:t>πραγματικοί </a:t>
            </a:r>
            <a:r>
              <a:rPr lang="el-GR" sz="2000" dirty="0" smtClean="0"/>
              <a:t>δότες μόνο:            47</a:t>
            </a:r>
            <a:r>
              <a:rPr lang="el-GR" sz="2000" dirty="0"/>
              <a:t>% (1990)  - 54% (1997)</a:t>
            </a:r>
          </a:p>
          <a:p>
            <a:pPr marL="0" indent="0">
              <a:buFontTx/>
              <a:buNone/>
              <a:defRPr/>
            </a:pPr>
            <a:r>
              <a:rPr lang="el-GR" sz="1600" b="1" i="1" dirty="0">
                <a:solidFill>
                  <a:srgbClr val="C00000"/>
                </a:solidFill>
              </a:rPr>
              <a:t>                                                                       Ν Engl J Med </a:t>
            </a:r>
            <a:r>
              <a:rPr lang="el-GR" sz="1600" b="1" i="1" dirty="0" smtClean="0">
                <a:solidFill>
                  <a:srgbClr val="C00000"/>
                </a:solidFill>
              </a:rPr>
              <a:t>2003;349:667-674</a:t>
            </a:r>
          </a:p>
          <a:p>
            <a:pPr marL="0" indent="0">
              <a:buFontTx/>
              <a:buNone/>
              <a:defRPr/>
            </a:pPr>
            <a:r>
              <a:rPr lang="el-GR" sz="2000" b="1" dirty="0" smtClean="0">
                <a:solidFill>
                  <a:schemeClr val="accent5">
                    <a:lumMod val="50000"/>
                  </a:schemeClr>
                </a:solidFill>
              </a:rPr>
              <a:t>Ευρώπη</a:t>
            </a:r>
          </a:p>
          <a:p>
            <a:pPr>
              <a:defRPr/>
            </a:pPr>
            <a:r>
              <a:rPr lang="el-GR" sz="2000" dirty="0" smtClean="0"/>
              <a:t>Σε ένα μέσο νοσοκομείο σχεδόν το 1/3 των πιθανών δοτών δεν ανιχνεύεται                        </a:t>
            </a:r>
            <a:r>
              <a:rPr lang="el-GR" sz="1600" b="1" i="1" dirty="0" smtClean="0">
                <a:solidFill>
                  <a:srgbClr val="C00000"/>
                </a:solidFill>
              </a:rPr>
              <a:t>ΒΜJ 1991;302:149-153</a:t>
            </a:r>
            <a:endParaRPr lang="el-GR" sz="2000" dirty="0" smtClean="0"/>
          </a:p>
          <a:p>
            <a:pPr>
              <a:defRPr/>
            </a:pPr>
            <a:r>
              <a:rPr lang="el-GR" sz="2000" dirty="0" smtClean="0"/>
              <a:t>Ποσοστό </a:t>
            </a:r>
            <a:r>
              <a:rPr lang="el-GR" sz="2000" dirty="0"/>
              <a:t>27%-47% των πιθανών δοτών δεν ανιχνεύθηκαν </a:t>
            </a:r>
          </a:p>
          <a:p>
            <a:pPr marL="0" indent="0">
              <a:buFontTx/>
              <a:buNone/>
              <a:defRPr/>
            </a:pPr>
            <a:r>
              <a:rPr lang="el-GR" sz="1800" b="1" i="1" dirty="0">
                <a:solidFill>
                  <a:srgbClr val="C00000"/>
                </a:solidFill>
              </a:rPr>
              <a:t>                                                    </a:t>
            </a:r>
            <a:r>
              <a:rPr lang="el-GR" sz="1600" b="1" i="1" dirty="0">
                <a:solidFill>
                  <a:srgbClr val="C00000"/>
                </a:solidFill>
              </a:rPr>
              <a:t>J Intensive Care Med </a:t>
            </a:r>
            <a:r>
              <a:rPr lang="el-GR" sz="1600" b="1" i="1" dirty="0" smtClean="0">
                <a:solidFill>
                  <a:srgbClr val="C00000"/>
                </a:solidFill>
              </a:rPr>
              <a:t>2000;15:104-114</a:t>
            </a:r>
          </a:p>
          <a:p>
            <a:pPr marL="0" indent="0">
              <a:buFontTx/>
              <a:buNone/>
              <a:defRPr/>
            </a:pPr>
            <a:endParaRPr lang="el-GR" sz="1600" b="1" i="1" dirty="0">
              <a:solidFill>
                <a:srgbClr val="C00000"/>
              </a:solidFill>
            </a:endParaRPr>
          </a:p>
          <a:p>
            <a:pPr marL="0" indent="0">
              <a:buFont typeface="Georgia" pitchFamily="18" charset="0"/>
              <a:buNone/>
              <a:defRPr/>
            </a:pPr>
            <a:r>
              <a:rPr lang="el-GR" sz="2000" b="1" i="1" dirty="0" smtClean="0">
                <a:solidFill>
                  <a:srgbClr val="C00000"/>
                </a:solidFill>
              </a:rPr>
              <a:t> </a:t>
            </a:r>
            <a:r>
              <a:rPr lang="el-GR" sz="2000" dirty="0" smtClean="0">
                <a:solidFill>
                  <a:srgbClr val="0070C0"/>
                </a:solidFill>
                <a:effectLst>
                  <a:outerShdw blurRad="38100" dist="38100" dir="2700000" algn="tl">
                    <a:srgbClr val="000000">
                      <a:alpha val="43137"/>
                    </a:srgbClr>
                  </a:outerShdw>
                </a:effectLst>
              </a:rPr>
              <a:t>υψηλό </a:t>
            </a:r>
            <a:r>
              <a:rPr lang="el-GR" sz="2000" dirty="0">
                <a:solidFill>
                  <a:srgbClr val="0070C0"/>
                </a:solidFill>
                <a:effectLst>
                  <a:outerShdw blurRad="38100" dist="38100" dir="2700000" algn="tl">
                    <a:srgbClr val="000000">
                      <a:alpha val="43137"/>
                    </a:srgbClr>
                  </a:outerShdw>
                </a:effectLst>
              </a:rPr>
              <a:t>ποσοστό άρνησης των </a:t>
            </a:r>
            <a:r>
              <a:rPr lang="el-GR" sz="2000" dirty="0" smtClean="0">
                <a:solidFill>
                  <a:srgbClr val="0070C0"/>
                </a:solidFill>
                <a:effectLst>
                  <a:outerShdw blurRad="38100" dist="38100" dir="2700000" algn="tl">
                    <a:srgbClr val="000000">
                      <a:alpha val="43137"/>
                    </a:srgbClr>
                  </a:outerShdw>
                </a:effectLst>
              </a:rPr>
              <a:t>οικογενειών</a:t>
            </a:r>
          </a:p>
          <a:p>
            <a:pPr marL="0" indent="0">
              <a:buFont typeface="Georgia" pitchFamily="18" charset="0"/>
              <a:buNone/>
              <a:defRPr/>
            </a:pPr>
            <a:endParaRPr lang="en-US" sz="2000" dirty="0"/>
          </a:p>
          <a:p>
            <a:pPr marL="0" indent="0">
              <a:buFontTx/>
              <a:buNone/>
              <a:defRPr/>
            </a:pPr>
            <a:endParaRPr lang="el-GR" sz="1600" b="1" i="1" dirty="0" smtClean="0">
              <a:solidFill>
                <a:srgbClr val="C00000"/>
              </a:solidFill>
            </a:endParaRPr>
          </a:p>
          <a:p>
            <a:pPr marL="109537" indent="0">
              <a:buFont typeface="Georgia" pitchFamily="18" charset="0"/>
              <a:buNone/>
              <a:defRPr/>
            </a:pPr>
            <a:endParaRPr lang="el-GR" sz="1800" b="1" i="1" dirty="0">
              <a:solidFill>
                <a:srgbClr val="C00000"/>
              </a:solidFill>
              <a:effectLst>
                <a:outerShdw blurRad="38100" dist="38100" dir="2700000" algn="tl">
                  <a:srgbClr val="000000">
                    <a:alpha val="43137"/>
                  </a:srgbClr>
                </a:outerShdw>
              </a:effectLst>
              <a:ea typeface="+mj-ea"/>
              <a:cs typeface="+mj-cs"/>
            </a:endParaRPr>
          </a:p>
        </p:txBody>
      </p:sp>
      <p:sp>
        <p:nvSpPr>
          <p:cNvPr id="4" name="Title 1"/>
          <p:cNvSpPr>
            <a:spLocks noGrp="1"/>
          </p:cNvSpPr>
          <p:nvPr>
            <p:ph type="title"/>
          </p:nvPr>
        </p:nvSpPr>
        <p:spPr>
          <a:xfrm>
            <a:off x="533400" y="606425"/>
            <a:ext cx="8229600" cy="917575"/>
          </a:xfrm>
        </p:spPr>
        <p:txBody>
          <a:bodyPr/>
          <a:lstStyle/>
          <a:p>
            <a:pPr>
              <a:defRPr/>
            </a:pPr>
            <a:r>
              <a:rPr lang="el-GR" sz="2400" b="1" dirty="0" smtClean="0">
                <a:solidFill>
                  <a:schemeClr val="tx1"/>
                </a:solidFill>
                <a:effectLst>
                  <a:outerShdw blurRad="38100" dist="38100" dir="2700000" algn="tl">
                    <a:srgbClr val="000000">
                      <a:alpha val="43137"/>
                    </a:srgbClr>
                  </a:outerShdw>
                </a:effectLst>
                <a:latin typeface="+mn-lt"/>
              </a:rPr>
              <a:t>Εγκεφαλικά νεκροί δότες </a:t>
            </a:r>
            <a:r>
              <a:rPr lang="el-GR" sz="2400" b="1" dirty="0" smtClean="0">
                <a:solidFill>
                  <a:srgbClr val="C00000"/>
                </a:solidFill>
                <a:latin typeface="+mn-lt"/>
              </a:rPr>
              <a:t/>
            </a:r>
            <a:br>
              <a:rPr lang="el-GR" sz="2400" b="1" dirty="0" smtClean="0">
                <a:solidFill>
                  <a:srgbClr val="C00000"/>
                </a:solidFill>
                <a:latin typeface="+mn-lt"/>
              </a:rPr>
            </a:br>
            <a:r>
              <a:rPr lang="el-GR" sz="2400" dirty="0" smtClean="0">
                <a:solidFill>
                  <a:srgbClr val="0070C0"/>
                </a:solidFill>
                <a:effectLst>
                  <a:outerShdw blurRad="38100" dist="38100" dir="2700000" algn="tl">
                    <a:srgbClr val="000000">
                      <a:alpha val="43137"/>
                    </a:srgbClr>
                  </a:outerShdw>
                </a:effectLst>
                <a:latin typeface="+mn-lt"/>
              </a:rPr>
              <a:t>...μεγάλες απώλειες</a:t>
            </a:r>
            <a:r>
              <a:rPr lang="el-GR" sz="2400" b="1" dirty="0" smtClean="0">
                <a:solidFill>
                  <a:srgbClr val="C00000"/>
                </a:solidFill>
                <a:effectLst>
                  <a:outerShdw blurRad="38100" dist="38100" dir="2700000" algn="tl">
                    <a:srgbClr val="000000">
                      <a:alpha val="43137"/>
                    </a:srgbClr>
                  </a:outerShdw>
                </a:effectLst>
                <a:latin typeface="+mn-lt"/>
              </a:rPr>
              <a:t/>
            </a:r>
            <a:br>
              <a:rPr lang="el-GR" sz="2400" b="1" dirty="0" smtClean="0">
                <a:solidFill>
                  <a:srgbClr val="C00000"/>
                </a:solidFill>
                <a:effectLst>
                  <a:outerShdw blurRad="38100" dist="38100" dir="2700000" algn="tl">
                    <a:srgbClr val="000000">
                      <a:alpha val="43137"/>
                    </a:srgbClr>
                  </a:outerShdw>
                </a:effectLst>
                <a:latin typeface="+mn-lt"/>
              </a:rPr>
            </a:br>
            <a:endParaRPr lang="el-GR" sz="2400" b="1" dirty="0">
              <a:solidFill>
                <a:srgbClr val="C00000"/>
              </a:solidFill>
              <a:effectLst>
                <a:outerShdw blurRad="38100" dist="38100" dir="2700000" algn="tl">
                  <a:srgbClr val="000000">
                    <a:alpha val="43137"/>
                  </a:srgbClr>
                </a:outerShdw>
              </a:effectLst>
              <a:latin typeface="+mn-lt"/>
            </a:endParaRPr>
          </a:p>
        </p:txBody>
      </p:sp>
      <p:sp>
        <p:nvSpPr>
          <p:cNvPr id="12292" name="Content Placeholder 5"/>
          <p:cNvSpPr txBox="1">
            <a:spLocks/>
          </p:cNvSpPr>
          <p:nvPr/>
        </p:nvSpPr>
        <p:spPr bwMode="auto">
          <a:xfrm>
            <a:off x="152400" y="5867400"/>
            <a:ext cx="10086975" cy="1219200"/>
          </a:xfrm>
          <a:prstGeom prst="rect">
            <a:avLst/>
          </a:prstGeom>
          <a:noFill/>
          <a:ln w="9525">
            <a:noFill/>
            <a:miter lim="800000"/>
            <a:headEnd/>
            <a:tailEnd/>
          </a:ln>
        </p:spPr>
        <p:txBody>
          <a:bodyPr/>
          <a:lstStyle/>
          <a:p>
            <a:pPr marL="107950" eaLnBrk="0" hangingPunct="0">
              <a:spcBef>
                <a:spcPts val="300"/>
              </a:spcBef>
              <a:buClr>
                <a:srgbClr val="A04DA3"/>
              </a:buClr>
              <a:buFont typeface="Georgia" pitchFamily="18" charset="0"/>
              <a:buNone/>
            </a:pPr>
            <a:r>
              <a:rPr lang="el-GR" altLang="en-US" sz="2000">
                <a:latin typeface="Georgia" pitchFamily="18" charset="0"/>
              </a:rPr>
              <a:t>Ιταλία</a:t>
            </a:r>
            <a:r>
              <a:rPr lang="en-US" altLang="en-US" sz="2000">
                <a:latin typeface="Georgia" pitchFamily="18" charset="0"/>
              </a:rPr>
              <a:t> </a:t>
            </a:r>
            <a:r>
              <a:rPr lang="el-GR" altLang="en-US" sz="2000">
                <a:latin typeface="Georgia" pitchFamily="18" charset="0"/>
              </a:rPr>
              <a:t> 31%</a:t>
            </a:r>
            <a:r>
              <a:rPr lang="en-US" altLang="en-US" sz="2000">
                <a:latin typeface="Georgia" pitchFamily="18" charset="0"/>
              </a:rPr>
              <a:t>      </a:t>
            </a:r>
            <a:r>
              <a:rPr lang="el-GR" altLang="en-US" sz="2000">
                <a:latin typeface="Georgia" pitchFamily="18" charset="0"/>
              </a:rPr>
              <a:t>Ισπανία </a:t>
            </a:r>
            <a:r>
              <a:rPr lang="en-US" altLang="en-US" sz="2000">
                <a:latin typeface="Georgia" pitchFamily="18" charset="0"/>
              </a:rPr>
              <a:t>     </a:t>
            </a:r>
            <a:r>
              <a:rPr lang="el-GR" altLang="en-US" sz="2000">
                <a:latin typeface="Georgia" pitchFamily="18" charset="0"/>
              </a:rPr>
              <a:t>17,9% </a:t>
            </a:r>
            <a:r>
              <a:rPr lang="en-US" altLang="en-US" sz="2000">
                <a:latin typeface="Georgia" pitchFamily="18" charset="0"/>
              </a:rPr>
              <a:t>   </a:t>
            </a:r>
            <a:r>
              <a:rPr lang="el-GR" altLang="en-US" sz="2000">
                <a:latin typeface="Georgia" pitchFamily="18" charset="0"/>
              </a:rPr>
              <a:t>ΗΠΑ </a:t>
            </a:r>
            <a:r>
              <a:rPr lang="en-US" altLang="en-US" sz="2000">
                <a:latin typeface="Georgia" pitchFamily="18" charset="0"/>
              </a:rPr>
              <a:t>     </a:t>
            </a:r>
            <a:r>
              <a:rPr lang="el-GR" altLang="en-US" sz="2000">
                <a:latin typeface="Georgia" pitchFamily="18" charset="0"/>
              </a:rPr>
              <a:t>21,9% </a:t>
            </a:r>
            <a:r>
              <a:rPr lang="en-US" altLang="en-US" sz="2000">
                <a:latin typeface="Georgia" pitchFamily="18" charset="0"/>
              </a:rPr>
              <a:t>   </a:t>
            </a:r>
            <a:r>
              <a:rPr lang="el-GR" altLang="en-US" sz="2000">
                <a:latin typeface="Georgia" pitchFamily="18" charset="0"/>
              </a:rPr>
              <a:t>Βρετανία</a:t>
            </a:r>
            <a:r>
              <a:rPr lang="en-US" altLang="en-US" sz="2000">
                <a:latin typeface="Georgia" pitchFamily="18" charset="0"/>
              </a:rPr>
              <a:t>  </a:t>
            </a:r>
            <a:r>
              <a:rPr lang="el-GR" altLang="en-US" sz="2000">
                <a:latin typeface="Georgia" pitchFamily="18" charset="0"/>
              </a:rPr>
              <a:t> 42% </a:t>
            </a:r>
          </a:p>
          <a:p>
            <a:pPr marL="107950" eaLnBrk="0" hangingPunct="0">
              <a:spcBef>
                <a:spcPts val="300"/>
              </a:spcBef>
              <a:buClr>
                <a:srgbClr val="A04DA3"/>
              </a:buClr>
              <a:buFont typeface="Georgia" pitchFamily="18" charset="0"/>
              <a:buNone/>
            </a:pPr>
            <a:r>
              <a:rPr lang="el-GR" altLang="en-US" sz="2000">
                <a:latin typeface="Georgia" pitchFamily="18" charset="0"/>
              </a:rPr>
              <a:t>Βέλγιο 12,4%</a:t>
            </a:r>
            <a:r>
              <a:rPr lang="en-US" altLang="en-US" sz="2000">
                <a:latin typeface="Georgia" pitchFamily="18" charset="0"/>
              </a:rPr>
              <a:t> </a:t>
            </a:r>
            <a:r>
              <a:rPr lang="el-GR" altLang="en-US" sz="2000">
                <a:latin typeface="Georgia" pitchFamily="18" charset="0"/>
              </a:rPr>
              <a:t> Αυστραλία </a:t>
            </a:r>
            <a:r>
              <a:rPr lang="en-US" altLang="en-US" sz="2000">
                <a:latin typeface="Georgia" pitchFamily="18" charset="0"/>
              </a:rPr>
              <a:t>  </a:t>
            </a:r>
            <a:r>
              <a:rPr lang="el-GR" altLang="en-US" sz="2000">
                <a:latin typeface="Georgia" pitchFamily="18" charset="0"/>
              </a:rPr>
              <a:t>50%</a:t>
            </a:r>
            <a:r>
              <a:rPr lang="en-US" altLang="en-US" sz="2000">
                <a:latin typeface="Georgia" pitchFamily="18" charset="0"/>
              </a:rPr>
              <a:t>  </a:t>
            </a:r>
            <a:r>
              <a:rPr lang="el-GR" altLang="en-US" sz="2000">
                <a:latin typeface="Georgia" pitchFamily="18" charset="0"/>
              </a:rPr>
              <a:t> </a:t>
            </a:r>
            <a:r>
              <a:rPr lang="en-US" altLang="en-US" sz="2000">
                <a:latin typeface="Georgia" pitchFamily="18" charset="0"/>
              </a:rPr>
              <a:t>  </a:t>
            </a:r>
            <a:r>
              <a:rPr lang="el-GR" altLang="en-US" sz="2000">
                <a:latin typeface="Georgia" pitchFamily="18" charset="0"/>
              </a:rPr>
              <a:t>Τουρκία 77,5%  </a:t>
            </a:r>
            <a:r>
              <a:rPr lang="en-US" altLang="en-US" sz="2000">
                <a:latin typeface="Georgia" pitchFamily="18" charset="0"/>
              </a:rPr>
              <a:t>  </a:t>
            </a:r>
            <a:r>
              <a:rPr lang="el-GR" altLang="en-US" sz="2000">
                <a:latin typeface="Georgia" pitchFamily="18" charset="0"/>
              </a:rPr>
              <a:t>Ελβετία </a:t>
            </a:r>
            <a:r>
              <a:rPr lang="en-US" altLang="en-US" sz="2000">
                <a:latin typeface="Georgia" pitchFamily="18" charset="0"/>
              </a:rPr>
              <a:t>     </a:t>
            </a:r>
            <a:r>
              <a:rPr lang="el-GR" altLang="en-US" sz="2000">
                <a:latin typeface="Georgia" pitchFamily="18" charset="0"/>
              </a:rPr>
              <a:t>57,8% </a:t>
            </a:r>
            <a:endParaRPr lang="en-US" altLang="en-US" sz="2000">
              <a:latin typeface="Georgia" pitchFamily="18" charset="0"/>
            </a:endParaRPr>
          </a:p>
          <a:p>
            <a:pPr marL="107950" eaLnBrk="0" hangingPunct="0">
              <a:spcBef>
                <a:spcPts val="300"/>
              </a:spcBef>
              <a:buClr>
                <a:srgbClr val="A04DA3"/>
              </a:buClr>
              <a:buFont typeface="Georgia" pitchFamily="18" charset="0"/>
              <a:buNone/>
            </a:pPr>
            <a:r>
              <a:rPr lang="en-US" altLang="en-US" sz="1600" b="1" i="1">
                <a:solidFill>
                  <a:srgbClr val="C00000"/>
                </a:solidFill>
                <a:latin typeface="Georgia" pitchFamily="18" charset="0"/>
              </a:rPr>
              <a:t>Data 2014</a:t>
            </a:r>
            <a:endParaRPr lang="el-GR" altLang="en-US" sz="1600" b="1" i="1">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noGrp="1"/>
          </p:cNvSpPr>
          <p:nvPr>
            <p:ph type="title"/>
          </p:nvPr>
        </p:nvSpPr>
        <p:spPr>
          <a:xfrm>
            <a:off x="109538" y="838200"/>
            <a:ext cx="8943975" cy="647700"/>
          </a:xfrm>
        </p:spPr>
        <p:txBody>
          <a:bodyPr/>
          <a:lstStyle/>
          <a:p>
            <a:pPr>
              <a:defRPr/>
            </a:pPr>
            <a:r>
              <a:rPr lang="el-GR" sz="2400" b="1" dirty="0" smtClean="0">
                <a:solidFill>
                  <a:schemeClr val="tx1"/>
                </a:solidFill>
                <a:latin typeface="+mn-lt"/>
              </a:rPr>
              <a:t>Αλγόριθμος προσέγγισης του εγκεφαλικά νεκρού ασθενή</a:t>
            </a:r>
            <a:r>
              <a:rPr lang="el-GR" sz="2400" b="1" dirty="0" smtClean="0">
                <a:solidFill>
                  <a:srgbClr val="C00000"/>
                </a:solidFill>
                <a:latin typeface="+mn-lt"/>
              </a:rPr>
              <a:t/>
            </a:r>
            <a:br>
              <a:rPr lang="el-GR" sz="2400" b="1" dirty="0" smtClean="0">
                <a:solidFill>
                  <a:srgbClr val="C00000"/>
                </a:solidFill>
                <a:latin typeface="+mn-lt"/>
              </a:rPr>
            </a:br>
            <a:r>
              <a:rPr lang="el-GR" sz="2000" dirty="0">
                <a:solidFill>
                  <a:srgbClr val="0070C0"/>
                </a:solidFill>
                <a:latin typeface="+mn-lt"/>
              </a:rPr>
              <a:t>3</a:t>
            </a:r>
            <a:r>
              <a:rPr sz="2000" baseline="30000" dirty="0" err="1">
                <a:solidFill>
                  <a:srgbClr val="0070C0"/>
                </a:solidFill>
                <a:latin typeface="+mn-lt"/>
              </a:rPr>
              <a:t>rd</a:t>
            </a:r>
            <a:r>
              <a:rPr sz="2000" dirty="0">
                <a:solidFill>
                  <a:srgbClr val="0070C0"/>
                </a:solidFill>
                <a:latin typeface="+mn-lt"/>
              </a:rPr>
              <a:t> WHO Global Consultation on Transplantation Madrid. </a:t>
            </a:r>
            <a:r>
              <a:rPr lang="el-GR" sz="2000" dirty="0" smtClean="0">
                <a:solidFill>
                  <a:srgbClr val="0070C0"/>
                </a:solidFill>
                <a:latin typeface="+mn-lt"/>
              </a:rPr>
              <a:t> </a:t>
            </a:r>
            <a:r>
              <a:rPr sz="2000" dirty="0" smtClean="0">
                <a:solidFill>
                  <a:srgbClr val="0070C0"/>
                </a:solidFill>
                <a:latin typeface="+mn-lt"/>
              </a:rPr>
              <a:t>March </a:t>
            </a:r>
            <a:r>
              <a:rPr sz="2000" dirty="0">
                <a:solidFill>
                  <a:srgbClr val="0070C0"/>
                </a:solidFill>
                <a:latin typeface="+mn-lt"/>
              </a:rPr>
              <a:t>23-25/2010</a:t>
            </a:r>
            <a:r>
              <a:rPr lang="el-GR" sz="2000" i="1" dirty="0">
                <a:solidFill>
                  <a:srgbClr val="C00000"/>
                </a:solidFill>
                <a:latin typeface="+mn-lt"/>
              </a:rPr>
              <a:t/>
            </a:r>
            <a:br>
              <a:rPr lang="el-GR" sz="2000" i="1" dirty="0">
                <a:solidFill>
                  <a:srgbClr val="C00000"/>
                </a:solidFill>
                <a:latin typeface="+mn-lt"/>
              </a:rPr>
            </a:br>
            <a:endParaRPr lang="el-GR" sz="2000" dirty="0" smtClean="0">
              <a:solidFill>
                <a:srgbClr val="C00000"/>
              </a:solidFill>
              <a:latin typeface="+mn-lt"/>
            </a:endParaRPr>
          </a:p>
        </p:txBody>
      </p:sp>
      <p:sp>
        <p:nvSpPr>
          <p:cNvPr id="34819" name="Content Placeholder 2"/>
          <p:cNvSpPr txBox="1">
            <a:spLocks noGrp="1"/>
          </p:cNvSpPr>
          <p:nvPr>
            <p:ph idx="1"/>
          </p:nvPr>
        </p:nvSpPr>
        <p:spPr>
          <a:xfrm>
            <a:off x="111125" y="1752600"/>
            <a:ext cx="8940800" cy="5267325"/>
          </a:xfrm>
        </p:spPr>
        <p:txBody>
          <a:bodyPr/>
          <a:lstStyle/>
          <a:p>
            <a:pPr marL="457200" indent="-457200">
              <a:buFont typeface="+mj-lt"/>
              <a:buAutoNum type="arabicPeriod"/>
              <a:defRPr/>
            </a:pPr>
            <a:r>
              <a:rPr lang="el-GR" sz="2000" b="1" i="1" dirty="0" smtClean="0"/>
              <a:t>Δυνητικός δότης </a:t>
            </a:r>
            <a:r>
              <a:rPr sz="2000" b="1" i="1" dirty="0" smtClean="0"/>
              <a:t>(potential): </a:t>
            </a:r>
            <a:r>
              <a:rPr lang="el-GR" sz="2000" b="1" i="1" dirty="0" smtClean="0"/>
              <a:t> </a:t>
            </a:r>
            <a:r>
              <a:rPr lang="el-GR" sz="2000" dirty="0" smtClean="0"/>
              <a:t>κάθε ασθενής που πάσχει από καταστροφική εγκεφ βλάβη ή τραύμα που θα πληρούσε τα κριτήρια του εγκεφαλικού θανάτου</a:t>
            </a:r>
            <a:endParaRPr sz="2000" dirty="0" smtClean="0"/>
          </a:p>
          <a:p>
            <a:pPr marL="457200" indent="-457200">
              <a:buFont typeface="+mj-lt"/>
              <a:buAutoNum type="arabicPeriod"/>
              <a:defRPr/>
            </a:pPr>
            <a:r>
              <a:rPr lang="el-GR" sz="2000" b="1" i="1" dirty="0" smtClean="0"/>
              <a:t>Κατάλληλος δότης</a:t>
            </a:r>
            <a:r>
              <a:rPr sz="2000" b="1" i="1" dirty="0" smtClean="0"/>
              <a:t> (eligible): </a:t>
            </a:r>
            <a:r>
              <a:rPr lang="el-GR" sz="2000" dirty="0" smtClean="0"/>
              <a:t>προκύπτει από τον πιθανό δότη όταν  </a:t>
            </a:r>
          </a:p>
          <a:p>
            <a:pPr marL="0" indent="0">
              <a:buFontTx/>
              <a:buNone/>
              <a:defRPr/>
            </a:pPr>
            <a:r>
              <a:rPr lang="el-GR" sz="2000" dirty="0"/>
              <a:t> </a:t>
            </a:r>
            <a:r>
              <a:rPr lang="el-GR" sz="2000" dirty="0" smtClean="0"/>
              <a:t>       α/ τεκμηριωθεί ο εγκεφ. θάνατος σύμφωνα με ισχύοντα νευρολ κριτήρια</a:t>
            </a:r>
            <a:endParaRPr lang="el-GR" sz="2000" b="1" i="1" dirty="0"/>
          </a:p>
          <a:p>
            <a:pPr marL="0" indent="0">
              <a:buFontTx/>
              <a:buNone/>
              <a:defRPr/>
            </a:pPr>
            <a:r>
              <a:rPr lang="el-GR" sz="2000" dirty="0" smtClean="0"/>
              <a:t>        β/ και δεν υπάρχουν αντενδείξεις για τη λήψη οργάνων (νεοπλασίες, </a:t>
            </a:r>
          </a:p>
          <a:p>
            <a:pPr marL="0" indent="0">
              <a:buFontTx/>
              <a:buNone/>
              <a:defRPr/>
            </a:pPr>
            <a:r>
              <a:rPr lang="el-GR" sz="2000" dirty="0"/>
              <a:t> </a:t>
            </a:r>
            <a:r>
              <a:rPr lang="el-GR" sz="2000" dirty="0" smtClean="0"/>
              <a:t>           μεταδοτικά νοσήματα, σοβαρή σήψη κ.α)</a:t>
            </a:r>
          </a:p>
          <a:p>
            <a:pPr marL="457200" indent="-457200">
              <a:buFontTx/>
              <a:buAutoNum type="arabicPeriod" startAt="3"/>
              <a:defRPr/>
            </a:pPr>
            <a:r>
              <a:rPr lang="el-GR" sz="2000" b="1" i="1" dirty="0" smtClean="0"/>
              <a:t>Πραγματικός δότης (</a:t>
            </a:r>
            <a:r>
              <a:rPr sz="2000" b="1" i="1" dirty="0" smtClean="0"/>
              <a:t>actual): </a:t>
            </a:r>
            <a:r>
              <a:rPr lang="el-GR" sz="2000" dirty="0" smtClean="0"/>
              <a:t>προκύπτει από τον δυνητικό δότη όταν</a:t>
            </a:r>
          </a:p>
          <a:p>
            <a:pPr marL="0" indent="0">
              <a:buFontTx/>
              <a:buNone/>
              <a:defRPr/>
            </a:pPr>
            <a:r>
              <a:rPr lang="el-GR" sz="2000" dirty="0"/>
              <a:t> </a:t>
            </a:r>
            <a:r>
              <a:rPr lang="el-GR" sz="2000" dirty="0" smtClean="0"/>
              <a:t>       α/ έχει ληφθεί η συγκατάθεση των συγγενών και</a:t>
            </a:r>
          </a:p>
          <a:p>
            <a:pPr marL="0" indent="0">
              <a:buFontTx/>
              <a:buNone/>
              <a:defRPr/>
            </a:pPr>
            <a:r>
              <a:rPr lang="el-GR" sz="2000" dirty="0"/>
              <a:t> </a:t>
            </a:r>
            <a:r>
              <a:rPr lang="el-GR" sz="2000" dirty="0" smtClean="0"/>
              <a:t>       β/ έχει γίνει η επέμβαση με σκοπό την </a:t>
            </a:r>
            <a:r>
              <a:rPr lang="el-GR" sz="2000" dirty="0"/>
              <a:t>λήψη </a:t>
            </a:r>
            <a:r>
              <a:rPr lang="el-GR" sz="2000" dirty="0" smtClean="0"/>
              <a:t>οργάνων</a:t>
            </a:r>
          </a:p>
          <a:p>
            <a:pPr marL="457200" indent="-457200">
              <a:buFontTx/>
              <a:buAutoNum type="arabicPeriod" startAt="4"/>
              <a:defRPr/>
            </a:pPr>
            <a:r>
              <a:rPr lang="el-GR" sz="2000" b="1" i="1" dirty="0" smtClean="0"/>
              <a:t>Αξιοποιημένος δότης (</a:t>
            </a:r>
            <a:r>
              <a:rPr sz="2000" b="1" i="1" dirty="0" smtClean="0"/>
              <a:t>utilized): </a:t>
            </a:r>
            <a:r>
              <a:rPr lang="el-GR" sz="2000" dirty="0" smtClean="0"/>
              <a:t>είναι ο πραγματικός δότης από τον οποίο τουλάχιστον ένα όργανο έχει μεταμοσχευθεί</a:t>
            </a:r>
            <a:endParaRPr lang="el-GR" sz="2000" dirty="0"/>
          </a:p>
          <a:p>
            <a:pPr marL="0" indent="0">
              <a:buFontTx/>
              <a:buNone/>
              <a:defRPr/>
            </a:pPr>
            <a:endParaRPr sz="2000" dirty="0" smtClean="0"/>
          </a:p>
        </p:txBody>
      </p:sp>
      <p:sp>
        <p:nvSpPr>
          <p:cNvPr id="13316" name="TextBox 1"/>
          <p:cNvSpPr txBox="1">
            <a:spLocks noChangeArrowheads="1"/>
          </p:cNvSpPr>
          <p:nvPr/>
        </p:nvSpPr>
        <p:spPr bwMode="auto">
          <a:xfrm>
            <a:off x="225425" y="6165850"/>
            <a:ext cx="8712200" cy="368300"/>
          </a:xfrm>
          <a:prstGeom prst="rect">
            <a:avLst/>
          </a:prstGeom>
          <a:noFill/>
          <a:ln w="9525">
            <a:noFill/>
            <a:miter lim="800000"/>
            <a:headEnd/>
            <a:tailEnd/>
          </a:ln>
        </p:spPr>
        <p:txBody>
          <a:bodyPr>
            <a:spAutoFit/>
          </a:bodyPr>
          <a:lstStyle/>
          <a:p>
            <a:r>
              <a:rPr lang="el-GR" altLang="en-US" b="1" i="1">
                <a:solidFill>
                  <a:srgbClr val="C00000"/>
                </a:solidFill>
                <a:latin typeface="Calibri" pitchFamily="34" charset="0"/>
              </a:rPr>
              <a:t>                                                                                  </a:t>
            </a:r>
            <a:r>
              <a:rPr lang="en-US" altLang="en-US" b="1" i="1">
                <a:solidFill>
                  <a:srgbClr val="C00000"/>
                </a:solidFill>
                <a:latin typeface="Calibri" pitchFamily="34" charset="0"/>
              </a:rPr>
              <a:t>Transplant International 24 (2011) 373-378</a:t>
            </a:r>
            <a:endParaRPr lang="el-GR" altLang="en-US" b="1" i="1">
              <a:solidFill>
                <a:srgbClr val="C00000"/>
              </a:solidFill>
              <a:latin typeface="Calibri" pitchFamily="34" charset="0"/>
            </a:endParaRP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4406</TotalTime>
  <Words>3764</Words>
  <Application>Microsoft Office PowerPoint</Application>
  <PresentationFormat>Προβολή στην οθόνη (4:3)</PresentationFormat>
  <Paragraphs>463</Paragraphs>
  <Slides>43</Slides>
  <Notes>13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43</vt:i4>
      </vt:variant>
    </vt:vector>
  </HeadingPairs>
  <TitlesOfParts>
    <vt:vector size="45" baseType="lpstr">
      <vt:lpstr>Urban</vt:lpstr>
      <vt:lpstr>Worksheet</vt:lpstr>
      <vt:lpstr>- Εντοπισμός και αξιολόγηση δυνητικού δότη - Διεύρυνση δεξαμενής δοτών και κριτηρίων     καταλληλότητας</vt:lpstr>
      <vt:lpstr>Σημαντικότερο εμπόδιο για τις μεταμοσχεύσεις... ...η ίδια η επιτυχία τους!</vt:lpstr>
      <vt:lpstr>Η πικρή αλήθεια των αριθμών... Η έλλειψη μοσχευμάτων οδηγεί σε θανάτους ασθενών</vt:lpstr>
      <vt:lpstr>Σημαντικότερο εμπόδιο για τις μεταμοσχεύσεις... </vt:lpstr>
      <vt:lpstr>Η προέλευση των οργάνων</vt:lpstr>
      <vt:lpstr>Εγκεφαλικά νεκροί δότες: η κύρια πηγή οργάνων  ...όμως είναι λίγοι και διαρκώς θα μειώνονται </vt:lpstr>
      <vt:lpstr>Εγκεφαλικά νεκροί δότες  ...πιέζουν για γρήγορες αποφάσεις  </vt:lpstr>
      <vt:lpstr>Εγκεφαλικά νεκροί δότες  ...μεγάλες απώλειες </vt:lpstr>
      <vt:lpstr>Αλγόριθμος προσέγγισης του εγκεφαλικά νεκρού ασθενή 3rd WHO Global Consultation on Transplantation Madrid.  March 23-25/2010 </vt:lpstr>
      <vt:lpstr>Ο κρίσιμος ρόλος του Τοπικού Συντονιστή  στην αξιοποίηση κάθε πιθανού δότη ενδονοσοκομειακά</vt:lpstr>
      <vt:lpstr>Ο κρίσιμος ρόλος του Τοπικού Συντονιστή στον εντοπισμό κάθε πιθανού δότη </vt:lpstr>
      <vt:lpstr>Ο κρίσιμος ρόλος του Τοπικού Συντονιστή φροντίζει ο πιθανός δότης να γίνει πραγματικός δότης</vt:lpstr>
      <vt:lpstr>Έλεγχος καταλληλότητας του υποψήφιου δότη γενικός έλεγχος</vt:lpstr>
      <vt:lpstr>Έλεγχος καταλληλότητας του υποψήφιου δότη υπάρχουν απόλυτες αντενδείξεις; </vt:lpstr>
      <vt:lpstr>Έλεγχος καταλληλότητας του υποψήφιου δότη υπάρχει ηλικιακό όριο; </vt:lpstr>
      <vt:lpstr>Διαφάνεια 16</vt:lpstr>
      <vt:lpstr>Διαφάνεια 17</vt:lpstr>
      <vt:lpstr>Διαφάνεια 18</vt:lpstr>
      <vt:lpstr>Διαφάνεια 19</vt:lpstr>
      <vt:lpstr>Διαφάνεια 20</vt:lpstr>
      <vt:lpstr>Διαφάνεια 21</vt:lpstr>
      <vt:lpstr>Διαφάνεια 22</vt:lpstr>
      <vt:lpstr>Διεύρυνση της δεξαμενής των δοτών Υπάρχουν τρόποι;</vt:lpstr>
      <vt:lpstr>Διαφάνεια 24</vt:lpstr>
      <vt:lpstr>Διαφάνεια 25</vt:lpstr>
      <vt:lpstr>Διεύρυνση δεξαμενής δοτών δότες μετά από καρδιακό θάνατο (DCD)</vt:lpstr>
      <vt:lpstr>Διεύρυνση δεξαμενής δοτών δότες μετά από καρδιακό θάνατο (DCD)</vt:lpstr>
      <vt:lpstr>Διαφάνεια 28</vt:lpstr>
      <vt:lpstr>Διαφάνεια 29</vt:lpstr>
      <vt:lpstr>Μελέτη ACCORD (Achieving Comprehensive Coordination in Organ Donation) </vt:lpstr>
      <vt:lpstr>Αρκούν μόνο οι υλικοτεχνικές υποδομές για να έχουμε πολλούς δότες;</vt:lpstr>
      <vt:lpstr>Οι ενδονοσοκομειακές “απώλειες” των πιθανών δοτών  για την Ελλάδα...</vt:lpstr>
      <vt:lpstr>Αίτια για την ανεπαρκή αξιοποίηση του δυνητικού δότη στην Ελλάδα ενδονοσοκομειακά...</vt:lpstr>
      <vt:lpstr>Ελληνική πραγματικότητα: δεν υπάρχει συχνά ενημέρωση για δυνητικούς δότες εκτός ΜΕΘ  </vt:lpstr>
      <vt:lpstr>Ελληνική πραγματικότητα  οι πιθανοί δότες που χάνονται είναι ιδανικοί...</vt:lpstr>
      <vt:lpstr>Ελληνική πραγματικότητα  καθυστέρηση στη διάγνωση του εγκεφαλικού θανάτου </vt:lpstr>
      <vt:lpstr>Ενημέρωση οικογένειας και συγκατάθεση στη δωρεά  η σημασία του εκπαιδευμένου Συντονιστή</vt:lpstr>
      <vt:lpstr>Το ποσοστό άρνησης των οικογενειών: μειώνεται όταν βελτιώνουμε την προσέγγισή τους...</vt:lpstr>
      <vt:lpstr>Διαφάνεια 39</vt:lpstr>
      <vt:lpstr>Διεύρυνση δεξαμενής δοτών Συμπεράσματα</vt:lpstr>
      <vt:lpstr>Διαφάνεια 41</vt:lpstr>
      <vt:lpstr>Διαφάνεια 42</vt:lpstr>
      <vt:lpstr>Διαφάνεια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Carduelis</dc:creator>
  <cp:lastModifiedBy>eom</cp:lastModifiedBy>
  <cp:revision>319</cp:revision>
  <dcterms:created xsi:type="dcterms:W3CDTF">2016-04-20T06:36:33Z</dcterms:created>
  <dcterms:modified xsi:type="dcterms:W3CDTF">2016-06-08T06:43:14Z</dcterms:modified>
</cp:coreProperties>
</file>