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6"/>
  </p:notesMasterIdLst>
  <p:sldIdLst>
    <p:sldId id="257" r:id="rId2"/>
    <p:sldId id="258" r:id="rId3"/>
    <p:sldId id="265" r:id="rId4"/>
    <p:sldId id="266" r:id="rId5"/>
    <p:sldId id="316" r:id="rId6"/>
    <p:sldId id="317" r:id="rId7"/>
    <p:sldId id="311" r:id="rId8"/>
    <p:sldId id="298" r:id="rId9"/>
    <p:sldId id="313" r:id="rId10"/>
    <p:sldId id="297" r:id="rId11"/>
    <p:sldId id="270" r:id="rId12"/>
    <p:sldId id="299" r:id="rId13"/>
    <p:sldId id="268" r:id="rId14"/>
    <p:sldId id="300" r:id="rId15"/>
    <p:sldId id="301" r:id="rId16"/>
    <p:sldId id="303" r:id="rId17"/>
    <p:sldId id="274" r:id="rId18"/>
    <p:sldId id="275" r:id="rId19"/>
    <p:sldId id="283" r:id="rId20"/>
    <p:sldId id="272" r:id="rId21"/>
    <p:sldId id="302" r:id="rId22"/>
    <p:sldId id="276" r:id="rId23"/>
    <p:sldId id="304" r:id="rId24"/>
    <p:sldId id="305" r:id="rId25"/>
    <p:sldId id="293" r:id="rId26"/>
    <p:sldId id="306" r:id="rId27"/>
    <p:sldId id="307" r:id="rId28"/>
    <p:sldId id="287" r:id="rId29"/>
    <p:sldId id="314" r:id="rId30"/>
    <p:sldId id="315" r:id="rId31"/>
    <p:sldId id="308" r:id="rId32"/>
    <p:sldId id="309" r:id="rId33"/>
    <p:sldId id="312" r:id="rId34"/>
    <p:sldId id="310" r:id="rId3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B53009-8F9C-4C97-9184-78E591D9AC9A}" type="datetimeFigureOut">
              <a:rPr lang="el-GR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4E4D52-F02F-4AE3-B727-5D0690875A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3156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E4D52-F02F-4AE3-B727-5D0690875A0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976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17BED8-5ACA-4A79-AF62-EC8555AA8FE6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4EE7F-61B4-4A2F-B3F1-334D7C359A7A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3320F38-2B8B-4BB6-B532-1C820873DD6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4A9A0-701F-4115-A971-799F3A31E07F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73E56-1831-4B23-AAC3-A6956616517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E890B-4441-4A07-9E8C-E23080495F05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3ABC-F0EB-4ED2-9ABF-42857423492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24862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124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83CD1-72B1-4EBF-9217-124BB85C5F4C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3AF802E-B8C1-4BFA-9881-3976D9DFEEC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66F15-0795-40CA-BCE9-9C51B44A75B4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0F8DF-589D-4722-8789-E3CF6B76066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FEC03-FB7C-4116-AC47-67EEB06C2865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77334-14DC-4F1B-91CE-39D6E637C2E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8C95F-F31B-4F9B-A8AF-7FE21AAB3128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C9BCEA9-1FB6-4A34-9A1A-C00BE0521BE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A19A2-E704-4389-89B2-96E3233A0BEB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54FE7-A80F-4800-947B-71AC54CCD3A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1D032-114B-4A07-9F02-536892FC70AC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1D0D0-9830-4CB6-996F-5C2D276C3E0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F6F8-F5C2-42AC-9BF5-B9D48047FCE4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9E301-38FD-47A9-ACC6-0F1CB37D3D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48F00-0C4A-4DE2-92F2-8F5AA45E0D76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AF4A-DE2F-46C9-9982-B76C88C150F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D865EF-C2C9-4630-BA72-8A0366EBDC38}" type="datetimeFigureOut">
              <a:rPr lang="el-GR" smtClean="0"/>
              <a:pPr>
                <a:defRPr/>
              </a:pPr>
              <a:t>12/5/2016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20AADCE-68C0-4B46-8BFC-02E5AA60C3E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hyperlink" Target="http://or.ucr.edu/images/pictures/centers/FamilyStudie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images.google.gr/imgres?imgurl=http://www.darwinbiz.com/imgs/strategy.jpg&amp;imgrefurl=http://www.customerthink.com/blog/mckinsey_me_multichannel_marketing_part_ii&amp;usg=__G7g0ZWsEX1ZJyNIdpstW3uKYnIQ=&amp;h=565&amp;w=849&amp;sz=23&amp;hl=el&amp;start=1&amp;tbnid=eHLdo0IA68wNHM:&amp;tbnh=96&amp;tbnw=145&amp;prev=/images?q=strategy&amp;gbv=2&amp;hl=e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hyperlink" Target="http://images.google.gr/imgres?imgurl=http://www.cambridgechildren.org/img/lets_talk.gif&amp;imgrefurl=http://www.leadpile.com/lead-exchange-blog/tag/lead-sellers/&amp;usg=__JuhOaLlQeUs9d8rMUFOtvYVPH4Q=&amp;h=280&amp;w=400&amp;sz=31&amp;hl=el&amp;start=2&amp;tbnid=Uy6dBZIbgGLdUM:&amp;tbnh=87&amp;tbnw=124&amp;prev=/images?q=lets+talk&amp;gbv=2&amp;ndsp=20&amp;hl=el&amp;sa=N" TargetMode="Externa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052513"/>
            <a:ext cx="8497888" cy="15843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ΠΡΟΣΕΓΓΙΣΗ ΤΗΣ ΟΙΚΟΓΕΝΕΙΑΣ ΓΙΑ ΣΥΝΑΙΝΕΣΗ ΣΤΗ ΔΩΡΕΑ ΟΡΓΑΝΩΝ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5517232"/>
            <a:ext cx="5320134" cy="1224136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ΝΤΑΝΤΑΝΑ ΜΙΝΑ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ΠΡΟΪΣΤΑΜΕΝΗ ΜΕΘ, ΜΒΑ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 (c)</a:t>
            </a:r>
            <a:endParaRPr lang="el-GR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ΤΟΠΙΚΗ ΣΥΝΤΟΝΙΣΤΡΙΑ ΜΕΤΑΜΟΣΧΕΥΣΕΩΝ</a:t>
            </a:r>
          </a:p>
          <a:p>
            <a:pPr>
              <a:lnSpc>
                <a:spcPct val="90000"/>
              </a:lnSpc>
              <a:defRPr/>
            </a:pP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ΓΝΘ ΠΑΠΑΓΕΩΡΓΙΟΥ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>
              <a:latin typeface="Tahoma" pitchFamily="34" charset="0"/>
            </a:endParaRPr>
          </a:p>
        </p:txBody>
      </p:sp>
      <p:pic>
        <p:nvPicPr>
          <p:cNvPr id="4100" name="Picture 11" descr="Εμφάνιση εικόνας πλήρους-μεγέθους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59312"/>
            <a:ext cx="31686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Object 19"/>
          <p:cNvGraphicFramePr>
            <a:graphicFrameLocks noChangeAspect="1"/>
          </p:cNvGraphicFramePr>
          <p:nvPr/>
        </p:nvGraphicFramePr>
        <p:xfrm>
          <a:off x="5724525" y="188913"/>
          <a:ext cx="774700" cy="522287"/>
        </p:xfrm>
        <a:graphic>
          <a:graphicData uri="http://schemas.openxmlformats.org/presentationml/2006/ole">
            <p:oleObj spid="_x0000_s4114" name="Εικόνα bitmap" r:id="rId6" imgW="1438095" imgH="1352381" progId="PBrush">
              <p:embed/>
            </p:oleObj>
          </a:graphicData>
        </a:graphic>
      </p:graphicFrame>
      <p:sp>
        <p:nvSpPr>
          <p:cNvPr id="4102" name="Rectangle 20"/>
          <p:cNvSpPr>
            <a:spLocks noChangeArrowheads="1"/>
          </p:cNvSpPr>
          <p:nvPr/>
        </p:nvSpPr>
        <p:spPr bwMode="auto">
          <a:xfrm>
            <a:off x="6588125" y="117475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" name="Picture 1" descr="C:\Users\gmenoudakou\Desktop\Γεφυρες Ζωη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301208"/>
            <a:ext cx="17650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827584" y="1484312"/>
            <a:ext cx="4248472" cy="4032919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ΓΙΑΤΙ ΕΙΝΑΙ ΔΥΣΚΟΛΟ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φοβοι μας: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Θα μας επιρρίψουν ευθύνες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Θα αντιδράσουν απρόβλεπτα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Αίσθημα ανεπάρκειας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Αίσθημα ντροπής </a:t>
            </a:r>
          </a:p>
          <a:p>
            <a:pPr>
              <a:lnSpc>
                <a:spcPct val="80000"/>
              </a:lnSpc>
              <a:defRPr/>
            </a:pPr>
            <a:endParaRPr lang="el-GR" sz="20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Είμαστε αντιμέτωποι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 τα δικά μας συναισθήματα και τη στάση μας απέναντι:</a:t>
            </a: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θάνατο </a:t>
            </a: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Δωρεά Οργάνων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7885401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0190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468313" y="476250"/>
            <a:ext cx="8424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ΜΕΤΑΦΕΡΟΝΤΑΣ ασχημα ΝΕΑ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9" descr="ANd9GcTN14ZekmNRCH_b5wgil3InYlYbiCe0Bx-_OpCZU1R3atg-tDYFC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5928" y="1268760"/>
            <a:ext cx="2303486" cy="2376984"/>
          </a:xfrm>
          <a:prstGeom prst="rect">
            <a:avLst/>
          </a:prstGeom>
        </p:spPr>
      </p:pic>
      <p:pic>
        <p:nvPicPr>
          <p:cNvPr id="12" name="Picture 22" descr="ANd9GcSZxLvsmb7fq1lXSe5Vp1u1-SIhlQ63j6FTJtvZ2JEPk2uNIK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271" y="3861297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9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539551" y="1268760"/>
            <a:ext cx="5040561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Θάνατος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Οριστική Απώλεια – Σημαντική συναισθηματική επίδραση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Ριζική αλλαγή της ζωής της οικογένειας = Έκφραση ποικίλων αντιδράσεων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Θρήνος –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‘‘grieving process”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Στάδια: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Άρνηση, Θυμός, Διαπραγμάτευση, Κατάθλιψη, Αποδοχή - χωρίς απαραίτητη αλληλουχία.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l-G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Η αντίδραση της οικογένειας εξαρτάται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τον τρόπο με τον οποίο γίνεται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ενημέρωση</a:t>
            </a:r>
            <a:r>
              <a:rPr lang="el-GR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357859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12323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5"/>
            <a:ext cx="8209607" cy="935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ΜΕΤΑΦΕΡΟΝΤΑΣ ασχημα ΝΕΑ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2311" name="Picture 23" descr="https://redeeminggod.com/wp-content/uploads/2015/01/Guilt-P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53023" cy="23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ANd9GcSZxLvsmb7fq1lXSe5Vp1u1-SIhlQ63j6FTJtvZ2JEPk2uNIK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838448"/>
            <a:ext cx="2953023" cy="196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0768"/>
            <a:ext cx="4331172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Πληροφορίες σαφείς και ξεκάθαρες</a:t>
            </a:r>
            <a:endParaRPr lang="el-G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l-G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Εγκεφαλικός Θάνατος </a:t>
            </a:r>
            <a:r>
              <a:rPr lang="el-G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l-G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Θάνατος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και </a:t>
            </a:r>
            <a:r>
              <a:rPr lang="el-G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αυτό είναι </a:t>
            </a:r>
            <a:r>
              <a:rPr lang="el-G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οριστικό </a:t>
            </a:r>
            <a:r>
              <a:rPr lang="el-G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l-G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αμετάκλητο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l-G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Κατάλληλο λεξιλόγιο, όχι δύσκολη ιατρική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ορολογία, όχι ιατρική αργκώ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Ακολουθήστε τον βαθμό και τον ρυθμό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κατανόησης της οικογένειας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Αντιλήψεις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κοινού για τον Ε.Θ.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άνθρωποι αντιλαμβάνονται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έννοια του «εγκεφαλικά  νεκρού»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διαφορετικά  απ’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έννοια του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νεκρού»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Shanteau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Linin, 1990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πειραματική προσομοίωση, μόνο το 30% των συμμετεχόντων ερμήνευσε σωστά την έννοια του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Ε.Θ.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(Jasper, Harris et al., 1991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21%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ερωτηθέντων πίστευε ότι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πιθανό ο εγκεφαλικά νεκρός να ανανήψει από τα τραύματά του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Gallup Organization, 1993) </a:t>
            </a:r>
            <a:endParaRPr lang="el-G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60%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συμφώνησε ότι μπορεί να χτυπά η καρδιά ενός ατόμου αλλά αυτό να είναι νεκρό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(Dubois &amp; Schmidt, 2004)</a:t>
            </a: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4202032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2238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ΣΗΜΕΙΑ ΚΛΕΙΔΙΑ – η εννοια του Ε.Θ. 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371" y="2060848"/>
            <a:ext cx="396113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1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537" y="91018"/>
            <a:ext cx="6192688" cy="15377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174" y="1802606"/>
            <a:ext cx="5400129" cy="4029075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1234232"/>
              </p:ext>
            </p:extLst>
          </p:nvPr>
        </p:nvGraphicFramePr>
        <p:xfrm>
          <a:off x="5840413" y="6146800"/>
          <a:ext cx="774700" cy="522288"/>
        </p:xfrm>
        <a:graphic>
          <a:graphicData uri="http://schemas.openxmlformats.org/presentationml/2006/ole">
            <p:oleObj spid="_x0000_s10257" name="Εικόνα bitmap" r:id="rId5" imgW="1438095" imgH="1352381" progId="PBrush">
              <p:embed/>
            </p:oleObj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6614409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" name="11 - Έλλειψη"/>
          <p:cNvSpPr/>
          <p:nvPr/>
        </p:nvSpPr>
        <p:spPr>
          <a:xfrm>
            <a:off x="3929058" y="3357562"/>
            <a:ext cx="3071834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1928794" y="2643182"/>
            <a:ext cx="5214974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1340768"/>
            <a:ext cx="4896544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Προσπάθεια αναγνώρισης των συναισθημάτων του βιώνουν.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Θυμός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ενίοτε ανάμικτος και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</a:t>
            </a:r>
          </a:p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συναισθήματα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ενοχής):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έκφραση μπορεί να ποικίλει από μέτρια επιθετικότητα έως βίαιη συμπεριφορά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Μπορεί να απευθύνεται προς τον εαυτό, προς το προσωπικό του νοσοκομείου και προς οποιοδήποτε άλλο πρόσωπο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Μειώνεται βαθμιαία αφού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εκφραστεί</a:t>
            </a:r>
          </a:p>
          <a:p>
            <a:pPr marL="0" indent="0">
              <a:buNone/>
            </a:pPr>
            <a:endParaRPr 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Προσπαθήστε να δημιουργήσετε σχέσεις εμπιστοσύνης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Επιδείξτε υπομονή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Ενθαρρύνετε την οικογένεια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θέσει ερωτήσεις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εκφράσει τα συναισθήματά της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Απαντήστε με προθυμία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1664230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3263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54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ΣΗΜΕΙΑ ΚΛΕΙΔΙΑ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ΣΕΒΑΣΜΟΣ ΣΤΑ ΣΥΝΑΙΣΘΗΜΑΤΑ ΤΗΣ ΟΙΚΟΓΕΝΕΙΑΣ </a:t>
            </a: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071546"/>
            <a:ext cx="28575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680755" cy="200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5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174168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5306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ΣΗΜΕΙΑ ΚΛΕΙΔΙΑ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ΣΕΒΑΣΜΟΣ ΣΤΑ ΣΥΝΑΙΣΘΗΜΑΤΑ ΤΗΣ ΟΙΚΟΓΕΝΕΙΑΣ </a:t>
            </a: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cu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9" y="2276872"/>
            <a:ext cx="237626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6220022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6331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ΠΑΡΑΓΟΝΤΕΣ ΠΟΥ ΕΠΗΡΕΑΖΟΥΝ ΤΗΝ ΑΠΟΦΑΣΗ ΤΗΣ ΟΙΚΟΓΕΝΕΙΑΣ</a:t>
            </a: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4320480" cy="481136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απόφαση για δωρεά εξαρτάται </a:t>
            </a:r>
            <a:r>
              <a: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από την αντίληψη που έχει διαμορφώσει η οικογένεια για: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φροντίδα και προσοχή που έλαβε ο άνθρωπός τους.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θεραπεία που έλαβε ο άνθρωπός τους.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πληροφόρηση που έλαβαν οι ίδιοι από τους επαγγελματίες υγείας.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κατανόηση τπυ Εγκεφαλικού Θανάτου.</a:t>
            </a:r>
            <a:endParaRPr 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πολλές περιπτώσεις η άρνηση της συναίνεσης δωρεάς οργάνων οφείλεται στο γεγονός ότι η πληροφόρηση που είχαν οι συγγενείς σχετικά με το θάνατο ήταν: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Ψυχρή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Αυθάδης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Ασαφής</a:t>
            </a:r>
          </a:p>
          <a:p>
            <a:endParaRPr lang="el-GR" dirty="0"/>
          </a:p>
        </p:txBody>
      </p:sp>
      <p:pic>
        <p:nvPicPr>
          <p:cNvPr id="6" name="Picture 9" descr="https://i.ytimg.com/vi/Dtu63HalFJI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521" y="1772816"/>
            <a:ext cx="381711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976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16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5600" y="2924175"/>
            <a:ext cx="431800" cy="3241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019800" y="2924175"/>
            <a:ext cx="433388" cy="32416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40767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7188"/>
            <a:ext cx="60102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429375"/>
            <a:ext cx="331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428875"/>
            <a:ext cx="4067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071938"/>
            <a:ext cx="40576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Έλλειψη"/>
          <p:cNvSpPr/>
          <p:nvPr/>
        </p:nvSpPr>
        <p:spPr>
          <a:xfrm>
            <a:off x="3428992" y="5000636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6572264" y="3714752"/>
            <a:ext cx="228601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199" y="116632"/>
            <a:ext cx="5618163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429375"/>
            <a:ext cx="331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28688" y="1435765"/>
            <a:ext cx="72151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Ευρήματα</a:t>
            </a:r>
            <a:endParaRPr lang="en-US" altLang="el-GR" sz="1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n-US" altLang="el-GR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Συναισθηματική ένταση πέρα από την ένταση αυτής καθαυτής της απώλειας.</a:t>
            </a:r>
            <a:endParaRPr lang="en-US" altLang="el-GR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Έλλειψη πληροφόρησης και ως εκ τούτου κατανόησης αναφορικά με το «τι γίνεται», «τι πρόκειται να γίνει»   [</a:t>
            </a:r>
            <a:r>
              <a:rPr lang="el-GR" altLang="el-GR" sz="1600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συνεισφέρουν σε μια </a:t>
            </a:r>
            <a:r>
              <a:rPr lang="el-GR" altLang="el-GR" sz="1600" b="1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αρνητική εμπειρία</a:t>
            </a: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].</a:t>
            </a:r>
            <a:endParaRPr lang="en-US" altLang="el-GR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Έλλειψη κατανόησης των κριτηρίων του θανάτου και των διαγνωστικών προσεγγίσεων αλλά και σύγχυση αναφορικά με την ακριβή ώρα θανάτου είχαν ως αποτέλεσμα την ανησυχία για το αν ο άνθρωπός τους υπέφερε κατά τη διάρκεια του χειρουργείου για την λήψη οργάνων  [</a:t>
            </a:r>
            <a:r>
              <a:rPr lang="el-GR" altLang="el-GR" sz="1600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συνέπεια </a:t>
            </a:r>
            <a:r>
              <a:rPr lang="el-GR" altLang="el-GR" sz="16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συναισθήματα </a:t>
            </a:r>
            <a:r>
              <a:rPr lang="el-GR" altLang="el-GR" sz="1600" b="1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ενοχής</a:t>
            </a: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].</a:t>
            </a:r>
            <a:endParaRPr lang="en-US" altLang="el-GR" sz="1600" dirty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endParaRPr lang="el-GR" altLang="el-GR" sz="1600" dirty="0">
              <a:latin typeface="Tahoma" pitchFamily="34" charset="0"/>
              <a:cs typeface="Tahoma" pitchFamily="34" charset="0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Η εμπειρία της «συμφιλίωσης» με το γεγονός μέσω της δυνατότητας να παραμείνουν δίπλα στον </a:t>
            </a:r>
            <a:r>
              <a:rPr lang="el-GR" altLang="el-GR" sz="1600" dirty="0" err="1">
                <a:latin typeface="Tahoma" pitchFamily="34" charset="0"/>
                <a:ea typeface="Calibri" pitchFamily="34" charset="0"/>
                <a:cs typeface="Tahoma" pitchFamily="34" charset="0"/>
              </a:rPr>
              <a:t>θνήσκοντα</a:t>
            </a: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 ή στο νεκρό. [</a:t>
            </a:r>
            <a:r>
              <a:rPr lang="el-GR" altLang="el-GR" sz="1600" i="1" dirty="0">
                <a:latin typeface="Tahoma" pitchFamily="34" charset="0"/>
                <a:ea typeface="Calibri" pitchFamily="34" charset="0"/>
                <a:cs typeface="Tahoma" pitchFamily="34" charset="0"/>
              </a:rPr>
              <a:t>ο χρόνος που χαρίζουν στο σώμα που χάνουν – πιο έντονο σε γονείς που χάνουν παιδιά, περιγράφεται ως ‘</a:t>
            </a:r>
            <a:r>
              <a:rPr lang="en-US" altLang="el-GR" sz="1600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buying time</a:t>
            </a:r>
            <a:r>
              <a:rPr lang="el-GR" altLang="el-GR" sz="1600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” = </a:t>
            </a:r>
            <a:r>
              <a:rPr lang="en-US" altLang="el-GR" sz="1600" b="1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coping mechanism </a:t>
            </a:r>
            <a:r>
              <a:rPr lang="el-GR" altLang="el-GR" sz="1600" i="1" dirty="0">
                <a:latin typeface="Tahoma" pitchFamily="34" charset="0"/>
                <a:ea typeface="Calibri" pitchFamily="34" charset="0"/>
                <a:cs typeface="Tahoma" pitchFamily="34" charset="0"/>
              </a:rPr>
              <a:t>και όχι έλλειψη κατανόησης της κατάστασης</a:t>
            </a:r>
            <a:r>
              <a:rPr lang="el-GR" altLang="el-GR" sz="1600" dirty="0">
                <a:latin typeface="Tahoma" pitchFamily="34" charset="0"/>
                <a:ea typeface="Calibri" pitchFamily="34" charset="0"/>
                <a:cs typeface="Tahoma" pitchFamily="34" charset="0"/>
              </a:rPr>
              <a:t>].</a:t>
            </a:r>
            <a:endParaRPr lang="el-GR" altLang="el-GR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1"/>
            <a:ext cx="7849244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ΑΡΝΗΣΗ ΣΤΗ ΔΩΡΕΑ ΟΡΓΑΝΩΝ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7"/>
            <a:ext cx="4906963" cy="4824512"/>
          </a:xfrm>
        </p:spPr>
        <p:txBody>
          <a:bodyPr rtlCol="0">
            <a:noAutofit/>
          </a:bodyPr>
          <a:lstStyle/>
          <a:p>
            <a:pPr marL="5334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πρώτη</a:t>
            </a: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αιτία απώλειας δοτών </a:t>
            </a: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πολλές χώρες.</a:t>
            </a: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Μπορούν να επιτευχθούν δείκτες άρνησης &lt;10%.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l-G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υνατότητες παρέμβασης μέσω:</a:t>
            </a:r>
            <a:r>
              <a:rPr lang="el-GR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Νομοθεσίας,</a:t>
            </a:r>
          </a:p>
          <a:p>
            <a:pPr marL="914400" lvl="1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κοινωνικής </a:t>
            </a: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ευαισθητοποίησης,</a:t>
            </a:r>
          </a:p>
          <a:p>
            <a:pPr marL="914400" lvl="1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Οργάνωσης του Συστήματος,</a:t>
            </a:r>
          </a:p>
          <a:p>
            <a:pPr marL="914400" lvl="1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</a:t>
            </a: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ρόλου των Επαγγελματιών </a:t>
            </a: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Υγείας,</a:t>
            </a: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914400" lvl="1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σωστά διενεργούμενης </a:t>
            </a: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Προσέγγισης </a:t>
            </a:r>
            <a:r>
              <a:rPr lang="el-G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Οικογένειας.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8101013" y="5661025"/>
            <a:ext cx="4318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6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1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1850700"/>
              </p:ext>
            </p:extLst>
          </p:nvPr>
        </p:nvGraphicFramePr>
        <p:xfrm>
          <a:off x="5826389" y="6134533"/>
          <a:ext cx="774700" cy="522287"/>
        </p:xfrm>
        <a:graphic>
          <a:graphicData uri="http://schemas.openxmlformats.org/presentationml/2006/ole">
            <p:oleObj spid="_x0000_s5141" name="Εικόνα bitmap" r:id="rId3" imgW="1438095" imgH="1352381" progId="PBrush">
              <p:embed/>
            </p:oleObj>
          </a:graphicData>
        </a:graphic>
      </p:graphicFrame>
      <p:sp>
        <p:nvSpPr>
          <p:cNvPr id="5126" name="Rectangle 18"/>
          <p:cNvSpPr>
            <a:spLocks noChangeArrowheads="1"/>
          </p:cNvSpPr>
          <p:nvPr/>
        </p:nvSpPr>
        <p:spPr bwMode="auto">
          <a:xfrm>
            <a:off x="6621367" y="6093296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0" name="Content Placeholder 11" descr="say_no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98"/>
          <a:stretch/>
        </p:blipFill>
        <p:spPr>
          <a:xfrm>
            <a:off x="5580112" y="1628800"/>
            <a:ext cx="2952701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7688"/>
            <a:ext cx="84963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5508625" y="260350"/>
          <a:ext cx="774700" cy="522288"/>
        </p:xfrm>
        <a:graphic>
          <a:graphicData uri="http://schemas.openxmlformats.org/presentationml/2006/ole">
            <p:oleObj spid="_x0000_s14350" name="Εικόνα bitmap" r:id="rId4" imgW="1438095" imgH="1352381" progId="PBrush">
              <p:embed/>
            </p:oleObj>
          </a:graphicData>
        </a:graphic>
      </p:graphicFrame>
      <p:sp>
        <p:nvSpPr>
          <p:cNvPr id="14340" name="Rectangle 41"/>
          <p:cNvSpPr>
            <a:spLocks noGrp="1" noChangeArrowheads="1"/>
          </p:cNvSpPr>
          <p:nvPr>
            <p:ph type="title"/>
          </p:nvPr>
        </p:nvSpPr>
        <p:spPr>
          <a:xfrm>
            <a:off x="6300788" y="188913"/>
            <a:ext cx="2519362" cy="6477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1600" b="1" dirty="0" smtClean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 smtClean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 smtClean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42910" y="1285860"/>
            <a:ext cx="6665394" cy="4786346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προσφορά της δυνατότητας της Δωρεάς </a:t>
            </a:r>
            <a:r>
              <a:rPr lang="el-G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Οργάνων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εξύψωση των αξιών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σημαντική. Η Δωρεά </a:t>
            </a:r>
          </a:p>
          <a:p>
            <a:pPr marL="0" indent="0">
              <a:buNone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προσφέρεται ως: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Επιλογή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Δικαίωμα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Προνόμιο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Δυνατότητα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βοηθηθούν άλλοι άνθρωποι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Ευκαιρία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εκπληρώσει η οικογένεια μια πιθανή επιθυμία του αγαπημένου της. Είναι πολύ σημαντικό να διερευνούμε την άποψη του εκλιπόντος (ή αυτήν που εικάζουν οτι είχε οι οικείοι του) σχετικά με την Δωρεά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Ευκαιρία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νοηματοδοτήσουν θετικά ένα τραγικό γεγονός</a:t>
            </a:r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8625864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4287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ΣΗΜΕΙΑ ΚΛΕΙΔΙΑ – το αιτημα τησ δωρεασ</a:t>
            </a:r>
          </a:p>
        </p:txBody>
      </p:sp>
      <p:pic>
        <p:nvPicPr>
          <p:cNvPr id="54275" name="Picture 3" descr="https://encrypted-tbn0.gstatic.com/images?q=tbn:ANd9GcQm5PEC-R5UuDCtiHbFgp0K7PTEZ768LaZg7PvR89O2_-VoGjV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132856"/>
            <a:ext cx="28575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4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1"/>
            <a:ext cx="7488831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ΕΠΙΚΟΙΝΩΝΙΑΚΕΣ ΔΕΞΙΟΤΗΤΕΣ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12775"/>
            <a:ext cx="3312368" cy="4324895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Επικοινωνία: </a:t>
            </a: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ανταλλαγή σκέψεων, ιδεών, πληροφοριών, γεγονότων, συναισθημάτων... μεταξύ δύο ή περισσότερων προσώπων </a:t>
            </a:r>
            <a:endParaRPr lang="en-US" sz="19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Δύο τύποι επικοινωνίας: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Λεκτική επικοινωνία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λεκτική επικοινωνία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Λεκτική </a:t>
            </a:r>
            <a:r>
              <a:rPr lang="el-GR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Επικοινωνία</a:t>
            </a:r>
            <a:endParaRPr lang="en-US" sz="1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Ενεργός ακροατής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τεχνικών σύνοψης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Χρήση μεταφορών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Επιχειρηματολογία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Ανοιχτές </a:t>
            </a:r>
            <a:r>
              <a:rPr lang="el-G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ερωτήσεις</a:t>
            </a:r>
            <a:endParaRPr lang="el-G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9573984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21535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1512" name="Picture 18" descr="C:\Users\user1\Desktop\1966788_609734192435936_38665784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4915"/>
            <a:ext cx="2808288" cy="34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https://s-media-cache-ak0.pinimg.com/236x/65/f5/61/65f561750aed543b8aba57eda300b7a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95575"/>
            <a:ext cx="2016224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ΕΠΙΚΟΙΝΩΝΙΑΚΕΣ ΔΕΞΙΟΤΗΤΕΣ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410071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57353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439670"/>
            <a:ext cx="4191000" cy="3045460"/>
          </a:xfrm>
        </p:spPr>
      </p:pic>
      <p:pic>
        <p:nvPicPr>
          <p:cNvPr id="11" name="Picture 2" descr=" We communicate not only through words but also through&#10;means other than words.&#10; A research ( Mehrabian’s research) show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1923"/>
            <a:ext cx="4343400" cy="32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ΕΠΙΚΟΙΝΩΝΙΑΚΕΣ ΔΕΞΙΟΤΗΤΕΣ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7202163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58378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35152" cy="4421088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λεκτική Επικοινωνία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Σιωπές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Οπτική επαφή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(ενδιαφέρον, προσοχή, εμπλοκή....)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Θέση και στάση σώματος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Φυσική επαφή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 ζώνες φυσικής επαφής – οικειότητας, προσωπική, κοινωνική, δημόσια)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Χειρονομίες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(κίνηση χεριών,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ώμων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κεφαλής)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Τρόπος ομιλίας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αφορά τα γνωρίσματα της ομιλίας: τόνος, ένταση, ρυθμός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προφορά...)</a:t>
            </a:r>
          </a:p>
          <a:p>
            <a:endParaRPr lang="el-GR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1960" y="2132856"/>
            <a:ext cx="45501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9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23020" y="2643182"/>
            <a:ext cx="6984776" cy="38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160" y="404664"/>
            <a:ext cx="4219872" cy="28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15408" y="404664"/>
            <a:ext cx="4219872" cy="28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2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ΕΠΙΧΕΙΡΗΜΑΤΑ ΥΠΕΡ ΤΗΣ ΔΩΡΕΑΣ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3457220"/>
              </p:ext>
            </p:extLst>
          </p:nvPr>
        </p:nvGraphicFramePr>
        <p:xfrm>
          <a:off x="5797562" y="5983112"/>
          <a:ext cx="774700" cy="522287"/>
        </p:xfrm>
        <a:graphic>
          <a:graphicData uri="http://schemas.openxmlformats.org/presentationml/2006/ole">
            <p:oleObj spid="_x0000_s61453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72262" y="5933205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483224" cy="468052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ΑΛΛΗΛΕΓΓΥΗ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l-GR" sz="1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alt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Κοινωνία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Μας </a:t>
            </a:r>
            <a:r>
              <a:rPr lang="el-GR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αφορά όλους</a:t>
            </a:r>
            <a:r>
              <a:rPr lang="en-US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alt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οποιοσδήποτε από εμάς ή από τους αγαπημένους μας μπορεί κάποια στιγμή να χρειαστεί μόσχευμα για να συνεχίσει να ζει…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alt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Ομάδες</a:t>
            </a:r>
            <a:endParaRPr lang="en-US" alt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Υπάρχουν άνθρωποι που περιμένουν σε λίστες αναμονής.</a:t>
            </a:r>
            <a:endParaRPr lang="en-US" alt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Υπάρχουν γονείς που περιμένουν για ένα όργανο που θα σώσει το παιδί τους.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alt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</a:t>
            </a:r>
            <a:r>
              <a:rPr lang="el-GR" alt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τομα</a:t>
            </a:r>
            <a:endParaRPr lang="en-US" alt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υπάρχει κάποιος στην οικογένεια ή κάποιος γνωστός που να κάνει αιμοκάθαρση.</a:t>
            </a:r>
            <a:endParaRPr lang="en-US" alt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024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0217298"/>
              </p:ext>
            </p:extLst>
          </p:nvPr>
        </p:nvGraphicFramePr>
        <p:xfrm>
          <a:off x="5508104" y="3861048"/>
          <a:ext cx="3001268" cy="1872208"/>
        </p:xfrm>
        <a:graphic>
          <a:graphicData uri="http://schemas.openxmlformats.org/presentationml/2006/ole">
            <p:oleObj spid="_x0000_s61454" name="PhotoImpact" r:id="rId5" imgW="1422222" imgH="113015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00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ΕΠΙΧΕΙΡΗΜΑΤΑ ΥΠΕΡ ΤΗΣ ΔΩΡΕΑΣ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2020636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59414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752528" cy="5328220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ΧΡΗΣΙΜΟΤΗΤΑ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θάνατος πάντα μοιάζει άσχημος, άχρηστος, όμως μέσα από τη Δωρεά Οργάνων γίνεται λιγότερο αποτρόπαιος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ακόμη και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χρήσιμος σε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κάποιους συνανθρώπους μας.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και ο θάνατος συμβολίζει την φθορά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μπορεί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δώσει συνέχεια στη ζωή κάποιων ανθρώπων.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1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ΑΜΟΙΒΑΙΟΤΗΤΑ -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ΓΕΝΝΑΙΟΔΩΡΙΑ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Θετικά επιχειρήματα που εξυψώνουν την εικόνα του εκλιπόντος.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θα κάναμε το ίδιο αν εκείνος/εκείνη χρειαζόταν ένα όργανο?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Αύριο μπορεί να βρεθούμε εμείς στην ανάγκη.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Βοήθησε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τις τυπικές διαδικασίες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επίσκεψη στη ΜΕΘ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νομικά θέματα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γραφείο κηδειών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6" descr="http://dizonassociates.com.au/wp-content/uploads/2015/07/blog-post-image-e1437982762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1973"/>
            <a:ext cx="3132146" cy="34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614363"/>
            <a:ext cx="78009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56084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ΕΠΙΧΕΙΡΗΜΑΤΑ ΑΡΝΗΣΗΣ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1727548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78856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905231"/>
              </p:ext>
            </p:extLst>
          </p:nvPr>
        </p:nvGraphicFramePr>
        <p:xfrm>
          <a:off x="1538222" y="1203053"/>
          <a:ext cx="5786478" cy="467421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84291"/>
                <a:gridCol w="1102187"/>
              </a:tblGrid>
              <a:tr h="36632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Εικαζόμενη ένσταση του εκλιπόντος </a:t>
                      </a:r>
                      <a:endParaRPr lang="el-G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24%</a:t>
                      </a:r>
                      <a:endParaRPr lang="el-G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6445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Άρνηση των αγαπημένων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24%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6445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Άγνοια</a:t>
                      </a:r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των σκέψεων του εκλιπόντος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12%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Έλλειψη κατανόησης της έννοιας του ΕΘ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644808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Ανησυχία για την ακεραιότητα του νεκρού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6445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Προβλήματα με το Σύστημα Υγείας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7%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Προβλήματα</a:t>
                      </a:r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με το κοινωνικό περιβάλλον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6445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Θρησκευτικές πεποιθήσεις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531913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Επιθυμία</a:t>
                      </a:r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να πάρουν τον ασθενή στο σπίτι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64456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Εκ</a:t>
                      </a:r>
                      <a:r>
                        <a:rPr lang="el-G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πεποιθήσεως </a:t>
                      </a:r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άρνηση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1%</a:t>
                      </a:r>
                      <a:endParaRPr lang="el-G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1" descr="ANd9GcT5F9RhrG2NGe41SuhKX-nWJ7hcOMrKPpxnH5Yh6dvkAr5E-0us_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65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7474"/>
            <a:ext cx="8280920" cy="935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 ΣΥΝΕΝΤΕΥΞΗ ΜΕ ΤΗΝ «ΟΙΚΟΓΕΝΕΙΑ» του δοτη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55577" y="1304950"/>
            <a:ext cx="4104456" cy="48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Επικοινωνιακά δύσκολο έργο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πρόκειται για συζήτηση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μπορεί να γίνει από μη εκπαιδευμένο επαγγελματία υγείας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l-G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Στόχοι της συνέντευξης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βοηθήσουμε την οικογένεια να διαχειριστεί το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γνωρίσουμε τις επιθυμίες του εκλιπόντος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αναγνωρίσουμε πιθανούς βιολογικούς κινδύνους για τον λήπτη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Απαραίτητες προϋποθέσεις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κατανοούμε πλήρως τον Ε.Θ.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αναγνωρίζουμε την θεραπευτική αξία της Μεταμόσχευσης 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γνωρίζουμε το Νομικό πλαίσιο που διέπει την διαδικασία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«Δωρεά– Μεταμόσχευση»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Evidence-based practice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 </a:t>
            </a:r>
          </a:p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l-G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  <a:p>
            <a:pPr marL="742950" lvl="1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1400" b="1" dirty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405571"/>
              </p:ext>
            </p:extLst>
          </p:nvPr>
        </p:nvGraphicFramePr>
        <p:xfrm>
          <a:off x="5812534" y="5949280"/>
          <a:ext cx="774700" cy="522287"/>
        </p:xfrm>
        <a:graphic>
          <a:graphicData uri="http://schemas.openxmlformats.org/presentationml/2006/ole">
            <p:oleObj spid="_x0000_s8222" name="Εικόνα bitmap" r:id="rId3" imgW="1438095" imgH="1352381" progId="PBrush">
              <p:embed/>
            </p:oleObj>
          </a:graphicData>
        </a:graphic>
      </p:graphicFrame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8218" name="Picture 26" descr="https://stratog.rcog.org.uk/files/rcog-corp/elearn/38677/47643/consoling_woman_iStock_000016342526_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632848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ΕΠΙΧΕΙΡΗΜΑΤΑ ΑΡΝΗΣΗΣ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3"/>
            <a:ext cx="4608512" cy="41764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Αβεβαιότητα για τις επιθυμίες του εκλιπόντος.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Διαφωνίες ή φόβος μεταξύ των μελών της οικογένειας.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Θρησκευτικοί/πολιτισμικοί λόγοι.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Έλλειψη κατανόησης του Ε.Θ..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Ελπίδα για ένα θαύμα.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Ανησυχία για την εμφάνιση του νεκρού σώματος.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Ανησυχίες για μη δίκαιη κατανομή των οργάνων, εμπορία οργάνων.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Δυσαρέσκεια από την ιατρική φροντίδα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Χωρίς ιδιαίτερους λόγους.</a:t>
            </a:r>
            <a:endParaRPr lang="el-G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9265397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79879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1" name="Picture 6" descr="strateg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857496"/>
            <a:ext cx="18161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dizonassociates.com.au/wp-content/uploads/2015/07/blog-post-image-e14379827627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34562"/>
            <a:ext cx="3238653" cy="31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6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ΑΡΝΗΣΗ ΤΗΣ ΟΙΚΟΓΕΝΕΙΑΣ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1727548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60427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205873"/>
            <a:ext cx="4843264" cy="46646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1800" dirty="0" smtClean="0">
                <a:latin typeface="Tahoma" pitchFamily="34" charset="0"/>
                <a:cs typeface="Tahoma" pitchFamily="34" charset="0"/>
              </a:rPr>
              <a:t>Αποδεχθείτε </a:t>
            </a:r>
            <a:r>
              <a:rPr lang="el-GR" altLang="el-GR" sz="1800" dirty="0">
                <a:latin typeface="Tahoma" pitchFamily="34" charset="0"/>
                <a:cs typeface="Tahoma" pitchFamily="34" charset="0"/>
              </a:rPr>
              <a:t>την απόφαση.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1800" dirty="0">
                <a:latin typeface="Tahoma" pitchFamily="34" charset="0"/>
                <a:cs typeface="Tahoma" pitchFamily="34" charset="0"/>
              </a:rPr>
              <a:t>Αποφύγετε την κριτική.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1800" dirty="0">
                <a:latin typeface="Tahoma" pitchFamily="34" charset="0"/>
                <a:cs typeface="Tahoma" pitchFamily="34" charset="0"/>
              </a:rPr>
              <a:t>Μην ενισχύετε εντάσεις μεταξύ των μελών της οικογένειας όταν υπάρχουν διαφοροποιήσεις στις απόψεις τους.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1800" dirty="0">
                <a:latin typeface="Tahoma" pitchFamily="34" charset="0"/>
                <a:cs typeface="Tahoma" pitchFamily="34" charset="0"/>
              </a:rPr>
              <a:t>Επιμείνετε στο γεγονός ότι ο άνθρωπός τους δεν εξέφρασε άρνηση στη δωρεά.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1800" dirty="0">
                <a:latin typeface="Tahoma" pitchFamily="34" charset="0"/>
                <a:cs typeface="Tahoma" pitchFamily="34" charset="0"/>
              </a:rPr>
              <a:t>Πληροφορείστε σωστά την οικογένεια για τη φροντίδα και το σεβασμό στο σώμα (ακεραιότητα και εικόνα) του νεκρού.</a:t>
            </a:r>
            <a:endParaRPr lang="en-US" altLang="el-GR" sz="1400" dirty="0"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476" y="1916832"/>
            <a:ext cx="2676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65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304984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ΑΝΤΙ ΕΠΙΛΟΓΟΥ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2853726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62473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4843264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sz="1800" dirty="0" smtClean="0">
              <a:latin typeface="Tahoma" pitchFamily="34" charset="0"/>
              <a:cs typeface="Tahoma" pitchFamily="34" charset="0"/>
            </a:endParaRPr>
          </a:p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1800" b="1" dirty="0">
                <a:latin typeface="Arial" charset="0"/>
                <a:cs typeface="Arial" charset="0"/>
              </a:rPr>
              <a:t>Η Δωρεά Οργάνων είναι Δυνητική Επιλογή της οικογένειας </a:t>
            </a:r>
            <a:endParaRPr lang="el-GR" altLang="el-GR" sz="18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l-GR" sz="18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ΠΡΟΣΦΟΡΑ ΚΑΙ ΟΧΙ ΑΙΤΗΜΑ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altLang="el-GR" sz="1800" b="1" dirty="0">
              <a:latin typeface="Arial" charset="0"/>
              <a:cs typeface="Arial" charset="0"/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1800" b="1" dirty="0">
                <a:latin typeface="Arial" charset="0"/>
                <a:cs typeface="Arial" charset="0"/>
              </a:rPr>
              <a:t>	Δεν ζητούμε την άδεια της οικογένειας 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1800" b="1" dirty="0">
                <a:latin typeface="Arial" charset="0"/>
                <a:cs typeface="Arial" charset="0"/>
              </a:rPr>
              <a:t>	Δεν φορτώνουμε την οικογένεια με ένα 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1800" b="1" dirty="0">
                <a:latin typeface="Arial" charset="0"/>
                <a:cs typeface="Arial" charset="0"/>
              </a:rPr>
              <a:t>	επιπρόσθετο βάρος !!!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1800" dirty="0">
                <a:latin typeface="Arial" charset="0"/>
                <a:cs typeface="Arial" charset="0"/>
              </a:rPr>
              <a:t>	Ζητούμε να μας πουν ή να υποθέσουν την </a:t>
            </a:r>
            <a:r>
              <a:rPr lang="el-GR" alt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επιθυμία </a:t>
            </a:r>
            <a:r>
              <a:rPr lang="el-GR" altLang="el-G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του εκλιπόντος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l-GR" sz="18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l-GR" sz="18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l-GR" sz="1800" dirty="0">
                <a:latin typeface="Arial" charset="0"/>
                <a:cs typeface="Arial" charset="0"/>
              </a:rPr>
              <a:t> 	</a:t>
            </a:r>
            <a:r>
              <a:rPr lang="el-GR" altLang="el-GR" sz="1800" i="1" dirty="0">
                <a:latin typeface="Arial" charset="0"/>
                <a:cs typeface="Arial" charset="0"/>
              </a:rPr>
              <a:t>Δίνεται η ευκαιρία στην οικογένεια να εκπληρώσει τις επιθυμίες του αγαπημένου της συγγενή και να βρει νόημα στην απώλειά του</a:t>
            </a:r>
          </a:p>
        </p:txBody>
      </p:sp>
      <p:pic>
        <p:nvPicPr>
          <p:cNvPr id="9" name="Picture 13" descr="2 Δωρισε τη Ζωή Ειναι στο χέρι σο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2433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2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2435905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65541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" name="Content Placeholder 4" descr="Funny_Pictures_chinese-doctors-bowing-down-to-a-11-year-old-boy-diagnosed-with-brain-cancer-who-managed-to-save-several-lives-by-donating-his-organs-to-the-hospital-he-was-being-treated-in-shortly-before-his-death_266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5" b="10805"/>
          <a:stretch>
            <a:fillRect/>
          </a:stretch>
        </p:blipFill>
        <p:spPr>
          <a:xfrm>
            <a:off x="928662" y="1142984"/>
            <a:ext cx="7358114" cy="4643470"/>
          </a:xfrm>
        </p:spPr>
      </p:pic>
    </p:spTree>
    <p:extLst>
      <p:ext uri="{BB962C8B-B14F-4D97-AF65-F5344CB8AC3E}">
        <p14:creationId xmlns:p14="http://schemas.microsoft.com/office/powerpoint/2010/main" xmlns="" val="2118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6171600"/>
              </p:ext>
            </p:extLst>
          </p:nvPr>
        </p:nvGraphicFramePr>
        <p:xfrm>
          <a:off x="5808351" y="6033026"/>
          <a:ext cx="774700" cy="522287"/>
        </p:xfrm>
        <a:graphic>
          <a:graphicData uri="http://schemas.openxmlformats.org/presentationml/2006/ole">
            <p:oleObj spid="_x0000_s63496" name="Εικόνα bitmap" r:id="rId3" imgW="1438095" imgH="1352381" progId="PBrush">
              <p:embed/>
            </p:oleObj>
          </a:graphicData>
        </a:graphic>
      </p:graphicFrame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588125" y="5877272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7416824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supporting organ donation and transplantation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912"/>
            <a:ext cx="30956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8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539552" y="1268760"/>
            <a:ext cx="7704856" cy="475252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προσέγγιση της οικογένειας πραγματοποιείται: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100" b="1" i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l-GR" sz="2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χειρότερη δυνατή στιγμή </a:t>
            </a:r>
            <a:r>
              <a:rPr lang="el-GR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ίδια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και αποτελεί </a:t>
            </a:r>
            <a:r>
              <a:rPr lang="el-GR" sz="2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και μοναδική ευκαιρία </a:t>
            </a:r>
            <a:r>
              <a:rPr lang="el-GR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</a:t>
            </a:r>
            <a:r>
              <a:rPr lang="el-GR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τον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l-GR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Συντονιστή</a:t>
            </a:r>
            <a:r>
              <a:rPr lang="el-G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διεξαγωγή της συνέντευξης με την οικογένεια </a:t>
            </a:r>
            <a:endParaRPr lang="en-US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αντικείμενο εκπαίδευσης (</a:t>
            </a:r>
            <a:r>
              <a:rPr lang="el-GR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μαθαίνεται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αποτελεί </a:t>
            </a:r>
            <a:r>
              <a:rPr lang="el-GR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επιστημονική, συστηματική διαδικασία  «βασισμένη σε αποδείξεις</a:t>
            </a:r>
            <a:r>
              <a:rPr lang="el-G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“evidence-based” scientific, systematic process</a:t>
            </a:r>
            <a:r>
              <a:rPr lang="el-G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συντριπτική πλειοψηφία των μελετών που διερευνούν τις αιτίες του προβλήματος δείχνουν ότι η </a:t>
            </a:r>
            <a:r>
              <a:rPr lang="el-G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διεξαγωγή  μιας καλής συνέντευξης με την οικογένεια </a:t>
            </a:r>
            <a:r>
              <a:rPr lang="el-G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έναν ειδικό, είναι ο πιο σημαντικός παράγοντας για την επίτευξη της συναίνεσης.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graphicFrame>
        <p:nvGraphicFramePr>
          <p:cNvPr id="92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1234232"/>
              </p:ext>
            </p:extLst>
          </p:nvPr>
        </p:nvGraphicFramePr>
        <p:xfrm>
          <a:off x="5839709" y="6146701"/>
          <a:ext cx="774700" cy="522287"/>
        </p:xfrm>
        <a:graphic>
          <a:graphicData uri="http://schemas.openxmlformats.org/presentationml/2006/ole">
            <p:oleObj spid="_x0000_s9245" name="Εικόνα bitmap" r:id="rId4" imgW="1438095" imgH="1352381" progId="PBrush">
              <p:embed/>
            </p:oleObj>
          </a:graphicData>
        </a:graphic>
      </p:graphicFrame>
      <p:sp>
        <p:nvSpPr>
          <p:cNvPr id="9220" name="Rectangle 22"/>
          <p:cNvSpPr>
            <a:spLocks noChangeArrowheads="1"/>
          </p:cNvSpPr>
          <p:nvPr/>
        </p:nvSpPr>
        <p:spPr bwMode="auto">
          <a:xfrm>
            <a:off x="6614409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1" name="Picture 20" descr="lets_tal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72264" y="1643050"/>
            <a:ext cx="2016125" cy="1414462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7474"/>
            <a:ext cx="8280920" cy="935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EVIDENCE-BASED SCIENTIFIC PROCESS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683568" y="1166241"/>
            <a:ext cx="5328592" cy="216181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ΕΜΠΙΣΤΟΣΥΝΗ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l-GR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Ανάπτυξη εμπιστοσύνης = συνεχής διαδικασία.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Ξεκινάει από την στιγμή της εισαγωγής του ασθενούς και της πρώτης επαφής με τους οικείους του.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4665576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80909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468313" y="476250"/>
            <a:ext cx="8424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ΒΑΣΙΚΗ ΠΡΟΫΠΟΘΕΣΗ ΕΠΙΚΟΙΝΩΝΙΑΣ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15" descr="https://ioneelev8.files.wordpress.com/2011/02/trust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037" y="1594002"/>
            <a:ext cx="25908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5" name="Picture 9" descr="https://shopsocially.com/wp-content/uploads/2015/06/Trust-Triang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9000"/>
            <a:ext cx="5544617" cy="22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7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endParaRPr lang="en-US" altLang="el-GR" sz="1600" dirty="0" smtClean="0">
              <a:latin typeface="Tahoma" pitchFamily="34" charset="0"/>
            </a:endParaRPr>
          </a:p>
          <a:p>
            <a:pPr marL="990600" lvl="1" indent="-533400">
              <a:buFontTx/>
              <a:buNone/>
            </a:pPr>
            <a:endParaRPr lang="el-GR" altLang="el-GR" sz="1600" dirty="0" smtClean="0">
              <a:latin typeface="Tahoma" pitchFamily="34" charset="0"/>
            </a:endParaRPr>
          </a:p>
          <a:p>
            <a:pPr marL="990600" lvl="1" indent="-533400">
              <a:buFontTx/>
              <a:buNone/>
            </a:pPr>
            <a:endParaRPr lang="en-US" altLang="el-GR" sz="1600" dirty="0" smtClean="0">
              <a:latin typeface="Tahoma" pitchFamily="34" charset="0"/>
            </a:endParaRPr>
          </a:p>
        </p:txBody>
      </p:sp>
      <p:sp>
        <p:nvSpPr>
          <p:cNvPr id="11270" name="AutoShape 2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1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2" name="AutoShape 3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3" name="AutoShape 3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graphicFrame>
        <p:nvGraphicFramePr>
          <p:cNvPr id="1127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2994326"/>
              </p:ext>
            </p:extLst>
          </p:nvPr>
        </p:nvGraphicFramePr>
        <p:xfrm>
          <a:off x="5813425" y="6093296"/>
          <a:ext cx="774700" cy="522287"/>
        </p:xfrm>
        <a:graphic>
          <a:graphicData uri="http://schemas.openxmlformats.org/presentationml/2006/ole">
            <p:oleObj spid="_x0000_s81929" name="Εικόνα bitmap" r:id="rId3" imgW="1438095" imgH="1352381" progId="PBrush">
              <p:embed/>
            </p:oleObj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6588125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 ΣΥΝΕΝΤΕΥΞΗ ΜΕ ΤΗΝ «ΟΙΚΟΓΕΝΕΙΑ» του δοτη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1922" name="Picture 2" descr="https://encrypted-tbn0.gstatic.com/images?q=tbn:ANd9GcSJlIUS4PXCTfU5Fb9BrvHMXvYViQfy1yYnqxAV9jWTBzPQMF3CJ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1471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image.slidesharecdn.com/empathy-1210994700231912-8-090303064038-phpapp02/95/empathy-7-728.jpg?cb=12360624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639" y="1885206"/>
            <a:ext cx="4607817" cy="33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mpath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842" y="3421039"/>
            <a:ext cx="2590801" cy="1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5211537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64520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ΠΑΡΑΓΟΝΤΕΣ ΠΟΥ ΕΠΗΡΕΑΖΟΥΝ ΤΗΝ ΕΠΙΚΟΙΝΩΝΙΑ ΣΤΗ ΜΕΘ</a:t>
            </a: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3" name="Picture 12" descr="icu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9" y="1772816"/>
            <a:ext cx="2376264" cy="172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9592" y="1772816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Προσωπικό</a:t>
            </a:r>
          </a:p>
          <a:p>
            <a:pPr marL="0" indent="0">
              <a:buNone/>
            </a:pPr>
            <a:endParaRPr lang="el-GR" dirty="0" smtClean="0">
              <a:latin typeface="Arial"/>
              <a:cs typeface="Arial"/>
            </a:endParaRPr>
          </a:p>
          <a:p>
            <a:pPr lvl="1"/>
            <a:r>
              <a:rPr lang="el-GR" dirty="0" smtClean="0">
                <a:latin typeface="Arial"/>
                <a:cs typeface="Arial"/>
              </a:rPr>
              <a:t>Απασχολημένο</a:t>
            </a:r>
          </a:p>
          <a:p>
            <a:pPr lvl="1"/>
            <a:r>
              <a:rPr lang="el-GR" dirty="0" smtClean="0">
                <a:latin typeface="Arial"/>
                <a:cs typeface="Arial"/>
              </a:rPr>
              <a:t>Στρεσσαρισμένο</a:t>
            </a:r>
          </a:p>
          <a:p>
            <a:pPr lvl="1"/>
            <a:r>
              <a:rPr lang="el-GR" dirty="0" smtClean="0">
                <a:latin typeface="Arial"/>
                <a:cs typeface="Arial"/>
              </a:rPr>
              <a:t>Ανειδίκευτο </a:t>
            </a:r>
          </a:p>
          <a:p>
            <a:pPr lvl="1"/>
            <a:r>
              <a:rPr lang="el-GR" dirty="0" smtClean="0">
                <a:latin typeface="Arial"/>
                <a:cs typeface="Arial"/>
              </a:rPr>
              <a:t>Ανεκπαίδευτο </a:t>
            </a:r>
          </a:p>
          <a:p>
            <a:pPr lvl="1"/>
            <a:r>
              <a:rPr lang="el-GR" dirty="0" smtClean="0">
                <a:latin typeface="Arial"/>
                <a:cs typeface="Arial"/>
              </a:rPr>
              <a:t>Ανίκανο να διαχειριστεί την κατάσταση</a:t>
            </a:r>
          </a:p>
          <a:p>
            <a:pPr lvl="1"/>
            <a:r>
              <a:rPr lang="el-GR" dirty="0" smtClean="0">
                <a:latin typeface="Arial"/>
                <a:cs typeface="Arial"/>
              </a:rPr>
              <a:t>Συγκινησιακά φορτισμένο</a:t>
            </a:r>
          </a:p>
          <a:p>
            <a:pPr lvl="1"/>
            <a:endParaRPr lang="el-GR" dirty="0" smtClean="0">
              <a:latin typeface="Arial"/>
              <a:cs typeface="Arial"/>
            </a:endParaRPr>
          </a:p>
          <a:p>
            <a:pPr lvl="1"/>
            <a:r>
              <a:rPr lang="el-GR" dirty="0" smtClean="0">
                <a:latin typeface="Arial"/>
                <a:cs typeface="Arial"/>
              </a:rPr>
              <a:t>Με διαφοροποιήσεις στην γλώσσα/κουλτούρα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0" name="Picture 9" descr="icustaf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8" y="3658795"/>
            <a:ext cx="2376265" cy="16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569" y="1600200"/>
            <a:ext cx="4392487" cy="4525963"/>
          </a:xfrm>
          <a:effectLst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ΠΡΟΕΤΟΙΜΑΣΙΑ ΤΗΣ ΣΥΝΕΝΤΕΥΞΗΣ</a:t>
            </a:r>
          </a:p>
          <a:p>
            <a:pPr marL="0" indent="0">
              <a:buNone/>
            </a:pPr>
            <a:endParaRPr lang="el-G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Πληροφορίες από το προσωπικό της ΜΕΘ (για την</a:t>
            </a:r>
          </a:p>
          <a:p>
            <a:pPr marL="0" indent="0">
              <a:buNone/>
            </a:pP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οικογένεια, για τον ασθενή, για το ιστορικό)</a:t>
            </a:r>
          </a:p>
          <a:p>
            <a:pPr marL="0" indent="0">
              <a:buNone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Διαμόρφωση του κατάλληλου περιβάλλοντος</a:t>
            </a:r>
            <a:endParaRPr lang="ro-RO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Ιδιωτικότητα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Ησυχία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Άνεση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n-US" dirty="0" smtClean="0"/>
              <a:t>–</a:t>
            </a:r>
            <a:r>
              <a:rPr lang="el-GR" dirty="0" smtClean="0"/>
              <a:t> Θέσεις για όλους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n-US" dirty="0" smtClean="0"/>
              <a:t>– </a:t>
            </a:r>
            <a:r>
              <a:rPr lang="el-GR" dirty="0" smtClean="0"/>
              <a:t>Διαθέσιμο νερό - χαρτομάντηλα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Αποφυγή άσκοπων διακοπών 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Πριν μιλήσεις .... Ρώτα </a:t>
            </a:r>
            <a:endParaRPr lang="ro-R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i="1" dirty="0" smtClean="0"/>
              <a:t>  </a:t>
            </a:r>
            <a:r>
              <a:rPr lang="en-US" i="1" dirty="0" smtClean="0"/>
              <a:t>– </a:t>
            </a:r>
            <a:r>
              <a:rPr lang="el-GR" i="1" dirty="0" smtClean="0"/>
              <a:t>τι ξέρουν</a:t>
            </a:r>
            <a:endParaRPr lang="ro-RO" i="1" dirty="0"/>
          </a:p>
          <a:p>
            <a:pPr marL="0" indent="0">
              <a:buNone/>
            </a:pPr>
            <a:r>
              <a:rPr lang="el-GR" i="1" dirty="0" smtClean="0"/>
              <a:t>  </a:t>
            </a:r>
            <a:r>
              <a:rPr lang="en-US" i="1" dirty="0" smtClean="0"/>
              <a:t>– </a:t>
            </a:r>
            <a:r>
              <a:rPr lang="el-GR" i="1" dirty="0" smtClean="0"/>
              <a:t>χρησιμοποίησε ανοιχτές ερωτήσεις</a:t>
            </a:r>
            <a:endParaRPr lang="en-US" i="1" dirty="0"/>
          </a:p>
          <a:p>
            <a:endParaRPr lang="el-GR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sz="quarter" idx="2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graphicFrame>
        <p:nvGraphicFramePr>
          <p:cNvPr id="1229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9990842"/>
              </p:ext>
            </p:extLst>
          </p:nvPr>
        </p:nvGraphicFramePr>
        <p:xfrm>
          <a:off x="5890112" y="6083994"/>
          <a:ext cx="774700" cy="522287"/>
        </p:xfrm>
        <a:graphic>
          <a:graphicData uri="http://schemas.openxmlformats.org/presentationml/2006/ole">
            <p:oleObj spid="_x0000_s51221" name="Εικόνα bitmap" r:id="rId3" imgW="1438095" imgH="1352381" progId="PBrush">
              <p:embed/>
            </p:oleObj>
          </a:graphicData>
        </a:graphic>
      </p:graphicFrame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6660232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3569" y="269875"/>
            <a:ext cx="8064896" cy="782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 ΣΥΝΕΝΤΕΥΞΗ ΜΕ ΤΗΝ «ΟΙΚΟΓΕΝΕΙΑ» του δοτη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51210" name="Picture 10" descr="https://s-media-cache-ak0.pinimg.com/236x/e2/1c/d3/e21cd38a670d485600c6781208a0bc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357298"/>
            <a:ext cx="5329246" cy="4768865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l-GR" alt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ΤΡΙΑ ΒΗΜΑΤΑ    </a:t>
            </a:r>
          </a:p>
          <a:p>
            <a:pPr marL="609600" indent="-609600">
              <a:buFont typeface="Arial" charset="0"/>
              <a:buNone/>
            </a:pPr>
            <a:r>
              <a:rPr lang="el-GR" altLang="el-G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09600" indent="-609600">
              <a:buFont typeface="Arial" charset="0"/>
              <a:buNone/>
            </a:pPr>
            <a:r>
              <a:rPr lang="el-GR" altLang="el-GR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l-GR" alt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Η Ανακοίνωση των κακών νέων</a:t>
            </a:r>
            <a:endParaRPr lang="en-US" altLang="el-G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>
              <a:buFontTx/>
              <a:buChar char="•"/>
            </a:pPr>
            <a:r>
              <a:rPr lang="el-GR" alt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επικοινωνία του γεγονότος του θανάτου.</a:t>
            </a:r>
            <a:endParaRPr lang="en-US" altLang="el-G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>
              <a:buFontTx/>
              <a:buChar char="•"/>
            </a:pPr>
            <a:r>
              <a:rPr lang="el-GR" alt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επεξήγηση του εγκεφαλικού θανάτου.</a:t>
            </a:r>
          </a:p>
          <a:p>
            <a:pPr marL="990600" lvl="1" indent="-533400">
              <a:buFontTx/>
              <a:buChar char="•"/>
            </a:pPr>
            <a:r>
              <a:rPr lang="el-GR" alt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Δύσκολο για μη εκπαιδευμένους</a:t>
            </a:r>
          </a:p>
          <a:p>
            <a:pPr marL="990600" lvl="1" indent="-533400">
              <a:buFontTx/>
              <a:buChar char="•"/>
            </a:pPr>
            <a:r>
              <a:rPr lang="el-GR" altLang="el-G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Υποστηρικτική σχέση - </a:t>
            </a:r>
            <a:r>
              <a:rPr lang="el-GR" altLang="el-GR" sz="1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Ενσυναίσθηση</a:t>
            </a:r>
            <a:endParaRPr lang="el-GR" altLang="el-G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el-G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2.  Έναρξη του θρήνου:</a:t>
            </a:r>
          </a:p>
          <a:p>
            <a:pPr marL="990600" lvl="1" indent="-533400">
              <a:buNone/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	</a:t>
            </a:r>
            <a:r>
              <a:rPr lang="el-GR" sz="1800" dirty="0" smtClean="0">
                <a:latin typeface="Tahoma" pitchFamily="34" charset="0"/>
              </a:rPr>
              <a:t>Χρόνος για συνειδητοποίηση της πραγματικότητας</a:t>
            </a:r>
          </a:p>
          <a:p>
            <a:pPr marL="990600" lvl="1" indent="-533400"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>
              <a:buNone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  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3. Το Αίτημα της Δωρεάς Οργάνων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endParaRPr lang="en-US" altLang="el-GR" sz="1600" dirty="0" smtClean="0">
              <a:latin typeface="Tahoma" pitchFamily="34" charset="0"/>
            </a:endParaRPr>
          </a:p>
          <a:p>
            <a:pPr marL="990600" lvl="1" indent="-533400">
              <a:buFontTx/>
              <a:buNone/>
            </a:pPr>
            <a:endParaRPr lang="el-GR" altLang="el-GR" sz="1600" dirty="0" smtClean="0">
              <a:latin typeface="Tahoma" pitchFamily="34" charset="0"/>
            </a:endParaRPr>
          </a:p>
          <a:p>
            <a:pPr marL="990600" lvl="1" indent="-533400">
              <a:buFontTx/>
              <a:buNone/>
            </a:pPr>
            <a:endParaRPr lang="en-US" altLang="el-GR" sz="1600" dirty="0" smtClean="0">
              <a:latin typeface="Tahoma" pitchFamily="34" charset="0"/>
            </a:endParaRPr>
          </a:p>
        </p:txBody>
      </p:sp>
      <p:sp>
        <p:nvSpPr>
          <p:cNvPr id="11270" name="AutoShape 2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1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2" name="AutoShape 3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73" name="AutoShape 3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altLang="el-GR"/>
          </a:p>
        </p:txBody>
      </p:sp>
      <p:graphicFrame>
        <p:nvGraphicFramePr>
          <p:cNvPr id="1127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4414356"/>
              </p:ext>
            </p:extLst>
          </p:nvPr>
        </p:nvGraphicFramePr>
        <p:xfrm>
          <a:off x="5813425" y="6093296"/>
          <a:ext cx="774700" cy="522287"/>
        </p:xfrm>
        <a:graphic>
          <a:graphicData uri="http://schemas.openxmlformats.org/presentationml/2006/ole">
            <p:oleObj spid="_x0000_s77836" name="Εικόνα bitmap" r:id="rId3" imgW="1438095" imgH="1352381" progId="PBrush">
              <p:embed/>
            </p:oleObj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6588125" y="6021288"/>
            <a:ext cx="255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  <a:t>Εθνικός  Οργανισμός </a:t>
            </a:r>
            <a:br>
              <a:rPr lang="el-GR" altLang="el-GR" sz="1600" b="1" dirty="0">
                <a:solidFill>
                  <a:srgbClr val="000099"/>
                </a:solidFill>
                <a:latin typeface="Tahoma" pitchFamily="34" charset="0"/>
              </a:rPr>
            </a:br>
            <a:r>
              <a:rPr lang="el-GR" altLang="el-GR" sz="1400" b="1" dirty="0">
                <a:solidFill>
                  <a:srgbClr val="FF0066"/>
                </a:solidFill>
                <a:latin typeface="Tahoma" pitchFamily="34" charset="0"/>
              </a:rPr>
              <a:t>Μ ε τ α μ ο σ χ ε ύ σ ε ω ν</a:t>
            </a:r>
            <a:r>
              <a:rPr lang="el-GR" altLang="el-GR" sz="1200" b="1" dirty="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3568" y="117474"/>
            <a:ext cx="8209607" cy="935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 ΣΥΝΕΝΤΕΥΞΗ ΜΕ ΤΗΝ «ΟΙΚΟΓΕΝΕΙΑ» του δοτη</a:t>
            </a:r>
            <a:endParaRPr lang="en-US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5" name="24 - Διπλωμένη γωνία"/>
          <p:cNvSpPr/>
          <p:nvPr/>
        </p:nvSpPr>
        <p:spPr>
          <a:xfrm>
            <a:off x="642910" y="5143512"/>
            <a:ext cx="4968875" cy="574675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77829" name="Picture 5" descr="http://www.csssgranit.qc.ca/fr/images/pati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233" y="3789039"/>
            <a:ext cx="2590801" cy="19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http://treatmentforpainmanagement.com/wp-content/uploads/2012/05/chronic-p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234" y="1493837"/>
            <a:ext cx="2590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2211</TotalTime>
  <Words>1432</Words>
  <Application>Microsoft Office PowerPoint</Application>
  <PresentationFormat>Προβολή στην οθόνη (4:3)</PresentationFormat>
  <Paragraphs>322</Paragraphs>
  <Slides>34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Trek</vt:lpstr>
      <vt:lpstr>Εικόνα bitmap</vt:lpstr>
      <vt:lpstr>PhotoImpact</vt:lpstr>
      <vt:lpstr>Η ΠΡΟΣΕΓΓΙΣΗ ΤΗΣ ΟΙΚΟΓΕΝΕΙΑΣ ΓΙΑ ΣΥΝΑΙΝΕΣΗ ΣΤΗ ΔΩΡΕΑ ΟΡΓΑΝΩΝ</vt:lpstr>
      <vt:lpstr>ΑΡΝΗΣΗ ΣΤΗ ΔΩΡΕΑ ΟΡΓΑΝΩΝ</vt:lpstr>
      <vt:lpstr>Η ΣΥΝΕΝΤΕΥΞΗ ΜΕ ΤΗΝ «ΟΙΚΟΓΕΝΕΙΑ» του δοτη</vt:lpstr>
      <vt:lpstr>EVIDENCE-BASED SCIENTIFIC PROCESS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Εθνικός  Οργανισμός  Μ ε τ α μ ο σ χ ε ύ σ ε ω ν </vt:lpstr>
      <vt:lpstr>Διαφάνεια 21</vt:lpstr>
      <vt:lpstr>ΕΠΙΚΟΙΝΩΝΙΑΚΕΣ ΔΕΞΙΟΤΗΤΕΣ</vt:lpstr>
      <vt:lpstr>ΕΠΙΚΟΙΝΩΝΙΑΚΕΣ ΔΕΞΙΟΤΗΤΕΣ</vt:lpstr>
      <vt:lpstr>ΕΠΙΚΟΙΝΩΝΙΑΚΕΣ ΔΕΞΙΟΤΗΤΕΣ</vt:lpstr>
      <vt:lpstr>Διαφάνεια 25</vt:lpstr>
      <vt:lpstr>ΕΠΙΧΕΙΡΗΜΑΤΑ ΥΠΕΡ ΤΗΣ ΔΩΡΕΑΣ </vt:lpstr>
      <vt:lpstr>ΕΠΙΧΕΙΡΗΜΑΤΑ ΥΠΕΡ ΤΗΣ ΔΩΡΕΑΣ </vt:lpstr>
      <vt:lpstr>Διαφάνεια 28</vt:lpstr>
      <vt:lpstr>ΕΠΙΧΕΙΡΗΜΑΤΑ ΑΡΝΗΣΗΣ</vt:lpstr>
      <vt:lpstr>ΕΠΙΧΕΙΡΗΜΑΤΑ ΑΡΝΗΣΗΣ</vt:lpstr>
      <vt:lpstr>ΑΡΝΗΣΗ ΤΗΣ ΟΙΚΟΓΕΝΕΙΑΣ</vt:lpstr>
      <vt:lpstr>ΑΝΤΙ ΕΠΙΛΟΓΟΥ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ΠΡΟΣΕΓΓΙΣΗ ΤΗΣ ΟΙΚΟΓΕΝΕΙΑΣ ΓΙΑ ΣΥΝΑΙΝΕΣΗ ΣΤΗ ΔΩΡΕΑ ΟΡΓΑΝΩΝ</dc:title>
  <dc:creator>user1</dc:creator>
  <cp:lastModifiedBy>eom</cp:lastModifiedBy>
  <cp:revision>72</cp:revision>
  <dcterms:created xsi:type="dcterms:W3CDTF">2016-05-07T17:38:36Z</dcterms:created>
  <dcterms:modified xsi:type="dcterms:W3CDTF">2016-05-12T08:09:45Z</dcterms:modified>
</cp:coreProperties>
</file>