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67" r:id="rId2"/>
    <p:sldId id="329" r:id="rId3"/>
    <p:sldId id="350" r:id="rId4"/>
    <p:sldId id="330" r:id="rId5"/>
    <p:sldId id="280" r:id="rId6"/>
    <p:sldId id="351" r:id="rId7"/>
    <p:sldId id="341" r:id="rId8"/>
    <p:sldId id="334" r:id="rId9"/>
    <p:sldId id="332" r:id="rId10"/>
    <p:sldId id="353" r:id="rId11"/>
    <p:sldId id="291" r:id="rId12"/>
    <p:sldId id="338" r:id="rId13"/>
    <p:sldId id="308" r:id="rId14"/>
    <p:sldId id="342" r:id="rId15"/>
    <p:sldId id="344" r:id="rId16"/>
    <p:sldId id="336" r:id="rId17"/>
    <p:sldId id="337" r:id="rId18"/>
    <p:sldId id="331" r:id="rId19"/>
    <p:sldId id="333" r:id="rId20"/>
    <p:sldId id="335" r:id="rId21"/>
    <p:sldId id="349" r:id="rId22"/>
    <p:sldId id="314" r:id="rId23"/>
    <p:sldId id="346" r:id="rId24"/>
    <p:sldId id="304" r:id="rId25"/>
    <p:sldId id="347" r:id="rId26"/>
    <p:sldId id="348" r:id="rId27"/>
    <p:sldId id="352" r:id="rId28"/>
    <p:sldId id="354" r:id="rId29"/>
  </p:sldIdLst>
  <p:sldSz cx="9144000" cy="6858000" type="screen4x3"/>
  <p:notesSz cx="6881813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B65"/>
    <a:srgbClr val="009999"/>
    <a:srgbClr val="B75D9F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914;&#953;&#946;&#955;&#943;&#959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roundedCorners val="1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Αναφερθέντες Ε.Θ.</c:v>
          </c:tx>
          <c:spPr>
            <a:solidFill>
              <a:srgbClr val="4BACC6">
                <a:lumMod val="60000"/>
                <a:lumOff val="40000"/>
              </a:srgbClr>
            </a:solidFill>
            <a:ln>
              <a:solidFill>
                <a:srgbClr val="4BACC6">
                  <a:lumMod val="20000"/>
                  <a:lumOff val="80000"/>
                </a:srgbClr>
              </a:solidFill>
            </a:ln>
          </c:spPr>
          <c:dLbls>
            <c:showVal val="1"/>
          </c:dLbls>
          <c:cat>
            <c:numRef>
              <c:f>Φύλλο1!$B$3:$P$3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Φύλλο1!$B$4:$P$4</c:f>
              <c:numCache>
                <c:formatCode>General</c:formatCode>
                <c:ptCount val="15"/>
                <c:pt idx="0">
                  <c:v>47</c:v>
                </c:pt>
                <c:pt idx="1">
                  <c:v>76</c:v>
                </c:pt>
                <c:pt idx="2">
                  <c:v>89</c:v>
                </c:pt>
                <c:pt idx="3">
                  <c:v>86</c:v>
                </c:pt>
                <c:pt idx="4">
                  <c:v>227</c:v>
                </c:pt>
                <c:pt idx="5">
                  <c:v>179</c:v>
                </c:pt>
                <c:pt idx="6">
                  <c:v>168</c:v>
                </c:pt>
                <c:pt idx="7">
                  <c:v>176</c:v>
                </c:pt>
                <c:pt idx="8">
                  <c:v>110</c:v>
                </c:pt>
                <c:pt idx="9">
                  <c:v>57</c:v>
                </c:pt>
                <c:pt idx="10">
                  <c:v>109</c:v>
                </c:pt>
                <c:pt idx="11">
                  <c:v>204</c:v>
                </c:pt>
                <c:pt idx="12">
                  <c:v>146</c:v>
                </c:pt>
                <c:pt idx="13">
                  <c:v>106</c:v>
                </c:pt>
                <c:pt idx="14">
                  <c:v>73</c:v>
                </c:pt>
              </c:numCache>
            </c:numRef>
          </c:val>
        </c:ser>
        <c:ser>
          <c:idx val="1"/>
          <c:order val="1"/>
          <c:tx>
            <c:v>Αξιοποιηθέντες Δότες</c:v>
          </c:tx>
          <c:spPr>
            <a:solidFill>
              <a:prstClr val="white">
                <a:lumMod val="75000"/>
                <a:alpha val="79000"/>
              </a:prstClr>
            </a:solidFill>
          </c:spPr>
          <c:dLbls>
            <c:showVal val="1"/>
          </c:dLbls>
          <c:cat>
            <c:numRef>
              <c:f>Φύλλο1!$B$3:$P$3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Φύλλο1!$B$5:$P$5</c:f>
              <c:numCache>
                <c:formatCode>General</c:formatCode>
                <c:ptCount val="15"/>
                <c:pt idx="0">
                  <c:v>40</c:v>
                </c:pt>
                <c:pt idx="1">
                  <c:v>65</c:v>
                </c:pt>
                <c:pt idx="2">
                  <c:v>71</c:v>
                </c:pt>
                <c:pt idx="3">
                  <c:v>66</c:v>
                </c:pt>
                <c:pt idx="4">
                  <c:v>89</c:v>
                </c:pt>
                <c:pt idx="5">
                  <c:v>79</c:v>
                </c:pt>
                <c:pt idx="6">
                  <c:v>64</c:v>
                </c:pt>
                <c:pt idx="7">
                  <c:v>98</c:v>
                </c:pt>
                <c:pt idx="8">
                  <c:v>71</c:v>
                </c:pt>
                <c:pt idx="9">
                  <c:v>45</c:v>
                </c:pt>
                <c:pt idx="10">
                  <c:v>79</c:v>
                </c:pt>
                <c:pt idx="11">
                  <c:v>77</c:v>
                </c:pt>
                <c:pt idx="12">
                  <c:v>62</c:v>
                </c:pt>
                <c:pt idx="13">
                  <c:v>50</c:v>
                </c:pt>
                <c:pt idx="14">
                  <c:v>39</c:v>
                </c:pt>
              </c:numCache>
            </c:numRef>
          </c:val>
        </c:ser>
        <c:shape val="box"/>
        <c:axId val="79167872"/>
        <c:axId val="79169408"/>
        <c:axId val="0"/>
      </c:bar3DChart>
      <c:catAx>
        <c:axId val="7916787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prstClr val="black"/>
            </a:solidFill>
          </a:ln>
        </c:spPr>
        <c:crossAx val="79169408"/>
        <c:crosses val="autoZero"/>
        <c:auto val="1"/>
        <c:lblAlgn val="ctr"/>
        <c:lblOffset val="100"/>
      </c:catAx>
      <c:valAx>
        <c:axId val="79169408"/>
        <c:scaling>
          <c:orientation val="minMax"/>
        </c:scaling>
        <c:axPos val="l"/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7916787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noFill/>
    <a:ln>
      <a:solidFill>
        <a:schemeClr val="accent5">
          <a:lumMod val="20000"/>
          <a:lumOff val="80000"/>
        </a:schemeClr>
      </a:solidFill>
    </a:ln>
    <a:effectLst>
      <a:outerShdw blurRad="304800" dir="12600000" algn="ctr" rotWithShape="0">
        <a:srgbClr val="000000">
          <a:alpha val="99000"/>
        </a:srgbClr>
      </a:outerShdw>
    </a:effectLst>
    <a:scene3d>
      <a:camera prst="orthographicFront"/>
      <a:lightRig rig="threePt" dir="t"/>
    </a:scene3d>
    <a:sp3d>
      <a:bevelB/>
    </a:sp3d>
  </c:sp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0.72135</cdr:x>
      <cdr:y>0.72351</cdr:y>
    </cdr:from>
    <cdr:to>
      <cdr:x>0.78172</cdr:x>
      <cdr:y>0.79114</cdr:y>
    </cdr:to>
    <cdr:sp macro="" textlink="">
      <cdr:nvSpPr>
        <cdr:cNvPr id="2" name="7 - Έλλειψη"/>
        <cdr:cNvSpPr/>
      </cdr:nvSpPr>
      <cdr:spPr bwMode="auto">
        <a:xfrm xmlns:a="http://schemas.openxmlformats.org/drawingml/2006/main" flipV="1">
          <a:off x="5688632" y="3096344"/>
          <a:ext cx="476094" cy="28945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l-G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2119" cy="485537"/>
          </a:xfrm>
          <a:prstGeom prst="rect">
            <a:avLst/>
          </a:prstGeom>
        </p:spPr>
        <p:txBody>
          <a:bodyPr vert="horz" lIns="91686" tIns="45843" rIns="91686" bIns="45843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98105" y="3"/>
            <a:ext cx="2982119" cy="485537"/>
          </a:xfrm>
          <a:prstGeom prst="rect">
            <a:avLst/>
          </a:prstGeom>
        </p:spPr>
        <p:txBody>
          <a:bodyPr vert="horz" lIns="91686" tIns="45843" rIns="91686" bIns="45843" rtlCol="0"/>
          <a:lstStyle>
            <a:lvl1pPr algn="r">
              <a:defRPr sz="1200"/>
            </a:lvl1pPr>
          </a:lstStyle>
          <a:p>
            <a:fld id="{ED83441E-694B-4E6B-80C1-EE8D76706A33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3" y="9223518"/>
            <a:ext cx="2982119" cy="485537"/>
          </a:xfrm>
          <a:prstGeom prst="rect">
            <a:avLst/>
          </a:prstGeom>
        </p:spPr>
        <p:txBody>
          <a:bodyPr vert="horz" lIns="91686" tIns="45843" rIns="91686" bIns="45843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98105" y="9223518"/>
            <a:ext cx="2982119" cy="485537"/>
          </a:xfrm>
          <a:prstGeom prst="rect">
            <a:avLst/>
          </a:prstGeom>
        </p:spPr>
        <p:txBody>
          <a:bodyPr vert="horz" lIns="91686" tIns="45843" rIns="91686" bIns="45843" rtlCol="0" anchor="b"/>
          <a:lstStyle>
            <a:lvl1pPr algn="r">
              <a:defRPr sz="1200"/>
            </a:lvl1pPr>
          </a:lstStyle>
          <a:p>
            <a:fld id="{9411BEBF-2771-4295-8A70-8DCF673FE7F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74255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E324B-CB4F-4AFC-A2F0-BC1C5ECFD54E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8975" y="4613275"/>
            <a:ext cx="550545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E2195-14A7-4A9D-A068-01EEEF7F630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14091D-0685-4C53-8464-D67E183DBE01}" type="slidenum">
              <a:rPr lang="en-GB" smtClean="0">
                <a:latin typeface="Arial" charset="0"/>
                <a:cs typeface="Arial" charset="0"/>
              </a:rPr>
              <a:pPr/>
              <a:t>18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612601"/>
            <a:ext cx="5503858" cy="4369832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538316-975F-422B-9511-1F14AC6C875E}" type="slidenum">
              <a:rPr lang="en-GB" smtClean="0">
                <a:latin typeface="Arial" charset="0"/>
                <a:cs typeface="Arial" charset="0"/>
              </a:rPr>
              <a:pPr/>
              <a:t>21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612601"/>
            <a:ext cx="5046663" cy="436983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8C9-584E-48B1-932E-F1FA87A5B61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DE912E-66DA-4992-AC0B-AF86890E466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8C9-584E-48B1-932E-F1FA87A5B61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912E-66DA-4992-AC0B-AF86890E46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5DE912E-66DA-4992-AC0B-AF86890E466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8C9-584E-48B1-932E-F1FA87A5B61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8C9-584E-48B1-932E-F1FA87A5B61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5DE912E-66DA-4992-AC0B-AF86890E466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8C9-584E-48B1-932E-F1FA87A5B61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DE912E-66DA-4992-AC0B-AF86890E466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25F98C9-584E-48B1-932E-F1FA87A5B61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912E-66DA-4992-AC0B-AF86890E466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8C9-584E-48B1-932E-F1FA87A5B61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5DE912E-66DA-4992-AC0B-AF86890E466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8C9-584E-48B1-932E-F1FA87A5B61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5DE912E-66DA-4992-AC0B-AF86890E46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8C9-584E-48B1-932E-F1FA87A5B61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DE912E-66DA-4992-AC0B-AF86890E46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DE912E-66DA-4992-AC0B-AF86890E466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98C9-584E-48B1-932E-F1FA87A5B61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5DE912E-66DA-4992-AC0B-AF86890E466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25F98C9-584E-48B1-932E-F1FA87A5B61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25F98C9-584E-48B1-932E-F1FA87A5B618}" type="datetimeFigureOut">
              <a:rPr lang="el-GR" smtClean="0"/>
              <a:pPr/>
              <a:t>12/5/2016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DE912E-66DA-4992-AC0B-AF86890E466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_________Microsoft_Office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7772400" cy="1191076"/>
          </a:xfrm>
        </p:spPr>
        <p:txBody>
          <a:bodyPr>
            <a:noAutofit/>
          </a:bodyPr>
          <a:lstStyle/>
          <a:p>
            <a:pPr algn="r"/>
            <a:r>
              <a:rPr lang="el-GR" sz="2800" b="1" dirty="0" smtClean="0">
                <a:latin typeface="Microsoft JhengHei" pitchFamily="34" charset="-120"/>
                <a:ea typeface="Microsoft JhengHei" pitchFamily="34" charset="-120"/>
              </a:rPr>
              <a:t>Το </a:t>
            </a:r>
            <a:r>
              <a:rPr lang="el-GR" sz="2800" b="1" dirty="0" smtClean="0">
                <a:latin typeface="Microsoft JhengHei" pitchFamily="34" charset="-120"/>
                <a:ea typeface="Microsoft JhengHei" pitchFamily="34" charset="-120"/>
              </a:rPr>
              <a:t>Πρόβλημα της Δωρεάς Οργάνω</a:t>
            </a:r>
            <a:r>
              <a:rPr lang="el-GR" sz="2800" b="1" dirty="0" smtClean="0">
                <a:latin typeface="Microsoft JhengHei" pitchFamily="34" charset="-120"/>
                <a:ea typeface="Microsoft JhengHei" pitchFamily="34" charset="-120"/>
              </a:rPr>
              <a:t>ν </a:t>
            </a:r>
            <a:r>
              <a:rPr lang="el-GR" sz="2800" b="1" dirty="0" smtClean="0">
                <a:latin typeface="Microsoft JhengHei" pitchFamily="34" charset="-120"/>
                <a:ea typeface="Microsoft JhengHei" pitchFamily="34" charset="-120"/>
              </a:rPr>
              <a:t>σε Ελλάδα &amp; Ευρώπη.</a:t>
            </a:r>
            <a:endParaRPr lang="el-GR" sz="2800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4" name="Picture 3" descr="P:\6.Προώθηση\c ΚΑΤΑΧΩΡΗΣΕΙΣ ΔΗΜΙΟΥΡΓΙΚΑ\EOM LOGO\logo 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621414" cy="1342502"/>
          </a:xfrm>
          <a:prstGeom prst="rect">
            <a:avLst/>
          </a:prstGeom>
          <a:noFill/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8215338" y="6357958"/>
            <a:ext cx="714380" cy="357190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(1/20)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827584" y="3501008"/>
            <a:ext cx="764386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2">
                    <a:lumMod val="2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Ανδρέας </a:t>
            </a:r>
            <a:r>
              <a:rPr lang="el-GR" dirty="0" err="1" smtClean="0">
                <a:solidFill>
                  <a:schemeClr val="bg2">
                    <a:lumMod val="2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Καραμπίνης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</a:p>
          <a:p>
            <a:pPr algn="ctr"/>
            <a:r>
              <a:rPr lang="el-GR" dirty="0" smtClean="0">
                <a:solidFill>
                  <a:schemeClr val="bg2">
                    <a:lumMod val="25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Πρόεδρος του Εθνικού Οργανισμού Μεταμοσχεύσεων </a:t>
            </a:r>
          </a:p>
        </p:txBody>
      </p:sp>
      <p:pic>
        <p:nvPicPr>
          <p:cNvPr id="8" name="Picture 1" descr="C:\Users\gmenoudakou\Desktop\Γεφυρες Ζωη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941168"/>
            <a:ext cx="176500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188" y="188913"/>
            <a:ext cx="8153400" cy="990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l-GR" sz="28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Δότες οργάνων ΜΕΘ </a:t>
            </a:r>
            <a:br>
              <a:rPr lang="el-GR" sz="28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</a:br>
            <a:r>
              <a:rPr lang="el-GR" sz="28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2006-2014(στοιχεία  Ε.Ο.Μ)</a:t>
            </a:r>
            <a:endParaRPr lang="el-GR" sz="2800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70912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Tw Cen MT" pitchFamily="34" charset="0"/>
              <a:buAutoNum type="arabicPeriod"/>
            </a:pP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Γ.Ν.Θ. "Γ. ΠΑΠΑΝΙΚΟΛΑΟΥ΄΄ </a:t>
            </a:r>
            <a:r>
              <a:rPr lang="el-GR" sz="2400" dirty="0" smtClean="0">
                <a:latin typeface="Microsoft JhengHei" pitchFamily="34" charset="-120"/>
                <a:ea typeface="Microsoft JhengHei" pitchFamily="34" charset="-120"/>
              </a:rPr>
              <a:t> 	</a:t>
            </a: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49</a:t>
            </a:r>
          </a:p>
          <a:p>
            <a:pPr marL="514350" indent="-514350">
              <a:buFont typeface="Tw Cen MT" pitchFamily="34" charset="0"/>
              <a:buAutoNum type="arabicPeriod"/>
            </a:pP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Π.Γ.Ν.Θ. "Γ. Παπαγεωργίου" 	42</a:t>
            </a:r>
          </a:p>
          <a:p>
            <a:pPr marL="514350" indent="-514350">
              <a:buFont typeface="Tw Cen MT" pitchFamily="34" charset="0"/>
              <a:buAutoNum type="arabicPeriod"/>
            </a:pP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Π.Γ.Ν. Πατρών Ρίο</a:t>
            </a:r>
            <a:r>
              <a:rPr lang="el-GR" sz="2400" dirty="0" smtClean="0">
                <a:latin typeface="Microsoft JhengHei" pitchFamily="34" charset="-120"/>
                <a:ea typeface="Microsoft JhengHei" pitchFamily="34" charset="-120"/>
              </a:rPr>
              <a:t>                    	</a:t>
            </a: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34</a:t>
            </a:r>
          </a:p>
          <a:p>
            <a:pPr marL="514350" indent="-514350">
              <a:buFont typeface="Tw Cen MT" pitchFamily="34" charset="0"/>
              <a:buAutoNum type="arabicPeriod"/>
            </a:pP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Γ.Ν.Θ. ΑΧΕΠΑ 			     	32</a:t>
            </a:r>
          </a:p>
          <a:p>
            <a:pPr marL="514350" indent="-514350">
              <a:buFont typeface="Tw Cen MT" pitchFamily="34" charset="0"/>
              <a:buAutoNum type="arabicPeriod"/>
            </a:pPr>
            <a:r>
              <a:rPr lang="el-GR" sz="2400" b="1" dirty="0" err="1" smtClean="0">
                <a:latin typeface="Microsoft JhengHei" pitchFamily="34" charset="-120"/>
                <a:ea typeface="Microsoft JhengHei" pitchFamily="34" charset="-120"/>
              </a:rPr>
              <a:t>Νοσοκ</a:t>
            </a: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. </a:t>
            </a:r>
            <a:r>
              <a:rPr lang="en-US" sz="2400" b="1" dirty="0" smtClean="0">
                <a:latin typeface="Microsoft JhengHei" pitchFamily="34" charset="-120"/>
                <a:ea typeface="Microsoft JhengHei" pitchFamily="34" charset="-120"/>
              </a:rPr>
              <a:t>“</a:t>
            </a: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Ερρίκος Ντυνάν</a:t>
            </a:r>
            <a:r>
              <a:rPr lang="en-US" sz="2400" b="1" dirty="0" smtClean="0">
                <a:latin typeface="Microsoft JhengHei" pitchFamily="34" charset="-120"/>
                <a:ea typeface="Microsoft JhengHei" pitchFamily="34" charset="-120"/>
              </a:rPr>
              <a:t>”</a:t>
            </a: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      	31</a:t>
            </a:r>
          </a:p>
          <a:p>
            <a:pPr marL="514350" indent="-514350">
              <a:buFont typeface="Tw Cen MT" pitchFamily="34" charset="0"/>
              <a:buAutoNum type="arabicPeriod"/>
            </a:pPr>
            <a:r>
              <a:rPr lang="el-GR" sz="24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Γ.Ν.Α. "Γ. Γεννηματάς"</a:t>
            </a:r>
            <a:r>
              <a:rPr lang="el-GR" sz="2400" dirty="0" smtClean="0">
                <a:latin typeface="Microsoft JhengHei" pitchFamily="34" charset="-120"/>
                <a:ea typeface="Microsoft JhengHei" pitchFamily="34" charset="-120"/>
              </a:rPr>
              <a:t>           	</a:t>
            </a: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19</a:t>
            </a:r>
          </a:p>
          <a:p>
            <a:pPr marL="514350" indent="-514350">
              <a:buFont typeface="Tw Cen MT" pitchFamily="34" charset="0"/>
              <a:buAutoNum type="arabicPeriod"/>
            </a:pP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Γ.Ν.Α. "ΕΥΑΓΓΕΛΙΣΜΟΣ"</a:t>
            </a:r>
            <a:r>
              <a:rPr lang="el-GR" sz="2400" dirty="0" smtClean="0">
                <a:latin typeface="Microsoft JhengHei" pitchFamily="34" charset="-120"/>
                <a:ea typeface="Microsoft JhengHei" pitchFamily="34" charset="-120"/>
              </a:rPr>
              <a:t>          	</a:t>
            </a: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19 </a:t>
            </a:r>
            <a:r>
              <a:rPr lang="el-GR" sz="1400" dirty="0" smtClean="0">
                <a:latin typeface="Microsoft JhengHei" pitchFamily="34" charset="-120"/>
                <a:ea typeface="Microsoft JhengHei" pitchFamily="34" charset="-120"/>
              </a:rPr>
              <a:t>(10 /τελευταία τριετία)</a:t>
            </a:r>
            <a:endParaRPr lang="el-GR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buFont typeface="Tw Cen MT" pitchFamily="34" charset="0"/>
              <a:buAutoNum type="arabicPeriod"/>
            </a:pP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Γ.Ν. Ηρακλείου </a:t>
            </a:r>
            <a:r>
              <a:rPr lang="el-GR" sz="2400" b="1" dirty="0" err="1" smtClean="0">
                <a:latin typeface="Microsoft JhengHei" pitchFamily="34" charset="-120"/>
                <a:ea typeface="Microsoft JhengHei" pitchFamily="34" charset="-120"/>
              </a:rPr>
              <a:t>΄΄ΒΕΝΙΖΕΛΕΙΟ΄΄</a:t>
            </a: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	18</a:t>
            </a:r>
          </a:p>
          <a:p>
            <a:pPr marL="514350" indent="-514350">
              <a:buFont typeface="Tw Cen MT" pitchFamily="34" charset="0"/>
              <a:buAutoNum type="arabicPeriod"/>
            </a:pP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Π.Γ.Ν. Ιωαννίνων 	                	16 </a:t>
            </a:r>
          </a:p>
          <a:p>
            <a:pPr marL="514350" indent="-514350">
              <a:buFont typeface="Tw Cen MT" pitchFamily="34" charset="0"/>
              <a:buAutoNum type="arabicPeriod"/>
            </a:pP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Γ.Ν. Λαμίας                                 	15</a:t>
            </a:r>
          </a:p>
          <a:p>
            <a:pPr marL="514350" indent="-514350">
              <a:buFont typeface="Tw Cen MT" pitchFamily="34" charset="0"/>
              <a:buAutoNum type="arabicPeriod"/>
            </a:pPr>
            <a:endParaRPr lang="el-GR" sz="2800" b="1" dirty="0" smtClean="0"/>
          </a:p>
          <a:p>
            <a:pPr marL="514350" indent="-514350">
              <a:buFont typeface="Tw Cen MT" pitchFamily="34" charset="0"/>
              <a:buAutoNum type="arabicPeriod"/>
            </a:pPr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Δείκτες </a:t>
            </a:r>
            <a:r>
              <a:rPr lang="el-GR" sz="2400" b="1" dirty="0" err="1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μεταμοσχευτικής</a:t>
            </a:r>
            <a:r>
              <a:rPr lang="el-GR" sz="24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br>
              <a:rPr lang="el-GR" sz="24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</a:br>
            <a:r>
              <a:rPr lang="el-GR" sz="24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δραστηριότητας 2001-20015</a:t>
            </a:r>
            <a:endParaRPr lang="el-GR" sz="2400" b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4006230"/>
              </p:ext>
            </p:extLst>
          </p:nvPr>
        </p:nvGraphicFramePr>
        <p:xfrm>
          <a:off x="899593" y="1522758"/>
          <a:ext cx="7316056" cy="4616712"/>
        </p:xfrm>
        <a:graphic>
          <a:graphicData uri="http://schemas.openxmlformats.org/drawingml/2006/table">
            <a:tbl>
              <a:tblPr/>
              <a:tblGrid>
                <a:gridCol w="1580667"/>
                <a:gridCol w="331758"/>
                <a:gridCol w="361917"/>
                <a:gridCol w="361917"/>
                <a:gridCol w="361917"/>
                <a:gridCol w="346838"/>
                <a:gridCol w="376998"/>
                <a:gridCol w="346838"/>
                <a:gridCol w="346838"/>
                <a:gridCol w="376998"/>
                <a:gridCol w="346838"/>
                <a:gridCol w="354378"/>
                <a:gridCol w="452397"/>
                <a:gridCol w="439830"/>
                <a:gridCol w="452397"/>
                <a:gridCol w="477530"/>
              </a:tblGrid>
              <a:tr h="257716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Δότες Οργάνων 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2446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2001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2002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2003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2004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2005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2006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2007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2008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2009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2010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2011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2012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2013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2014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2015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37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Αναφερθέντες</a:t>
                      </a:r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Εγκεφαλικοί Θάνατοι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47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89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86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227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179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168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176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110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57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109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204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146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106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73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16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Αξιοποιηθέντες</a:t>
                      </a:r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ως</a:t>
                      </a:r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Δότες</a:t>
                      </a:r>
                      <a:endParaRPr lang="el-GR" sz="9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40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65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66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89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79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64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98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45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79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62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39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40612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Δείκτης Δωρεάς Οργάνων </a:t>
                      </a:r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(δότες ανά εκατομμύριο πληθυσμού)</a:t>
                      </a:r>
                      <a:endParaRPr lang="el-GR" sz="9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3,6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5,9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6,5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6,0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8,1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7,2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5,8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8,9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6,5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4,1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7,2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7,0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5,6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4,5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3,5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70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Μεταμοσχεύσεις Συμπαγών Οργάνων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0783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Από πτωματικό δότη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2001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2002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2003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2004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2005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2006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2007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2008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2009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2010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2011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2012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2013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2014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2015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40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Νεφρού                     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74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107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134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116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167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144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101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186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116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137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130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107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88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63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40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Ήπατος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18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24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29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34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32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58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33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25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40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47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31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40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Καρδιάς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8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18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12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40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Πνευμόνων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91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Διπλή Νεφρού -Παγκρέατος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40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Διπλή Νεφρού -Ήπατος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1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ΣΥΝΟΛΟ 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808080"/>
                          </a:solidFill>
                          <a:effectLst/>
                          <a:latin typeface="Tahoma"/>
                        </a:rPr>
                        <a:t>97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808080"/>
                          </a:solidFill>
                          <a:effectLst/>
                          <a:latin typeface="Tahoma"/>
                        </a:rPr>
                        <a:t>137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808080"/>
                          </a:solidFill>
                          <a:effectLst/>
                          <a:latin typeface="Tahoma"/>
                        </a:rPr>
                        <a:t>163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808080"/>
                          </a:solidFill>
                          <a:effectLst/>
                          <a:latin typeface="Tahoma"/>
                        </a:rPr>
                        <a:t>151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808080"/>
                          </a:solidFill>
                          <a:effectLst/>
                          <a:latin typeface="Tahoma"/>
                        </a:rPr>
                        <a:t>211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808080"/>
                          </a:solidFill>
                          <a:effectLst/>
                          <a:latin typeface="Tahoma"/>
                        </a:rPr>
                        <a:t>179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808080"/>
                          </a:solidFill>
                          <a:effectLst/>
                          <a:latin typeface="Tahoma"/>
                        </a:rPr>
                        <a:t>140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808080"/>
                          </a:solidFill>
                          <a:effectLst/>
                          <a:latin typeface="Tahoma"/>
                        </a:rPr>
                        <a:t>266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808080"/>
                          </a:solidFill>
                          <a:effectLst/>
                          <a:latin typeface="Tahoma"/>
                        </a:rPr>
                        <a:t>163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808080"/>
                          </a:solidFill>
                          <a:effectLst/>
                          <a:latin typeface="Tahoma"/>
                        </a:rPr>
                        <a:t>108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808080"/>
                          </a:solidFill>
                          <a:effectLst/>
                          <a:latin typeface="Tahoma"/>
                        </a:rPr>
                        <a:t>185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808080"/>
                          </a:solidFill>
                          <a:effectLst/>
                          <a:latin typeface="Tahoma"/>
                        </a:rPr>
                        <a:t>195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808080"/>
                          </a:solidFill>
                          <a:effectLst/>
                          <a:latin typeface="Tahoma"/>
                        </a:rPr>
                        <a:t>147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808080"/>
                          </a:solidFill>
                          <a:effectLst/>
                          <a:latin typeface="Tahoma"/>
                        </a:rPr>
                        <a:t>128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808080"/>
                          </a:solidFill>
                          <a:effectLst/>
                          <a:latin typeface="Tahoma"/>
                        </a:rPr>
                        <a:t>91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23746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Από ζώντα δότη Νεφρού </a:t>
                      </a:r>
                      <a:r>
                        <a:rPr lang="el-G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(ενημέρωση </a:t>
                      </a:r>
                      <a:r>
                        <a:rPr lang="el-GR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στοιχέιων</a:t>
                      </a:r>
                      <a:r>
                        <a:rPr lang="el-G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ανά </a:t>
                      </a:r>
                      <a:r>
                        <a:rPr lang="el-GR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6μηνο</a:t>
                      </a:r>
                      <a:r>
                        <a:rPr lang="el-G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)</a:t>
                      </a:r>
                      <a:r>
                        <a:rPr lang="el-G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 </a:t>
                      </a:r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               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87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85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79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69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63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87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52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34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32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46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41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44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42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34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4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ΓΕΝΙΚΟ ΣΥΝΟΛΟ 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1" u="sng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184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1" u="sng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222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1" u="sng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242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1" u="sng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227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1" u="sng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280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1" u="sng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242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1" u="sng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227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1" u="sng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318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1" u="sng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197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1" u="sng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140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1" u="sng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231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1" u="sng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236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1" u="sng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191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1" u="sng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170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1" u="sng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125</a:t>
                      </a:r>
                    </a:p>
                  </a:txBody>
                  <a:tcPr marL="6651" marR="6651" marT="6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28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l-GR" sz="700" b="1" i="0" u="none" strike="noStrike" dirty="0">
                          <a:solidFill>
                            <a:srgbClr val="339966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l-GR" sz="1000" b="1" i="0" u="sng" strike="noStrike" dirty="0">
                          <a:solidFill>
                            <a:srgbClr val="FF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</a:rPr>
                        <a:t>Τελευταία ενημέρωση στοιχείων: 29/12/2015</a:t>
                      </a:r>
                    </a:p>
                  </a:txBody>
                  <a:tcPr marL="6651" marR="6651" marT="66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900" b="0" i="0" u="none" strike="noStrike">
                        <a:effectLst/>
                        <a:latin typeface="Arial Greek"/>
                      </a:endParaRPr>
                    </a:p>
                  </a:txBody>
                  <a:tcPr marL="6651" marR="6651" marT="66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900" b="0" i="0" u="none" strike="noStrike" dirty="0">
                        <a:effectLst/>
                        <a:latin typeface="Arial Greek"/>
                      </a:endParaRPr>
                    </a:p>
                  </a:txBody>
                  <a:tcPr marL="6651" marR="6651" marT="66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3" descr="P:\6.Προώθηση\c ΚΑΤΑΧΩΡΗΣΕΙΣ ΔΗΜΙΟΥΡΓΙΚΑ\EOM LOGO\logo 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00132" cy="956133"/>
          </a:xfrm>
          <a:prstGeom prst="rect">
            <a:avLst/>
          </a:prstGeom>
          <a:noFill/>
        </p:spPr>
      </p:pic>
      <p:sp>
        <p:nvSpPr>
          <p:cNvPr id="6" name="7 - Έλλειψη"/>
          <p:cNvSpPr/>
          <p:nvPr/>
        </p:nvSpPr>
        <p:spPr bwMode="auto">
          <a:xfrm flipV="1">
            <a:off x="7740352" y="2564903"/>
            <a:ext cx="476094" cy="28945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7 - Έλλειψη"/>
          <p:cNvSpPr/>
          <p:nvPr/>
        </p:nvSpPr>
        <p:spPr bwMode="auto">
          <a:xfrm flipV="1">
            <a:off x="4932040" y="2564903"/>
            <a:ext cx="476094" cy="28945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1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1"/>
                </a:solidFill>
                <a:latin typeface="Microsoft JhengHei" pitchFamily="34" charset="-120"/>
                <a:ea typeface="Microsoft JhengHei" pitchFamily="34" charset="-120"/>
              </a:rPr>
              <a:t>Μεταμοσχευτική Δραστηριότητα </a:t>
            </a:r>
            <a:br>
              <a:rPr lang="el-GR" dirty="0" smtClean="0">
                <a:solidFill>
                  <a:schemeClr val="accent1"/>
                </a:solidFill>
                <a:latin typeface="Microsoft JhengHei" pitchFamily="34" charset="-120"/>
                <a:ea typeface="Microsoft JhengHei" pitchFamily="34" charset="-120"/>
              </a:rPr>
            </a:br>
            <a:r>
              <a:rPr lang="el-GR" dirty="0" smtClean="0">
                <a:solidFill>
                  <a:schemeClr val="accent1"/>
                </a:solidFill>
                <a:latin typeface="Microsoft JhengHei" pitchFamily="34" charset="-120"/>
                <a:ea typeface="Microsoft JhengHei" pitchFamily="34" charset="-120"/>
              </a:rPr>
              <a:t>χωρών αντίστοιχου πληθυσμού</a:t>
            </a:r>
            <a:endParaRPr lang="el-GR" dirty="0">
              <a:solidFill>
                <a:schemeClr val="accent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1475656" y="2000240"/>
          <a:ext cx="6501536" cy="3748506"/>
        </p:xfrm>
        <a:graphic>
          <a:graphicData uri="http://schemas.openxmlformats.org/drawingml/2006/table">
            <a:tbl>
              <a:tblPr/>
              <a:tblGrid>
                <a:gridCol w="1769435"/>
                <a:gridCol w="589346"/>
                <a:gridCol w="580679"/>
                <a:gridCol w="647126"/>
                <a:gridCol w="843573"/>
                <a:gridCol w="1031355"/>
                <a:gridCol w="1040022"/>
              </a:tblGrid>
              <a:tr h="29548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Βέλγιο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Τσεχία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Ελλάδα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Ουγγαρία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Πορτογαλία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Λευκορωσία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66888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Πληθυσμός σε εκ.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εκ.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11εκ.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εκ.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10εκ.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10,5 εκ.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9,5 εκ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58627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888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Δότες α.ε.π.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20,5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66888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Δότες αριθμός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299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261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289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58627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888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Μεταμοσχεύσεις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66888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Νεφρου</a:t>
                      </a:r>
                      <a:endParaRPr lang="el-G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481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507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387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448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286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66888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Ήπατος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261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66888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Καρδιάς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66888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Πνευμόνων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66888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888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Μονάδες Μ. Νεφρού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66888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Μονάδες Μ. Ήπατος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sp>
        <p:nvSpPr>
          <p:cNvPr id="4" name="1 - Τίτλος"/>
          <p:cNvSpPr txBox="1">
            <a:spLocks/>
          </p:cNvSpPr>
          <p:nvPr/>
        </p:nvSpPr>
        <p:spPr>
          <a:xfrm>
            <a:off x="8143900" y="6357958"/>
            <a:ext cx="785818" cy="357190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el-GR" sz="1600" b="1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19</a:t>
            </a: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/20)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Μεταβάσεις</a:t>
            </a:r>
            <a:r>
              <a:rPr lang="el-GR" sz="24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Ελλήνων ασθενών </a:t>
            </a:r>
            <a:r>
              <a:rPr lang="el-GR" sz="2400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Σ</a:t>
            </a:r>
            <a:r>
              <a:rPr lang="el-GR" sz="2400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το Εξωτερικό                 </a:t>
            </a:r>
            <a:r>
              <a:rPr lang="el-GR" sz="24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για Μεταμόσχευση </a:t>
            </a:r>
            <a:r>
              <a:rPr lang="el-GR" sz="2400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2012-2015</a:t>
            </a:r>
            <a:endParaRPr lang="el-GR" sz="2400" dirty="0">
              <a:solidFill>
                <a:srgbClr val="FF00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7628754"/>
              </p:ext>
            </p:extLst>
          </p:nvPr>
        </p:nvGraphicFramePr>
        <p:xfrm>
          <a:off x="1763688" y="1700808"/>
          <a:ext cx="5616624" cy="3403272"/>
        </p:xfrm>
        <a:graphic>
          <a:graphicData uri="http://schemas.openxmlformats.org/drawingml/2006/table">
            <a:tbl>
              <a:tblPr firstRow="1" firstCol="1" bandRow="1"/>
              <a:tblGrid>
                <a:gridCol w="1436650"/>
                <a:gridCol w="686024"/>
                <a:gridCol w="653721"/>
                <a:gridCol w="654491"/>
                <a:gridCol w="756010"/>
                <a:gridCol w="1429728"/>
              </a:tblGrid>
              <a:tr h="471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00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 </a:t>
                      </a:r>
                      <a:endParaRPr lang="el-GR" sz="1400" dirty="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00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2012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00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2013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00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2014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00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2015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00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Σύνολο ανά Όργανο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5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00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Νεφρό</a:t>
                      </a:r>
                      <a:endParaRPr lang="el-GR" sz="1400" dirty="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10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19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10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15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54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5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00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Νεφρό &amp; Ήπαρ</a:t>
                      </a:r>
                      <a:endParaRPr lang="el-GR" sz="1400" dirty="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2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2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2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7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5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00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Ήπαρ</a:t>
                      </a:r>
                      <a:endParaRPr lang="el-GR" sz="1400" dirty="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9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19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9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3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40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5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00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Νεφρό &amp; Πάγκρεας</a:t>
                      </a:r>
                      <a:endParaRPr lang="el-GR" sz="1400" dirty="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2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-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-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3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5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00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Ήπαρ Παιδιατρική</a:t>
                      </a:r>
                      <a:endParaRPr lang="el-GR" sz="1400" dirty="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10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13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4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5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32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5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00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Πνεύμονες</a:t>
                      </a:r>
                      <a:endParaRPr lang="el-GR" sz="1400" dirty="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13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12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15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12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52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5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00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Καρδιά</a:t>
                      </a:r>
                      <a:endParaRPr lang="el-GR" sz="1400" dirty="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-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3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5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00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Νεφρό - Καρδιά</a:t>
                      </a:r>
                      <a:endParaRPr lang="el-GR" sz="1400" dirty="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-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-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-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71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00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Καρδιά - Πνεύμονες</a:t>
                      </a:r>
                      <a:endParaRPr lang="el-GR" sz="1400" dirty="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-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2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-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3</a:t>
                      </a:r>
                      <a:endParaRPr lang="el-GR" sz="1400"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5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Σύνολο</a:t>
                      </a:r>
                      <a:endParaRPr lang="el-GR" sz="1600" dirty="0">
                        <a:solidFill>
                          <a:srgbClr val="FF0000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45</a:t>
                      </a:r>
                      <a:endParaRPr lang="el-GR" sz="1600" dirty="0">
                        <a:solidFill>
                          <a:srgbClr val="FF0000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70</a:t>
                      </a:r>
                      <a:endParaRPr lang="el-GR" sz="1600" dirty="0">
                        <a:solidFill>
                          <a:srgbClr val="FF0000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42</a:t>
                      </a:r>
                      <a:endParaRPr lang="el-GR" sz="1600" dirty="0">
                        <a:solidFill>
                          <a:srgbClr val="FF0000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38</a:t>
                      </a:r>
                      <a:endParaRPr lang="el-GR" sz="1600" dirty="0">
                        <a:solidFill>
                          <a:srgbClr val="FF0000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0000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Calibri"/>
                        </a:rPr>
                        <a:t>195</a:t>
                      </a:r>
                      <a:endParaRPr lang="el-GR" sz="1600" dirty="0">
                        <a:solidFill>
                          <a:srgbClr val="FF0000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63688" y="5229200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1400" dirty="0" smtClean="0">
                <a:latin typeface="Microsoft JhengHei" pitchFamily="34" charset="-120"/>
                <a:ea typeface="Microsoft JhengHei" pitchFamily="34" charset="-120"/>
              </a:rPr>
              <a:t>+/- 50 ασθενείς ανά έτος μεταβαίνουν στο εξωτερικό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400" dirty="0" smtClean="0">
                <a:latin typeface="Microsoft JhengHei" pitchFamily="34" charset="-120"/>
                <a:ea typeface="Microsoft JhengHei" pitchFamily="34" charset="-120"/>
              </a:rPr>
              <a:t>Μέσο κόστος ανά ασθενή 150.000 – 200.000 ευρώ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400" dirty="0" smtClean="0">
                <a:latin typeface="Microsoft JhengHei" pitchFamily="34" charset="-120"/>
                <a:ea typeface="Microsoft JhengHei" pitchFamily="34" charset="-120"/>
              </a:rPr>
              <a:t>2012 – 2015 οφείλονται περί τα </a:t>
            </a:r>
            <a:r>
              <a:rPr lang="el-GR" sz="1400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35.000.000 ευρώ</a:t>
            </a:r>
            <a:endParaRPr lang="el-GR" sz="1400" b="1" dirty="0">
              <a:solidFill>
                <a:srgbClr val="FF00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ΠΝΕΥΜΟΝΕΣ</a:t>
            </a:r>
            <a:endParaRPr lang="el-GR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Πνεύμονες προσφερθέντες και </a:t>
            </a:r>
            <a:r>
              <a:rPr lang="el-GR" dirty="0" err="1" smtClean="0">
                <a:latin typeface="Microsoft JhengHei" pitchFamily="34" charset="-120"/>
                <a:ea typeface="Microsoft JhengHei" pitchFamily="34" charset="-120"/>
              </a:rPr>
              <a:t>αξιοποιηθέντες</a:t>
            </a:r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 από το εξωτερικό 2012- σήμερα: </a:t>
            </a:r>
            <a:r>
              <a:rPr lang="el-GR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23</a:t>
            </a:r>
          </a:p>
          <a:p>
            <a:pPr>
              <a:buNone/>
            </a:pPr>
            <a:endParaRPr lang="el-GR" b="1" dirty="0" smtClean="0">
              <a:latin typeface="Microsoft JhengHei" pitchFamily="34" charset="-120"/>
              <a:ea typeface="Microsoft JhengHei" pitchFamily="34" charset="-120"/>
            </a:endParaRPr>
          </a:p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Έλληνες μεταμοσχευμένοι για πνεύμονα 2012- σήμερα: </a:t>
            </a:r>
            <a:r>
              <a:rPr lang="el-GR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29</a:t>
            </a: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301625" y="1487153"/>
          <a:ext cx="8504240" cy="481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039"/>
                <a:gridCol w="2088232"/>
                <a:gridCol w="3043909"/>
                <a:gridCol w="2126060"/>
              </a:tblGrid>
              <a:tr h="17363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latin typeface="Calibri"/>
                          <a:ea typeface="Calibri"/>
                          <a:cs typeface="Times New Roman"/>
                        </a:rPr>
                        <a:t>LUNGS OFFERED TO </a:t>
                      </a:r>
                      <a:r>
                        <a:rPr lang="el-GR" sz="1100" b="1" dirty="0" smtClean="0">
                          <a:latin typeface="Calibri"/>
                          <a:ea typeface="Calibri"/>
                          <a:cs typeface="Times New Roman"/>
                        </a:rPr>
                        <a:t>EUROTRANSPLANT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latin typeface="Calibri"/>
                          <a:ea typeface="Calibri"/>
                          <a:cs typeface="Times New Roman"/>
                        </a:rPr>
                        <a:t>Α/Α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 err="1">
                          <a:latin typeface="Calibri"/>
                          <a:ea typeface="Calibri"/>
                          <a:cs typeface="Times New Roman"/>
                        </a:rPr>
                        <a:t>Date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 err="1">
                          <a:latin typeface="Calibri"/>
                          <a:ea typeface="Calibri"/>
                          <a:cs typeface="Times New Roman"/>
                        </a:rPr>
                        <a:t>Donor’s</a:t>
                      </a:r>
                      <a:r>
                        <a:rPr lang="el-GR" sz="11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b="1" dirty="0" err="1">
                          <a:latin typeface="Calibri"/>
                          <a:ea typeface="Calibri"/>
                          <a:cs typeface="Times New Roman"/>
                        </a:rPr>
                        <a:t>Hospital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 err="1">
                          <a:latin typeface="Calibri"/>
                          <a:ea typeface="Calibri"/>
                          <a:cs typeface="Times New Roman"/>
                        </a:rPr>
                        <a:t>Acceptance</a:t>
                      </a:r>
                      <a:r>
                        <a:rPr lang="el-GR" sz="11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b="1" dirty="0" err="1">
                          <a:latin typeface="Calibri"/>
                          <a:ea typeface="Calibri"/>
                          <a:cs typeface="Times New Roman"/>
                        </a:rPr>
                        <a:t>From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02/2012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General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Hospital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Larisa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Vienna</a:t>
                      </a:r>
                    </a:p>
                  </a:txBody>
                  <a:tcPr marL="68580" marR="68580" marT="0" marB="0"/>
                </a:tc>
              </a:tr>
              <a:tr h="135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02/2012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General Hospital of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Hakleio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Crete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Munich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0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03/2012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General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Hospital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Lamia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Hannover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05/2012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General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Hospital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Patra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Hannover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05/2012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Sotiria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Hospital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Athens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Hannover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05/2012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General Hospital of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Hakleio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Crete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Munich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06/2012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Thriasio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Hospital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in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Eleusina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Munich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07/2012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General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Hospital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Arta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Hannover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07/2012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Euaggelismos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Hospital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Athens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Hannover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10/2012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General Hospital of Alexandroupoli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Belgium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11/2012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Euaggelismos Hospital-Athens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Hannover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11/2012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General Hospital of Patra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Hannover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01/2013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General Hospital of Ioannina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Hannover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05/2013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Gennimatas Hospital in Athens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Berlin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01/2014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General Hospital of Volos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Vienna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04/2015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AXEPA Hospital in Thessaloniki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Munich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06/2015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Ippokrateio Hospital in Thessaloniki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Hannover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0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09/2015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Papageorgiou Hospital in Thessaloniki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Vienna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11/2015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General Hospital of Patra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Hannover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01/2016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General Military Hospital 251- Athens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Vienna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01/2016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Venizeleio Hospital in Crete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Hannover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03/2016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Venizeleio Hospital in Crete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Hannover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04/2016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Tzaneio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Hospital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in</a:t>
                      </a: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Athens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latin typeface="Calibri"/>
                          <a:ea typeface="Calibri"/>
                          <a:cs typeface="Times New Roman"/>
                        </a:rPr>
                        <a:t>Vienna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</a:br>
            <a:r>
              <a:rPr lang="el-GR" sz="18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 Άρνηση της δωρεάς οργάνων</a:t>
            </a:r>
            <a:r>
              <a:rPr lang="en-US" sz="18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και </a:t>
            </a:r>
            <a:r>
              <a:rPr lang="el-GR" sz="1800" dirty="0" err="1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μεταμοσχευτικό</a:t>
            </a:r>
            <a:r>
              <a:rPr lang="el-GR" sz="18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 χάσμα στην Ελλάδα : Γιατί?  </a:t>
            </a:r>
            <a:endParaRPr lang="el-GR" sz="1800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Αιτιολογικοί παράγοντες </a:t>
            </a:r>
          </a:p>
          <a:p>
            <a:endParaRPr lang="el-GR" dirty="0" smtClean="0">
              <a:latin typeface="Microsoft JhengHei" pitchFamily="34" charset="-120"/>
              <a:ea typeface="Microsoft JhengHei" pitchFamily="34" charset="-120"/>
            </a:endParaRPr>
          </a:p>
          <a:p>
            <a:pPr lvl="1"/>
            <a:r>
              <a:rPr lang="el-GR" sz="28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Κοινωνικοί λόγοι  </a:t>
            </a:r>
          </a:p>
          <a:p>
            <a:pPr lvl="1"/>
            <a:r>
              <a:rPr lang="el-GR" sz="28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Μη αποδοχή του εγκεφαλικού θανάτου από την ιατρική κοινότητα</a:t>
            </a:r>
          </a:p>
          <a:p>
            <a:pPr lvl="1"/>
            <a:r>
              <a:rPr lang="el-GR" sz="28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Διαχείριση των εγκεφαλικά νεκρών εντός του νοσοκομείου  </a:t>
            </a:r>
            <a:r>
              <a:rPr lang="en-US" sz="28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(</a:t>
            </a:r>
            <a:r>
              <a:rPr lang="el-GR" sz="28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ΜΕΘ)   </a:t>
            </a:r>
            <a:endParaRPr lang="el-GR" sz="2800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95536" y="1196752"/>
            <a:ext cx="8273419" cy="44319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1-Στατιστικά στοιχειά του Ε.Ο.Μ</a:t>
            </a:r>
          </a:p>
          <a:p>
            <a:endParaRPr lang="el-GR" dirty="0" smtClean="0">
              <a:latin typeface="Microsoft JhengHei" pitchFamily="34" charset="-120"/>
              <a:ea typeface="Microsoft JhengHei" pitchFamily="34" charset="-120"/>
            </a:endParaRPr>
          </a:p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2-Βιοηθική των μεταμοσχεύσεων. Βιοηθική προσέγγιση </a:t>
            </a:r>
          </a:p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   της  άρνησης της δωρεάς οργάνων στην Ελλάδα </a:t>
            </a:r>
          </a:p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   </a:t>
            </a:r>
            <a:r>
              <a:rPr lang="el-GR" sz="1600" i="1" dirty="0" smtClean="0">
                <a:latin typeface="Microsoft JhengHei" pitchFamily="34" charset="-120"/>
                <a:ea typeface="Microsoft JhengHei" pitchFamily="34" charset="-120"/>
              </a:rPr>
              <a:t>(Ν. </a:t>
            </a:r>
            <a:r>
              <a:rPr lang="el-GR" sz="1600" i="1" dirty="0" err="1" smtClean="0">
                <a:latin typeface="Microsoft JhengHei" pitchFamily="34" charset="-120"/>
                <a:ea typeface="Microsoft JhengHei" pitchFamily="34" charset="-120"/>
              </a:rPr>
              <a:t>Δέδες</a:t>
            </a:r>
            <a:r>
              <a:rPr lang="el-GR" sz="1600" i="1" dirty="0" smtClean="0">
                <a:latin typeface="Microsoft JhengHei" pitchFamily="34" charset="-120"/>
                <a:ea typeface="Microsoft JhengHei" pitchFamily="34" charset="-120"/>
              </a:rPr>
              <a:t> 2015 –Πανεπιστήμιο Κρήτης)</a:t>
            </a:r>
          </a:p>
          <a:p>
            <a:endParaRPr lang="el-GR" dirty="0" smtClean="0">
              <a:latin typeface="Microsoft JhengHei" pitchFamily="34" charset="-120"/>
              <a:ea typeface="Microsoft JhengHei" pitchFamily="34" charset="-120"/>
            </a:endParaRPr>
          </a:p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3-Η οικογένεια του δυνητικού δότη οργάνων μπροστά </a:t>
            </a:r>
          </a:p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    στο δίλλημα της απόφασης της δωρεάς</a:t>
            </a:r>
          </a:p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   </a:t>
            </a:r>
            <a:r>
              <a:rPr lang="el-GR" sz="1600" i="1" dirty="0" smtClean="0">
                <a:latin typeface="Microsoft JhengHei" pitchFamily="34" charset="-120"/>
                <a:ea typeface="Microsoft JhengHei" pitchFamily="34" charset="-120"/>
              </a:rPr>
              <a:t>(Φ. Αντωνίου 2015-ΕΑΠ)</a:t>
            </a:r>
            <a:endParaRPr lang="el-GR" i="1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el-GR" dirty="0" smtClean="0">
              <a:latin typeface="Microsoft JhengHei" pitchFamily="34" charset="-120"/>
              <a:ea typeface="Microsoft JhengHei" pitchFamily="34" charset="-120"/>
            </a:endParaRPr>
          </a:p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4-Η διοικητική οργάνωση των μεταμοσχεύσεων : συγκριτική προσέγγιση</a:t>
            </a:r>
          </a:p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     μεταξύ Ελλάδας και Ισπανίας</a:t>
            </a:r>
          </a:p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    </a:t>
            </a:r>
            <a:r>
              <a:rPr lang="el-GR" i="1" dirty="0" smtClean="0">
                <a:latin typeface="Microsoft JhengHei" pitchFamily="34" charset="-120"/>
                <a:ea typeface="Microsoft JhengHei" pitchFamily="34" charset="-120"/>
              </a:rPr>
              <a:t>(Μ. </a:t>
            </a:r>
            <a:r>
              <a:rPr lang="el-GR" i="1" dirty="0" err="1" smtClean="0">
                <a:latin typeface="Microsoft JhengHei" pitchFamily="34" charset="-120"/>
                <a:ea typeface="Microsoft JhengHei" pitchFamily="34" charset="-120"/>
              </a:rPr>
              <a:t>Μηλιοπούλου</a:t>
            </a:r>
            <a:r>
              <a:rPr lang="el-GR" i="1" dirty="0" smtClean="0">
                <a:latin typeface="Microsoft JhengHei" pitchFamily="34" charset="-120"/>
                <a:ea typeface="Microsoft JhengHei" pitchFamily="34" charset="-120"/>
              </a:rPr>
              <a:t>  2015.Αριστ.Πανεπ. Θεσσαλονίκης) </a:t>
            </a:r>
          </a:p>
          <a:p>
            <a:endParaRPr lang="el-GR" sz="2000" dirty="0" smtClean="0"/>
          </a:p>
          <a:p>
            <a:r>
              <a:rPr lang="el-GR" sz="2000" dirty="0" smtClean="0"/>
              <a:t>  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21145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3200" dirty="0" smtClean="0">
                <a:solidFill>
                  <a:srgbClr val="002060"/>
                </a:solidFill>
                <a:latin typeface="Microsoft JhengHei" pitchFamily="34" charset="-120"/>
                <a:ea typeface="Microsoft JhengHei" pitchFamily="34" charset="-120"/>
              </a:rPr>
              <a:t>Η ελληνική κοινή γνώμη για τις ΜΤΧ</a:t>
            </a:r>
            <a:br>
              <a:rPr lang="el-GR" sz="3200" dirty="0" smtClean="0">
                <a:solidFill>
                  <a:srgbClr val="002060"/>
                </a:solidFill>
                <a:latin typeface="Microsoft JhengHei" pitchFamily="34" charset="-120"/>
                <a:ea typeface="Microsoft JhengHei" pitchFamily="34" charset="-120"/>
              </a:rPr>
            </a:br>
            <a:r>
              <a:rPr lang="el-GR" sz="3200" dirty="0" smtClean="0">
                <a:solidFill>
                  <a:srgbClr val="002060"/>
                </a:solidFill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l-GR" sz="3200" dirty="0" smtClean="0">
                <a:solidFill>
                  <a:srgbClr val="002060"/>
                </a:solidFill>
                <a:latin typeface="Microsoft JhengHei" pitchFamily="34" charset="-120"/>
                <a:ea typeface="Microsoft JhengHei" pitchFamily="34" charset="-120"/>
              </a:rPr>
            </a:br>
            <a:r>
              <a:rPr lang="el-GR" sz="2800" dirty="0" smtClean="0">
                <a:solidFill>
                  <a:srgbClr val="002060"/>
                </a:solidFill>
                <a:latin typeface="Microsoft JhengHei" pitchFamily="34" charset="-120"/>
                <a:ea typeface="Microsoft JhengHei" pitchFamily="34" charset="-120"/>
              </a:rPr>
              <a:t>Ευρωβαρόμετρο 333</a:t>
            </a:r>
            <a:r>
              <a:rPr lang="el-GR" sz="2800" baseline="30000" dirty="0" smtClean="0">
                <a:solidFill>
                  <a:srgbClr val="002060"/>
                </a:solidFill>
                <a:latin typeface="Microsoft JhengHei" pitchFamily="34" charset="-120"/>
                <a:ea typeface="Microsoft JhengHei" pitchFamily="34" charset="-120"/>
              </a:rPr>
              <a:t>α</a:t>
            </a:r>
            <a:r>
              <a:rPr lang="el-GR" sz="2800" dirty="0" smtClean="0">
                <a:solidFill>
                  <a:srgbClr val="002060"/>
                </a:solidFill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l-GR" sz="2800" dirty="0" smtClean="0">
                <a:solidFill>
                  <a:srgbClr val="002060"/>
                </a:solidFill>
                <a:latin typeface="Microsoft JhengHei" pitchFamily="34" charset="-120"/>
                <a:ea typeface="Microsoft JhengHei" pitchFamily="34" charset="-120"/>
              </a:rPr>
            </a:br>
            <a:r>
              <a:rPr lang="el-GR" sz="2800" dirty="0" smtClean="0">
                <a:solidFill>
                  <a:srgbClr val="002060"/>
                </a:solidFill>
                <a:latin typeface="Microsoft JhengHei" pitchFamily="34" charset="-120"/>
                <a:ea typeface="Microsoft JhengHei" pitchFamily="34" charset="-120"/>
              </a:rPr>
              <a:t>Οκτώβριος 2009 - 1000 ενήλικες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781300"/>
            <a:ext cx="5329238" cy="3516313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5400"/>
            <a:ext cx="9144000" cy="10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260350"/>
            <a:ext cx="8999537" cy="98647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79613" y="1628775"/>
            <a:ext cx="1296987" cy="1439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Μη σεβασμό του σώματος </a:t>
            </a:r>
            <a:endParaRPr lang="en-GB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8038" y="1628775"/>
            <a:ext cx="1295400" cy="13684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>
                <a:solidFill>
                  <a:schemeClr val="tx1"/>
                </a:solidFill>
                <a:cs typeface="Arial" pitchFamily="34" charset="0"/>
              </a:rPr>
              <a:t>Καχυποψία απέναντι του ¨συστήματος</a:t>
            </a:r>
            <a:r>
              <a:rPr lang="el-GR">
                <a:solidFill>
                  <a:schemeClr val="tx1"/>
                </a:solidFill>
                <a:cs typeface="Arial" pitchFamily="34" charset="0"/>
              </a:rPr>
              <a:t>¨</a:t>
            </a:r>
            <a:endParaRPr lang="en-GB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3438" y="1628775"/>
            <a:ext cx="1296987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Courier New" pitchFamily="49" charset="0"/>
              </a:rPr>
              <a:t>Θρησκευτικοί λόγοι </a:t>
            </a:r>
            <a:endParaRPr lang="en-GB" sz="1200" b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8038" y="1628775"/>
            <a:ext cx="1295400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Courier New" pitchFamily="49" charset="0"/>
              </a:rPr>
              <a:t>Αμφισβήτηση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Courier New" pitchFamily="49" charset="0"/>
              </a:rPr>
              <a:t>του «συστήματος»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Courier New" pitchFamily="49" charset="0"/>
              </a:rPr>
              <a:t>(α) </a:t>
            </a:r>
            <a:endParaRPr lang="en-GB" sz="1200" b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9613" y="1628775"/>
            <a:ext cx="1368425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Courier New" pitchFamily="49" charset="0"/>
              </a:rPr>
              <a:t>Μη σεβασμό του σώματος </a:t>
            </a:r>
            <a:endParaRPr lang="en-GB" b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0425" y="1628775"/>
            <a:ext cx="1295400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Courier New" pitchFamily="49" charset="0"/>
              </a:rPr>
              <a:t>Δεν έχω γνώμη </a:t>
            </a:r>
            <a:endParaRPr lang="en-GB" b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Courier New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850" y="5876925"/>
            <a:ext cx="84963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(α) : Καχυποψία /αμφισβήτηση  της συγκατάθεσης –της μεταμόσχευσης</a:t>
            </a:r>
            <a:r>
              <a:rPr lang="en-US" sz="1600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-</a:t>
            </a:r>
            <a:r>
              <a:rPr lang="el-GR" sz="1600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των ιατρών</a:t>
            </a:r>
            <a:endParaRPr lang="en-GB" sz="1600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8175" y="1052513"/>
            <a:ext cx="5472113" cy="576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Courier New" pitchFamily="49" charset="0"/>
              </a:rPr>
              <a:t>Αίτια αρνήσεως της δωρεάς οργάνων </a:t>
            </a:r>
            <a:endParaRPr lang="en-GB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1913" y="476250"/>
            <a:ext cx="6769100" cy="5048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err="1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EUROBAROMETRE</a:t>
            </a:r>
            <a:r>
              <a:rPr lang="en-GB" sz="3600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 2010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771775" y="5084763"/>
            <a:ext cx="576263" cy="0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483975" y="76517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636375" y="91757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8625" y="4652963"/>
            <a:ext cx="576263" cy="0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67175" y="3716338"/>
            <a:ext cx="576263" cy="0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arabinis\Desktop\201101222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60648"/>
            <a:ext cx="4186238" cy="26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karabinis\Desktop\organ-transpl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141663"/>
            <a:ext cx="813593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3 - TextBox"/>
          <p:cNvSpPr txBox="1">
            <a:spLocks noChangeArrowheads="1"/>
          </p:cNvSpPr>
          <p:nvPr/>
        </p:nvSpPr>
        <p:spPr bwMode="auto">
          <a:xfrm>
            <a:off x="4787900" y="2133600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804248" y="980728"/>
            <a:ext cx="1657826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Ελευθερία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Διαφάνεια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Δικαιοσύνη  </a:t>
            </a:r>
            <a:endParaRPr lang="el-GR" dirty="0">
              <a:latin typeface="Microsoft JhengHei" pitchFamily="34" charset="-120"/>
              <a:ea typeface="Microsoft JhengHei" pitchFamily="34" charset="-120"/>
            </a:endParaRPr>
          </a:p>
        </p:txBody>
      </p:sp>
      <p:cxnSp>
        <p:nvCxnSpPr>
          <p:cNvPr id="7" name="6 - Γωνιακή σύνδεση"/>
          <p:cNvCxnSpPr>
            <a:stCxn id="15362" idx="3"/>
            <a:endCxn id="5" idx="1"/>
          </p:cNvCxnSpPr>
          <p:nvPr/>
        </p:nvCxnSpPr>
        <p:spPr>
          <a:xfrm flipV="1">
            <a:off x="6310313" y="1448780"/>
            <a:ext cx="493935" cy="1436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Shape"/>
          <p:cNvCxnSpPr>
            <a:stCxn id="5" idx="2"/>
          </p:cNvCxnSpPr>
          <p:nvPr/>
        </p:nvCxnSpPr>
        <p:spPr>
          <a:xfrm rot="5400000">
            <a:off x="5346497" y="710288"/>
            <a:ext cx="1080120" cy="34932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4139952" y="299695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6480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l-GR" sz="32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Εγκεφαλικός θάνατος - Αναπνευστήρας</a:t>
            </a:r>
            <a:endParaRPr lang="el-GR" sz="3200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628801"/>
            <a:ext cx="3528391" cy="2016100"/>
          </a:xfrm>
          <a:noFill/>
          <a:ln w="38100">
            <a:solidFill>
              <a:schemeClr val="tx1"/>
            </a:solidFill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725"/>
            <a:ext cx="3528392" cy="2519363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6 - Βέλος προς τα κάτω"/>
          <p:cNvSpPr/>
          <p:nvPr/>
        </p:nvSpPr>
        <p:spPr>
          <a:xfrm>
            <a:off x="2268538" y="3716338"/>
            <a:ext cx="358775" cy="36036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31748" name="Picture 4" descr="C:\Users\karabinis\Desktop\respirateur_purit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628800"/>
            <a:ext cx="4176713" cy="2952725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9" name="8 - Ορθογώνιο"/>
          <p:cNvSpPr/>
          <p:nvPr/>
        </p:nvSpPr>
        <p:spPr>
          <a:xfrm>
            <a:off x="4572000" y="4868863"/>
            <a:ext cx="4248150" cy="1800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Μη κατανόηση </a:t>
            </a:r>
            <a:endParaRPr lang="en-US" sz="1600" dirty="0" smtClean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algn="ctr">
              <a:defRPr/>
            </a:pPr>
            <a:r>
              <a:rPr lang="el-GR" sz="16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του </a:t>
            </a:r>
            <a:r>
              <a:rPr lang="el-GR" sz="1600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εγκεφαλικού θανάτου</a:t>
            </a:r>
          </a:p>
          <a:p>
            <a:pPr algn="ctr">
              <a:defRPr/>
            </a:pPr>
            <a:endParaRPr lang="el-GR" sz="1600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l-GR" sz="1600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   60-70% στο γενικό πληθυσμό</a:t>
            </a:r>
            <a:r>
              <a:rPr lang="en-US" sz="1600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 (EU)</a:t>
            </a:r>
            <a:r>
              <a:rPr lang="el-GR" sz="1600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l-GR" sz="1600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   10-25 στο ιατρικό σώμα</a:t>
            </a:r>
          </a:p>
          <a:p>
            <a:pPr>
              <a:defRPr/>
            </a:pPr>
            <a:endParaRPr lang="el-GR" sz="1600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>
              <a:defRPr/>
            </a:pPr>
            <a:r>
              <a:rPr lang="en-US" sz="1200" i="1" dirty="0" err="1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Siminoff</a:t>
            </a:r>
            <a:r>
              <a:rPr lang="en-US" sz="1200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 et al 2003,De Georgia 2014</a:t>
            </a:r>
            <a:r>
              <a:rPr lang="el-GR" sz="1200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-243408"/>
            <a:ext cx="6804025" cy="1412875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Έλλειψη </a:t>
            </a:r>
            <a:r>
              <a:rPr lang="el-GR" sz="28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Μοσχευμάτων στην Ελλάδα </a:t>
            </a:r>
            <a:r>
              <a:rPr lang="en-US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itchFamily="34" charset="-120"/>
                <a:ea typeface="Microsoft JhengHei" pitchFamily="34" charset="-120"/>
              </a:rPr>
            </a:br>
            <a:r>
              <a:rPr lang="el-GR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Κύριοι Λόγοι</a:t>
            </a:r>
            <a:endParaRPr lang="fr-FR" sz="2800" b="1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569647" cy="4191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el-GR" sz="2400" b="1" dirty="0">
                <a:latin typeface="Microsoft JhengHei" pitchFamily="34" charset="-120"/>
                <a:ea typeface="Microsoft JhengHei" pitchFamily="34" charset="-120"/>
              </a:rPr>
              <a:t>Οι Δυνητικοί Δότες </a:t>
            </a: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  </a:t>
            </a:r>
            <a:r>
              <a:rPr lang="el-GR" sz="2400" b="1" i="1" u="sng" dirty="0" smtClean="0">
                <a:latin typeface="Microsoft JhengHei" pitchFamily="34" charset="-120"/>
                <a:ea typeface="Microsoft JhengHei" pitchFamily="34" charset="-120"/>
              </a:rPr>
              <a:t>δεν </a:t>
            </a:r>
            <a:r>
              <a:rPr lang="el-GR" sz="2400" b="1" i="1" u="sng" dirty="0">
                <a:latin typeface="Microsoft JhengHei" pitchFamily="34" charset="-120"/>
                <a:ea typeface="Microsoft JhengHei" pitchFamily="34" charset="-120"/>
              </a:rPr>
              <a:t>αναγνωρίζονται</a:t>
            </a:r>
            <a:endParaRPr lang="en-US" sz="2400" b="1" i="1" u="sng" dirty="0">
              <a:latin typeface="Microsoft JhengHei" pitchFamily="34" charset="-120"/>
              <a:ea typeface="Microsoft JhengHei" pitchFamily="34" charset="-120"/>
            </a:endParaRP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en-US" sz="2400" b="1" i="1" dirty="0">
              <a:latin typeface="Microsoft JhengHei" pitchFamily="34" charset="-120"/>
              <a:ea typeface="Microsoft JhengHei" pitchFamily="34" charset="-120"/>
            </a:endParaRP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el-GR" sz="2400" b="1" dirty="0">
                <a:latin typeface="Microsoft JhengHei" pitchFamily="34" charset="-120"/>
                <a:ea typeface="Microsoft JhengHei" pitchFamily="34" charset="-120"/>
              </a:rPr>
              <a:t>Το προσωπικό των Μονάδων πολλές φορές </a:t>
            </a: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l-GR" sz="2400" b="1" i="1" u="sng" dirty="0" smtClean="0">
                <a:latin typeface="Microsoft JhengHei" pitchFamily="34" charset="-120"/>
                <a:ea typeface="Microsoft JhengHei" pitchFamily="34" charset="-120"/>
              </a:rPr>
              <a:t>δεν  ενημερώνει</a:t>
            </a:r>
            <a:r>
              <a:rPr lang="el-GR" sz="2400" b="1" u="sng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l-GR" sz="2400" b="1" dirty="0">
                <a:latin typeface="Microsoft JhengHei" pitchFamily="34" charset="-120"/>
                <a:ea typeface="Microsoft JhengHei" pitchFamily="34" charset="-120"/>
              </a:rPr>
              <a:t>το οικογενειακό περιβάλλον για τη δυνατότητα δωρεάς οργάνων</a:t>
            </a:r>
            <a:endParaRPr lang="en-US" sz="2400" b="1" dirty="0">
              <a:latin typeface="Microsoft JhengHei" pitchFamily="34" charset="-120"/>
              <a:ea typeface="Microsoft JhengHei" pitchFamily="34" charset="-120"/>
            </a:endParaRP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endParaRPr lang="en-US" sz="2400" b="1" dirty="0">
              <a:latin typeface="Microsoft JhengHei" pitchFamily="34" charset="-120"/>
              <a:ea typeface="Microsoft JhengHei" pitchFamily="34" charset="-120"/>
            </a:endParaRPr>
          </a:p>
          <a:p>
            <a:pPr>
              <a:buClr>
                <a:srgbClr val="FFCC00"/>
              </a:buClr>
              <a:buFont typeface="Wingdings" pitchFamily="2" charset="2"/>
              <a:buChar char="v"/>
              <a:defRPr/>
            </a:pPr>
            <a:r>
              <a:rPr lang="el-GR" sz="2400" b="1" dirty="0">
                <a:latin typeface="Microsoft JhengHei" pitchFamily="34" charset="-120"/>
                <a:ea typeface="Microsoft JhengHei" pitchFamily="34" charset="-120"/>
              </a:rPr>
              <a:t>Οι Συγγενείς </a:t>
            </a:r>
            <a:r>
              <a:rPr lang="el-GR" sz="2400" b="1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l-GR" sz="2400" b="1" i="1" u="sng" dirty="0" smtClean="0">
                <a:latin typeface="Microsoft JhengHei" pitchFamily="34" charset="-120"/>
                <a:ea typeface="Microsoft JhengHei" pitchFamily="34" charset="-120"/>
              </a:rPr>
              <a:t>δεν </a:t>
            </a:r>
            <a:r>
              <a:rPr lang="el-GR" sz="2400" b="1" i="1" u="sng" dirty="0">
                <a:latin typeface="Microsoft JhengHei" pitchFamily="34" charset="-120"/>
                <a:ea typeface="Microsoft JhengHei" pitchFamily="34" charset="-120"/>
              </a:rPr>
              <a:t>συναινούν</a:t>
            </a:r>
            <a:endParaRPr lang="fr-FR" sz="2400" b="1" i="1" u="sng" dirty="0">
              <a:latin typeface="Microsoft JhengHei" pitchFamily="34" charset="-120"/>
              <a:ea typeface="Microsoft JhengHei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282154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Αναφερθέντες Εγκ. θάνατοι</a:t>
            </a:r>
            <a:br>
              <a:rPr lang="el-GR" sz="24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</a:br>
            <a:r>
              <a:rPr lang="el-GR" sz="24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l-GR" sz="2400" dirty="0" err="1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Αξιοποιηθέντες</a:t>
            </a:r>
            <a:r>
              <a:rPr lang="el-GR" sz="24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 Δότες Οργάνων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l-GR" sz="2400" dirty="0"/>
          </a:p>
        </p:txBody>
      </p:sp>
      <p:graphicFrame>
        <p:nvGraphicFramePr>
          <p:cNvPr id="4" name="4 - Γράφημα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0754393"/>
              </p:ext>
            </p:extLst>
          </p:nvPr>
        </p:nvGraphicFramePr>
        <p:xfrm>
          <a:off x="755576" y="1844824"/>
          <a:ext cx="7886110" cy="427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7 - Έλλειψη"/>
          <p:cNvSpPr/>
          <p:nvPr/>
        </p:nvSpPr>
        <p:spPr bwMode="auto">
          <a:xfrm flipV="1">
            <a:off x="3851920" y="4077072"/>
            <a:ext cx="476094" cy="28945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Τίτλος"/>
          <p:cNvSpPr>
            <a:spLocks noGrp="1"/>
          </p:cNvSpPr>
          <p:nvPr>
            <p:ph type="title"/>
          </p:nvPr>
        </p:nvSpPr>
        <p:spPr>
          <a:xfrm>
            <a:off x="611188" y="115888"/>
            <a:ext cx="8153400" cy="874712"/>
          </a:xfrm>
          <a:noFill/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Άρνηση Δωρεάς οργάνων στις  ΜΕΘ (&gt;50%)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423275" cy="4421188"/>
          </a:xfrm>
          <a:solidFill>
            <a:schemeClr val="bg1">
              <a:lumMod val="85000"/>
            </a:schemeClr>
          </a:solidFill>
          <a:ln w="76200"/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l-GR" sz="2600" dirty="0" smtClean="0">
                <a:latin typeface="Microsoft JhengHei" pitchFamily="34" charset="-120"/>
                <a:ea typeface="Microsoft JhengHei" pitchFamily="34" charset="-120"/>
              </a:rPr>
              <a:t>Αρχική αντιμετώπιση του ασθενούς 			(1</a:t>
            </a:r>
            <a:r>
              <a:rPr lang="el-GR" sz="2600" baseline="30000" dirty="0" smtClean="0">
                <a:latin typeface="Microsoft JhengHei" pitchFamily="34" charset="-120"/>
                <a:ea typeface="Microsoft JhengHei" pitchFamily="34" charset="-120"/>
              </a:rPr>
              <a:t>η</a:t>
            </a:r>
            <a:r>
              <a:rPr lang="el-GR" sz="2600" dirty="0" smtClean="0">
                <a:latin typeface="Microsoft JhengHei" pitchFamily="34" charset="-120"/>
                <a:ea typeface="Microsoft JhengHei" pitchFamily="34" charset="-120"/>
              </a:rPr>
              <a:t> τραυματική επαφή)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sz="2600" dirty="0" smtClean="0">
                <a:latin typeface="Microsoft JhengHei" pitchFamily="34" charset="-120"/>
                <a:ea typeface="Microsoft JhengHei" pitchFamily="34" charset="-120"/>
              </a:rPr>
              <a:t>Μη ικανοποίηση από την ιατρονοσηλευτική αντιμετώπιση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sz="2600" dirty="0" smtClean="0">
                <a:latin typeface="Microsoft JhengHei" pitchFamily="34" charset="-120"/>
                <a:ea typeface="Microsoft JhengHei" pitchFamily="34" charset="-120"/>
              </a:rPr>
              <a:t>Μη Κατανόηση-αποδοχή της έννοιας του εγκεφαλικού θανάτου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sz="2600" dirty="0" smtClean="0">
                <a:latin typeface="Microsoft JhengHei" pitchFamily="34" charset="-120"/>
                <a:ea typeface="Microsoft JhengHei" pitchFamily="34" charset="-120"/>
              </a:rPr>
              <a:t>Ιεραρχικές σχέσεις μέσα στην οικογένεια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sz="2600" dirty="0" smtClean="0">
                <a:latin typeface="Microsoft JhengHei" pitchFamily="34" charset="-120"/>
                <a:ea typeface="Microsoft JhengHei" pitchFamily="34" charset="-120"/>
              </a:rPr>
              <a:t>Προστασία της εικόνας του σώματος του νεκρού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sz="2600" dirty="0" smtClean="0">
                <a:latin typeface="Microsoft JhengHei" pitchFamily="34" charset="-120"/>
                <a:ea typeface="Microsoft JhengHei" pitchFamily="34" charset="-120"/>
              </a:rPr>
              <a:t> Ιστορικό πρόσφατων θανάτων στην οικογένεια του δυνητικού δότη    </a:t>
            </a:r>
          </a:p>
          <a:p>
            <a:pPr>
              <a:buFont typeface="Arial" pitchFamily="34" charset="0"/>
              <a:buChar char="•"/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</a:rPr>
              <a:t>Πού «χάνονται» οι δότες ?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076" y="1628800"/>
            <a:ext cx="5362233" cy="405327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" name="7 - Έλλειψη"/>
          <p:cNvSpPr/>
          <p:nvPr/>
        </p:nvSpPr>
        <p:spPr bwMode="auto">
          <a:xfrm flipV="1">
            <a:off x="3491880" y="3326004"/>
            <a:ext cx="675227" cy="658867"/>
          </a:xfrm>
          <a:prstGeom prst="ellipse">
            <a:avLst/>
          </a:prstGeom>
          <a:solidFill>
            <a:srgbClr val="FFFF00">
              <a:alpha val="39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8 - Δεξιό βέλος"/>
          <p:cNvSpPr/>
          <p:nvPr/>
        </p:nvSpPr>
        <p:spPr bwMode="auto">
          <a:xfrm rot="8618862">
            <a:off x="4107065" y="3094669"/>
            <a:ext cx="691515" cy="359041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 bwMode="auto">
          <a:xfrm>
            <a:off x="353419" y="5661297"/>
            <a:ext cx="84248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2000" kern="0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+mj-cs"/>
              </a:rPr>
              <a:t>Αποτυχία εντοπισμού δυνητικών δοτών: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2000" kern="0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+mj-cs"/>
              </a:rPr>
              <a:t>#1 αιτία απώλειας μοσχευμάτων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+mj-cs"/>
              </a:rPr>
              <a:t>GAP </a:t>
            </a:r>
            <a:r>
              <a:rPr lang="el-GR" sz="2000" kern="0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+mj-cs"/>
              </a:rPr>
              <a:t>μεταξύ Διασωλήνωσης &amp; Υποψίας Εγκεφαλικού Θανάτου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JhengHei" pitchFamily="34" charset="-120"/>
              <a:ea typeface="Microsoft JhengHei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9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l-GR" sz="56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Συμπεράσματα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sz="3400" dirty="0" smtClean="0">
                <a:latin typeface="Microsoft JhengHei" pitchFamily="34" charset="-120"/>
                <a:ea typeface="Microsoft JhengHei" pitchFamily="34" charset="-120"/>
              </a:rPr>
              <a:t>Δημιουργία «</a:t>
            </a:r>
            <a:r>
              <a:rPr lang="el-GR" sz="3400" dirty="0" err="1" smtClean="0">
                <a:latin typeface="Microsoft JhengHei" pitchFamily="34" charset="-120"/>
                <a:ea typeface="Microsoft JhengHei" pitchFamily="34" charset="-120"/>
              </a:rPr>
              <a:t>μεταμοσχευτικής</a:t>
            </a:r>
            <a:r>
              <a:rPr lang="el-GR" sz="3400" dirty="0" smtClean="0">
                <a:latin typeface="Microsoft JhengHei" pitchFamily="34" charset="-120"/>
                <a:ea typeface="Microsoft JhengHei" pitchFamily="34" charset="-120"/>
              </a:rPr>
              <a:t> παιδείας» στους πολίτες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sz="3400" dirty="0" smtClean="0">
                <a:latin typeface="Microsoft JhengHei" pitchFamily="34" charset="-120"/>
                <a:ea typeface="Microsoft JhengHei" pitchFamily="34" charset="-120"/>
              </a:rPr>
              <a:t>Αύξηση των κρεβατιών ΜΕΘ σε αναλογία 10% του συνόλου των κλινών σε κάθε τριτοβάθμιο νοσοκομείο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sz="3400" dirty="0" smtClean="0">
                <a:latin typeface="Microsoft JhengHei" pitchFamily="34" charset="-120"/>
                <a:ea typeface="Microsoft JhengHei" pitchFamily="34" charset="-120"/>
              </a:rPr>
              <a:t>Συντονιστές μεταμοσχεύσεων</a:t>
            </a:r>
            <a:endParaRPr lang="en-US" sz="3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sz="3400" dirty="0" smtClean="0">
                <a:latin typeface="Microsoft JhengHei" pitchFamily="34" charset="-120"/>
                <a:ea typeface="Microsoft JhengHei" pitchFamily="34" charset="-120"/>
              </a:rPr>
              <a:t>Η διαχείριση της δωρεάς οργάνων πρέπει να γίνεται από ¨</a:t>
            </a:r>
            <a:r>
              <a:rPr lang="el-GR" sz="3400" i="1" dirty="0" smtClean="0">
                <a:latin typeface="Microsoft JhengHei" pitchFamily="34" charset="-120"/>
                <a:ea typeface="Microsoft JhengHei" pitchFamily="34" charset="-120"/>
              </a:rPr>
              <a:t>επαγγελματίες</a:t>
            </a:r>
            <a:r>
              <a:rPr lang="el-GR" sz="3400" dirty="0" smtClean="0">
                <a:latin typeface="Microsoft JhengHei" pitchFamily="34" charset="-120"/>
                <a:ea typeface="Microsoft JhengHei" pitchFamily="34" charset="-120"/>
              </a:rPr>
              <a:t>¨ του χώρου της υγείας 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4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transplantquebec.ca/sites/default/files/01-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497888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251520" y="476672"/>
            <a:ext cx="8497888" cy="649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l-GR" sz="2400" b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Προσέγγιση της </a:t>
            </a:r>
            <a:r>
              <a:rPr lang="el-GR" sz="24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οικογένειας</a:t>
            </a:r>
          </a:p>
          <a:p>
            <a:pPr algn="ctr">
              <a:buFontTx/>
              <a:buNone/>
              <a:defRPr/>
            </a:pPr>
            <a:r>
              <a:rPr lang="el-GR" sz="24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l-GR" sz="2400" b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του δυνητικού δότη  </a:t>
            </a:r>
          </a:p>
        </p:txBody>
      </p:sp>
      <p:sp>
        <p:nvSpPr>
          <p:cNvPr id="4" name="3 - TextBox"/>
          <p:cNvSpPr txBox="1"/>
          <p:nvPr/>
        </p:nvSpPr>
        <p:spPr>
          <a:xfrm rot="1320842">
            <a:off x="163513" y="2374384"/>
            <a:ext cx="2874962" cy="369332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l-GR" dirty="0">
                <a:latin typeface="Microsoft JhengHei" pitchFamily="34" charset="-120"/>
                <a:ea typeface="Microsoft JhengHei" pitchFamily="34" charset="-120"/>
              </a:rPr>
              <a:t>Κατάλληλο πρόσωπο </a:t>
            </a:r>
          </a:p>
        </p:txBody>
      </p:sp>
      <p:sp>
        <p:nvSpPr>
          <p:cNvPr id="5" name="4 - TextBox"/>
          <p:cNvSpPr txBox="1"/>
          <p:nvPr/>
        </p:nvSpPr>
        <p:spPr>
          <a:xfrm rot="20209498">
            <a:off x="6110288" y="2369622"/>
            <a:ext cx="2570162" cy="369332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l-GR" dirty="0">
                <a:latin typeface="Microsoft JhengHei" pitchFamily="34" charset="-120"/>
                <a:ea typeface="Microsoft JhengHei" pitchFamily="34" charset="-120"/>
              </a:rPr>
              <a:t>Κατάλληλη στιγμή 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132138" y="5876925"/>
            <a:ext cx="2879725" cy="5762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l-GR" sz="2000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Κατάλληλος τρόπος 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468313" y="5805488"/>
            <a:ext cx="2232025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6804025" y="5661025"/>
            <a:ext cx="1728788" cy="863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</a:t>
            </a:r>
            <a:r>
              <a:rPr lang="el-GR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Προοπτικές </a:t>
            </a:r>
            <a:endParaRPr lang="el-GR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Πανελλαδικός κύκλος σεμιναρίων (6)για	 Ιατρούς ΜΕΘ-Νευροχειρουργούς- Νοσηλευτές  (Ίδρυμα Ωνάση)</a:t>
            </a:r>
          </a:p>
          <a:p>
            <a:endParaRPr lang="el-GR" dirty="0" smtClean="0"/>
          </a:p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Ενεργοποίηση κάρτα δότη : ΠΙΣ-ΙΣΑ-Τοπική αυτοδιοίκηση</a:t>
            </a:r>
          </a:p>
          <a:p>
            <a:endParaRPr lang="el-GR" dirty="0" smtClean="0"/>
          </a:p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Προγραμματισμός Εθνικού </a:t>
            </a:r>
            <a:r>
              <a:rPr lang="el-GR" dirty="0" err="1" smtClean="0">
                <a:latin typeface="Microsoft JhengHei" pitchFamily="34" charset="-120"/>
                <a:ea typeface="Microsoft JhengHei" pitchFamily="34" charset="-120"/>
              </a:rPr>
              <a:t>Μεταμοσχευτικού</a:t>
            </a:r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 Κέντρου (Ελληνικό Κράτος- Ίδρυμα Ωνάση) </a:t>
            </a:r>
            <a:endParaRPr lang="el-GR" dirty="0">
              <a:latin typeface="Microsoft JhengHei" pitchFamily="34" charset="-120"/>
              <a:ea typeface="Microsoft JhengHei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>
            <a:normAutofit/>
          </a:bodyPr>
          <a:lstStyle/>
          <a:p>
            <a:r>
              <a:rPr lang="el-GR" b="1" i="1" dirty="0" smtClean="0">
                <a:solidFill>
                  <a:srgbClr val="0070C0"/>
                </a:solidFill>
              </a:rPr>
              <a:t>ΚΑΛΩΣ ΗΡΘΑΤΕ</a:t>
            </a:r>
            <a:endParaRPr lang="el-GR" b="1" i="1" dirty="0">
              <a:solidFill>
                <a:srgbClr val="0070C0"/>
              </a:solidFill>
            </a:endParaRPr>
          </a:p>
        </p:txBody>
      </p:sp>
      <p:pic>
        <p:nvPicPr>
          <p:cNvPr id="4" name="Picture 1" descr="C:\Users\gmenoudakou\Desktop\Γεφυρες Ζωη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8880"/>
            <a:ext cx="3369183" cy="2592288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39552" y="2636912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i="1" dirty="0" smtClean="0">
                <a:solidFill>
                  <a:srgbClr val="5B5B65"/>
                </a:solidFill>
              </a:rPr>
              <a:t>ΕΥΧΑΡΙΣΤΟΥΜΕ ΠΟΛΥ  ΓΙΑ  ΤΗ ΣΥΜΜΕΤΟΧΗ ΣΑΣ</a:t>
            </a:r>
            <a:endParaRPr lang="el-GR" sz="3000" b="1" i="1" dirty="0">
              <a:solidFill>
                <a:srgbClr val="5B5B6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33525" y="2020888"/>
          <a:ext cx="5181600" cy="3438525"/>
        </p:xfrm>
        <a:graphic>
          <a:graphicData uri="http://schemas.openxmlformats.org/presentationml/2006/ole">
            <p:oleObj spid="_x0000_s87042" name="Γράφημα" r:id="rId3" imgW="5181690" imgH="3438450" progId="MSGraph.Chart.8">
              <p:embed followColorScheme="full"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79512" y="188913"/>
            <a:ext cx="8784976" cy="5416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l-GR" sz="3200" b="1" dirty="0">
                <a:latin typeface="Microsoft JhengHei" pitchFamily="34" charset="-120"/>
                <a:ea typeface="Microsoft JhengHei" pitchFamily="34" charset="-120"/>
              </a:rPr>
              <a:t>Παγκοσμίως ,τα τελευταία δέκα χρόνια, οι</a:t>
            </a:r>
          </a:p>
          <a:p>
            <a:pPr algn="ctr">
              <a:buFontTx/>
              <a:buNone/>
              <a:defRPr/>
            </a:pPr>
            <a:r>
              <a:rPr lang="el-GR" sz="3200" b="1" dirty="0">
                <a:latin typeface="Microsoft JhengHei" pitchFamily="34" charset="-120"/>
                <a:ea typeface="Microsoft JhengHei" pitchFamily="34" charset="-120"/>
              </a:rPr>
              <a:t>μεταμοσχεύσεις συμπαγών οργάνων</a:t>
            </a:r>
          </a:p>
          <a:p>
            <a:pPr algn="ctr">
              <a:buFontTx/>
              <a:buNone/>
              <a:defRPr/>
            </a:pPr>
            <a:r>
              <a:rPr lang="el-GR" sz="3200" b="1" dirty="0">
                <a:latin typeface="Microsoft JhengHei" pitchFamily="34" charset="-120"/>
                <a:ea typeface="Microsoft JhengHei" pitchFamily="34" charset="-120"/>
              </a:rPr>
              <a:t>εμφανίζουν μεγάλη πτώση </a:t>
            </a:r>
          </a:p>
          <a:p>
            <a:pPr algn="ctr">
              <a:buFontTx/>
              <a:buNone/>
              <a:defRPr/>
            </a:pPr>
            <a:r>
              <a:rPr lang="el-GR" sz="3200" b="1" dirty="0">
                <a:latin typeface="Microsoft JhengHei" pitchFamily="34" charset="-120"/>
                <a:ea typeface="Microsoft JhengHei" pitchFamily="34" charset="-120"/>
              </a:rPr>
              <a:t>λόγω ελλείψεως μοσχευμάτων και ταυτόχρονα  σημαντικής αύξησης των υποψηφίων ληπτών </a:t>
            </a:r>
            <a:r>
              <a:rPr lang="en-US" sz="3200" b="1" smtClean="0">
                <a:latin typeface="Microsoft JhengHei" pitchFamily="34" charset="-120"/>
                <a:ea typeface="Microsoft JhengHei" pitchFamily="34" charset="-120"/>
              </a:rPr>
              <a:t>.</a:t>
            </a:r>
            <a:endParaRPr lang="el-GR" sz="3200" b="1" dirty="0">
              <a:latin typeface="Microsoft JhengHei" pitchFamily="34" charset="-120"/>
              <a:ea typeface="Microsoft JhengHei" pitchFamily="34" charset="-120"/>
            </a:endParaRPr>
          </a:p>
          <a:p>
            <a:pPr algn="ctr">
              <a:buFontTx/>
              <a:buNone/>
              <a:defRPr/>
            </a:pPr>
            <a:r>
              <a:rPr lang="el-GR" sz="3200" b="1" dirty="0">
                <a:latin typeface="Microsoft JhengHei" pitchFamily="34" charset="-120"/>
                <a:ea typeface="Microsoft JhengHei" pitchFamily="34" charset="-120"/>
              </a:rPr>
              <a:t>Αναζήτηση άλλης πηγής μοσχευμάτων      (</a:t>
            </a:r>
            <a:r>
              <a:rPr lang="el-GR" sz="3200" b="1" dirty="0" err="1">
                <a:latin typeface="Microsoft JhengHei" pitchFamily="34" charset="-120"/>
                <a:ea typeface="Microsoft JhengHei" pitchFamily="34" charset="-120"/>
              </a:rPr>
              <a:t>ασυστολικοί</a:t>
            </a:r>
            <a:r>
              <a:rPr lang="el-GR" sz="3200" b="1" dirty="0">
                <a:latin typeface="Microsoft JhengHei" pitchFamily="34" charset="-120"/>
                <a:ea typeface="Microsoft JhengHei" pitchFamily="34" charset="-120"/>
              </a:rPr>
              <a:t> δότες) </a:t>
            </a:r>
          </a:p>
          <a:p>
            <a:pPr algn="ctr">
              <a:buFontTx/>
              <a:buNone/>
              <a:defRPr/>
            </a:pPr>
            <a:endParaRPr lang="en-US" b="1" i="1" dirty="0">
              <a:latin typeface="Microsoft JhengHei" pitchFamily="34" charset="-120"/>
              <a:ea typeface="Microsoft JhengHei" pitchFamily="34" charset="-120"/>
            </a:endParaRPr>
          </a:p>
          <a:p>
            <a:pPr algn="r">
              <a:buFontTx/>
              <a:buNone/>
              <a:defRPr/>
            </a:pPr>
            <a:r>
              <a:rPr lang="en-US" sz="1800" b="1" i="1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United Network for Organ Sharing,</a:t>
            </a:r>
          </a:p>
          <a:p>
            <a:pPr algn="r">
              <a:buFontTx/>
              <a:buNone/>
              <a:defRPr/>
            </a:pPr>
            <a:r>
              <a:rPr lang="en-US" sz="1800" b="1" i="1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American Medical News,2010 </a:t>
            </a:r>
          </a:p>
          <a:p>
            <a:pPr algn="r">
              <a:buFontTx/>
              <a:buNone/>
              <a:defRPr/>
            </a:pPr>
            <a:r>
              <a:rPr lang="en-US" sz="1800" b="1" i="1" dirty="0" err="1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E.O.M.Eurotransplant</a:t>
            </a:r>
            <a:r>
              <a:rPr lang="en-US" sz="1800" b="1" i="1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</a:p>
          <a:p>
            <a:pPr algn="r">
              <a:buFontTx/>
              <a:buNone/>
              <a:defRPr/>
            </a:pPr>
            <a:r>
              <a:rPr lang="en-US" sz="1800" b="1" i="1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Swiss Transplant</a:t>
            </a:r>
            <a:endParaRPr lang="el-GR" sz="1800" b="1" i="1" dirty="0">
              <a:solidFill>
                <a:srgbClr val="FF00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8304" y="836712"/>
            <a:ext cx="8735696" cy="5548310"/>
            <a:chOff x="402" y="1784"/>
            <a:chExt cx="13758" cy="8736"/>
          </a:xfrm>
        </p:grpSpPr>
        <p:sp>
          <p:nvSpPr>
            <p:cNvPr id="27660" name="Rectangle 3"/>
            <p:cNvSpPr>
              <a:spLocks noChangeArrowheads="1"/>
            </p:cNvSpPr>
            <p:nvPr/>
          </p:nvSpPr>
          <p:spPr bwMode="auto">
            <a:xfrm>
              <a:off x="13440" y="9720"/>
              <a:ext cx="72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 sz="1200">
                <a:latin typeface="Times New Roman" pitchFamily="18" charset="0"/>
              </a:endParaRPr>
            </a:p>
            <a:p>
              <a:endParaRPr lang="el-GR"/>
            </a:p>
          </p:txBody>
        </p:sp>
        <p:sp>
          <p:nvSpPr>
            <p:cNvPr id="27661" name="Freeform 4"/>
            <p:cNvSpPr>
              <a:spLocks/>
            </p:cNvSpPr>
            <p:nvPr/>
          </p:nvSpPr>
          <p:spPr bwMode="auto">
            <a:xfrm>
              <a:off x="6584" y="4984"/>
              <a:ext cx="1189" cy="54"/>
            </a:xfrm>
            <a:custGeom>
              <a:avLst/>
              <a:gdLst>
                <a:gd name="T0" fmla="*/ 1189 w 1189"/>
                <a:gd name="T1" fmla="*/ 0 h 54"/>
                <a:gd name="T2" fmla="*/ 0 w 1189"/>
                <a:gd name="T3" fmla="*/ 0 h 54"/>
                <a:gd name="T4" fmla="*/ 0 w 1189"/>
                <a:gd name="T5" fmla="*/ 30 h 54"/>
                <a:gd name="T6" fmla="*/ 10 w 1189"/>
                <a:gd name="T7" fmla="*/ 36 h 54"/>
                <a:gd name="T8" fmla="*/ 10 w 1189"/>
                <a:gd name="T9" fmla="*/ 42 h 54"/>
                <a:gd name="T10" fmla="*/ 20 w 1189"/>
                <a:gd name="T11" fmla="*/ 48 h 54"/>
                <a:gd name="T12" fmla="*/ 31 w 1189"/>
                <a:gd name="T13" fmla="*/ 48 h 54"/>
                <a:gd name="T14" fmla="*/ 52 w 1189"/>
                <a:gd name="T15" fmla="*/ 54 h 54"/>
                <a:gd name="T16" fmla="*/ 1137 w 1189"/>
                <a:gd name="T17" fmla="*/ 54 h 54"/>
                <a:gd name="T18" fmla="*/ 1147 w 1189"/>
                <a:gd name="T19" fmla="*/ 48 h 54"/>
                <a:gd name="T20" fmla="*/ 1158 w 1189"/>
                <a:gd name="T21" fmla="*/ 48 h 54"/>
                <a:gd name="T22" fmla="*/ 1168 w 1189"/>
                <a:gd name="T23" fmla="*/ 42 h 54"/>
                <a:gd name="T24" fmla="*/ 1179 w 1189"/>
                <a:gd name="T25" fmla="*/ 36 h 54"/>
                <a:gd name="T26" fmla="*/ 1189 w 1189"/>
                <a:gd name="T27" fmla="*/ 36 h 54"/>
                <a:gd name="T28" fmla="*/ 1189 w 1189"/>
                <a:gd name="T29" fmla="*/ 0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9"/>
                <a:gd name="T46" fmla="*/ 0 h 54"/>
                <a:gd name="T47" fmla="*/ 1189 w 1189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9" h="54">
                  <a:moveTo>
                    <a:pt x="1189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10" y="36"/>
                  </a:lnTo>
                  <a:lnTo>
                    <a:pt x="10" y="42"/>
                  </a:lnTo>
                  <a:lnTo>
                    <a:pt x="20" y="48"/>
                  </a:lnTo>
                  <a:lnTo>
                    <a:pt x="31" y="48"/>
                  </a:lnTo>
                  <a:lnTo>
                    <a:pt x="52" y="54"/>
                  </a:lnTo>
                  <a:lnTo>
                    <a:pt x="1137" y="54"/>
                  </a:lnTo>
                  <a:lnTo>
                    <a:pt x="1147" y="48"/>
                  </a:lnTo>
                  <a:lnTo>
                    <a:pt x="1158" y="48"/>
                  </a:lnTo>
                  <a:lnTo>
                    <a:pt x="1168" y="42"/>
                  </a:lnTo>
                  <a:lnTo>
                    <a:pt x="1179" y="36"/>
                  </a:lnTo>
                  <a:lnTo>
                    <a:pt x="1189" y="36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62" name="Freeform 5"/>
            <p:cNvSpPr>
              <a:spLocks/>
            </p:cNvSpPr>
            <p:nvPr/>
          </p:nvSpPr>
          <p:spPr bwMode="auto">
            <a:xfrm>
              <a:off x="6584" y="4984"/>
              <a:ext cx="1189" cy="0"/>
            </a:xfrm>
            <a:custGeom>
              <a:avLst/>
              <a:gdLst>
                <a:gd name="T0" fmla="*/ 0 w 1189"/>
                <a:gd name="T1" fmla="*/ 1189 w 1189"/>
                <a:gd name="T2" fmla="*/ 0 60000 65536"/>
                <a:gd name="T3" fmla="*/ 0 60000 65536"/>
                <a:gd name="T4" fmla="*/ 0 w 1189"/>
                <a:gd name="T5" fmla="*/ 1189 w 1189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189">
                  <a:moveTo>
                    <a:pt x="0" y="0"/>
                  </a:moveTo>
                  <a:lnTo>
                    <a:pt x="1189" y="0"/>
                  </a:lnTo>
                </a:path>
              </a:pathLst>
            </a:custGeom>
            <a:noFill/>
            <a:ln w="8997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63" name="Freeform 6"/>
            <p:cNvSpPr>
              <a:spLocks/>
            </p:cNvSpPr>
            <p:nvPr/>
          </p:nvSpPr>
          <p:spPr bwMode="auto">
            <a:xfrm>
              <a:off x="7763" y="4999"/>
              <a:ext cx="21" cy="0"/>
            </a:xfrm>
            <a:custGeom>
              <a:avLst/>
              <a:gdLst>
                <a:gd name="T0" fmla="*/ 0 w 21"/>
                <a:gd name="T1" fmla="*/ 20 w 21"/>
                <a:gd name="T2" fmla="*/ 0 60000 65536"/>
                <a:gd name="T3" fmla="*/ 0 60000 65536"/>
                <a:gd name="T4" fmla="*/ 0 w 21"/>
                <a:gd name="T5" fmla="*/ 21 w 21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21">
                  <a:moveTo>
                    <a:pt x="0" y="0"/>
                  </a:moveTo>
                  <a:lnTo>
                    <a:pt x="20" y="0"/>
                  </a:lnTo>
                </a:path>
              </a:pathLst>
            </a:custGeom>
            <a:noFill/>
            <a:ln w="20622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64" name="Freeform 7"/>
            <p:cNvSpPr>
              <a:spLocks/>
            </p:cNvSpPr>
            <p:nvPr/>
          </p:nvSpPr>
          <p:spPr bwMode="auto">
            <a:xfrm>
              <a:off x="7700" y="5014"/>
              <a:ext cx="84" cy="31"/>
            </a:xfrm>
            <a:custGeom>
              <a:avLst/>
              <a:gdLst>
                <a:gd name="T0" fmla="*/ 0 w 84"/>
                <a:gd name="T1" fmla="*/ 18 h 31"/>
                <a:gd name="T2" fmla="*/ 0 w 84"/>
                <a:gd name="T3" fmla="*/ 30 h 31"/>
                <a:gd name="T4" fmla="*/ 20 w 84"/>
                <a:gd name="T5" fmla="*/ 30 h 31"/>
                <a:gd name="T6" fmla="*/ 41 w 84"/>
                <a:gd name="T7" fmla="*/ 24 h 31"/>
                <a:gd name="T8" fmla="*/ 52 w 84"/>
                <a:gd name="T9" fmla="*/ 24 h 31"/>
                <a:gd name="T10" fmla="*/ 62 w 84"/>
                <a:gd name="T11" fmla="*/ 18 h 31"/>
                <a:gd name="T12" fmla="*/ 73 w 84"/>
                <a:gd name="T13" fmla="*/ 12 h 31"/>
                <a:gd name="T14" fmla="*/ 73 w 84"/>
                <a:gd name="T15" fmla="*/ 6 h 31"/>
                <a:gd name="T16" fmla="*/ 83 w 84"/>
                <a:gd name="T17" fmla="*/ 0 h 31"/>
                <a:gd name="T18" fmla="*/ 62 w 84"/>
                <a:gd name="T19" fmla="*/ 0 h 31"/>
                <a:gd name="T20" fmla="*/ 52 w 84"/>
                <a:gd name="T21" fmla="*/ 6 h 31"/>
                <a:gd name="T22" fmla="*/ 52 w 84"/>
                <a:gd name="T23" fmla="*/ 12 h 31"/>
                <a:gd name="T24" fmla="*/ 41 w 84"/>
                <a:gd name="T25" fmla="*/ 12 h 31"/>
                <a:gd name="T26" fmla="*/ 31 w 84"/>
                <a:gd name="T27" fmla="*/ 18 h 31"/>
                <a:gd name="T28" fmla="*/ 0 w 84"/>
                <a:gd name="T29" fmla="*/ 18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31"/>
                <a:gd name="T47" fmla="*/ 84 w 84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31">
                  <a:moveTo>
                    <a:pt x="0" y="18"/>
                  </a:moveTo>
                  <a:lnTo>
                    <a:pt x="0" y="30"/>
                  </a:lnTo>
                  <a:lnTo>
                    <a:pt x="20" y="30"/>
                  </a:lnTo>
                  <a:lnTo>
                    <a:pt x="41" y="24"/>
                  </a:lnTo>
                  <a:lnTo>
                    <a:pt x="52" y="24"/>
                  </a:lnTo>
                  <a:lnTo>
                    <a:pt x="62" y="18"/>
                  </a:lnTo>
                  <a:lnTo>
                    <a:pt x="73" y="12"/>
                  </a:lnTo>
                  <a:lnTo>
                    <a:pt x="73" y="6"/>
                  </a:lnTo>
                  <a:lnTo>
                    <a:pt x="83" y="0"/>
                  </a:lnTo>
                  <a:lnTo>
                    <a:pt x="62" y="0"/>
                  </a:lnTo>
                  <a:lnTo>
                    <a:pt x="52" y="6"/>
                  </a:lnTo>
                  <a:lnTo>
                    <a:pt x="52" y="12"/>
                  </a:lnTo>
                  <a:lnTo>
                    <a:pt x="41" y="12"/>
                  </a:lnTo>
                  <a:lnTo>
                    <a:pt x="31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65" name="Freeform 8"/>
            <p:cNvSpPr>
              <a:spLocks/>
            </p:cNvSpPr>
            <p:nvPr/>
          </p:nvSpPr>
          <p:spPr bwMode="auto">
            <a:xfrm>
              <a:off x="6678" y="5038"/>
              <a:ext cx="1022" cy="0"/>
            </a:xfrm>
            <a:custGeom>
              <a:avLst/>
              <a:gdLst>
                <a:gd name="T0" fmla="*/ 0 w 1022"/>
                <a:gd name="T1" fmla="*/ 1022 w 1022"/>
                <a:gd name="T2" fmla="*/ 0 60000 65536"/>
                <a:gd name="T3" fmla="*/ 0 60000 65536"/>
                <a:gd name="T4" fmla="*/ 0 w 1022"/>
                <a:gd name="T5" fmla="*/ 1022 w 102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022">
                  <a:moveTo>
                    <a:pt x="0" y="0"/>
                  </a:moveTo>
                  <a:lnTo>
                    <a:pt x="1022" y="0"/>
                  </a:lnTo>
                </a:path>
              </a:pathLst>
            </a:custGeom>
            <a:noFill/>
            <a:ln w="906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66" name="Freeform 9"/>
            <p:cNvSpPr>
              <a:spLocks/>
            </p:cNvSpPr>
            <p:nvPr/>
          </p:nvSpPr>
          <p:spPr bwMode="auto">
            <a:xfrm>
              <a:off x="6584" y="5014"/>
              <a:ext cx="94" cy="31"/>
            </a:xfrm>
            <a:custGeom>
              <a:avLst/>
              <a:gdLst>
                <a:gd name="T0" fmla="*/ 52 w 94"/>
                <a:gd name="T1" fmla="*/ 18 h 31"/>
                <a:gd name="T2" fmla="*/ 41 w 94"/>
                <a:gd name="T3" fmla="*/ 18 h 31"/>
                <a:gd name="T4" fmla="*/ 31 w 94"/>
                <a:gd name="T5" fmla="*/ 12 h 31"/>
                <a:gd name="T6" fmla="*/ 20 w 94"/>
                <a:gd name="T7" fmla="*/ 12 h 31"/>
                <a:gd name="T8" fmla="*/ 10 w 94"/>
                <a:gd name="T9" fmla="*/ 6 h 31"/>
                <a:gd name="T10" fmla="*/ 10 w 94"/>
                <a:gd name="T11" fmla="*/ 0 h 31"/>
                <a:gd name="T12" fmla="*/ 0 w 94"/>
                <a:gd name="T13" fmla="*/ 0 h 31"/>
                <a:gd name="T14" fmla="*/ 0 w 94"/>
                <a:gd name="T15" fmla="*/ 12 h 31"/>
                <a:gd name="T16" fmla="*/ 10 w 94"/>
                <a:gd name="T17" fmla="*/ 18 h 31"/>
                <a:gd name="T18" fmla="*/ 20 w 94"/>
                <a:gd name="T19" fmla="*/ 24 h 31"/>
                <a:gd name="T20" fmla="*/ 31 w 94"/>
                <a:gd name="T21" fmla="*/ 24 h 31"/>
                <a:gd name="T22" fmla="*/ 52 w 94"/>
                <a:gd name="T23" fmla="*/ 30 h 31"/>
                <a:gd name="T24" fmla="*/ 93 w 94"/>
                <a:gd name="T25" fmla="*/ 30 h 31"/>
                <a:gd name="T26" fmla="*/ 93 w 94"/>
                <a:gd name="T27" fmla="*/ 18 h 31"/>
                <a:gd name="T28" fmla="*/ 52 w 94"/>
                <a:gd name="T29" fmla="*/ 18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31"/>
                <a:gd name="T47" fmla="*/ 94 w 94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31">
                  <a:moveTo>
                    <a:pt x="52" y="18"/>
                  </a:moveTo>
                  <a:lnTo>
                    <a:pt x="41" y="18"/>
                  </a:lnTo>
                  <a:lnTo>
                    <a:pt x="31" y="12"/>
                  </a:lnTo>
                  <a:lnTo>
                    <a:pt x="2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8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52" y="30"/>
                  </a:lnTo>
                  <a:lnTo>
                    <a:pt x="93" y="30"/>
                  </a:lnTo>
                  <a:lnTo>
                    <a:pt x="93" y="18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67" name="Freeform 10"/>
            <p:cNvSpPr>
              <a:spLocks/>
            </p:cNvSpPr>
            <p:nvPr/>
          </p:nvSpPr>
          <p:spPr bwMode="auto">
            <a:xfrm>
              <a:off x="6584" y="4977"/>
              <a:ext cx="10" cy="37"/>
            </a:xfrm>
            <a:custGeom>
              <a:avLst/>
              <a:gdLst>
                <a:gd name="T0" fmla="*/ 10 w 10"/>
                <a:gd name="T1" fmla="*/ 6 h 37"/>
                <a:gd name="T2" fmla="*/ 10 w 10"/>
                <a:gd name="T3" fmla="*/ 0 h 37"/>
                <a:gd name="T4" fmla="*/ 0 w 10"/>
                <a:gd name="T5" fmla="*/ 0 h 37"/>
                <a:gd name="T6" fmla="*/ 0 w 10"/>
                <a:gd name="T7" fmla="*/ 36 h 37"/>
                <a:gd name="T8" fmla="*/ 10 w 10"/>
                <a:gd name="T9" fmla="*/ 36 h 37"/>
                <a:gd name="T10" fmla="*/ 10 w 10"/>
                <a:gd name="T11" fmla="*/ 6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37"/>
                <a:gd name="T20" fmla="*/ 10 w 10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37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68" name="Rectangle 11"/>
            <p:cNvSpPr>
              <a:spLocks/>
            </p:cNvSpPr>
            <p:nvPr/>
          </p:nvSpPr>
          <p:spPr bwMode="auto">
            <a:xfrm>
              <a:off x="6740" y="5130"/>
              <a:ext cx="907" cy="54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69" name="Rectangle 12"/>
            <p:cNvSpPr>
              <a:spLocks/>
            </p:cNvSpPr>
            <p:nvPr/>
          </p:nvSpPr>
          <p:spPr bwMode="auto">
            <a:xfrm>
              <a:off x="6740" y="5313"/>
              <a:ext cx="907" cy="1245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70" name="Rectangle 13"/>
            <p:cNvSpPr>
              <a:spLocks/>
            </p:cNvSpPr>
            <p:nvPr/>
          </p:nvSpPr>
          <p:spPr bwMode="auto">
            <a:xfrm>
              <a:off x="6740" y="7716"/>
              <a:ext cx="907" cy="34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71" name="Rectangle 14"/>
            <p:cNvSpPr>
              <a:spLocks/>
            </p:cNvSpPr>
            <p:nvPr/>
          </p:nvSpPr>
          <p:spPr bwMode="auto">
            <a:xfrm>
              <a:off x="7356" y="7750"/>
              <a:ext cx="292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72" name="Rectangle 15"/>
            <p:cNvSpPr>
              <a:spLocks/>
            </p:cNvSpPr>
            <p:nvPr/>
          </p:nvSpPr>
          <p:spPr bwMode="auto">
            <a:xfrm>
              <a:off x="7250" y="7750"/>
              <a:ext cx="10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73" name="Rectangle 16"/>
            <p:cNvSpPr>
              <a:spLocks/>
            </p:cNvSpPr>
            <p:nvPr/>
          </p:nvSpPr>
          <p:spPr bwMode="auto">
            <a:xfrm>
              <a:off x="7116" y="7750"/>
              <a:ext cx="20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74" name="Rectangle 17"/>
            <p:cNvSpPr>
              <a:spLocks/>
            </p:cNvSpPr>
            <p:nvPr/>
          </p:nvSpPr>
          <p:spPr bwMode="auto">
            <a:xfrm>
              <a:off x="6740" y="7750"/>
              <a:ext cx="281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75" name="Freeform 18"/>
            <p:cNvSpPr>
              <a:spLocks/>
            </p:cNvSpPr>
            <p:nvPr/>
          </p:nvSpPr>
          <p:spPr bwMode="auto">
            <a:xfrm>
              <a:off x="7659" y="5130"/>
              <a:ext cx="0" cy="0"/>
            </a:xfrm>
            <a:custGeom>
              <a:avLst/>
              <a:gdLst>
                <a:gd name="T0" fmla="*/ 0 60000 65536"/>
                <a:gd name="T1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76" name="Freeform 19"/>
            <p:cNvSpPr>
              <a:spLocks/>
            </p:cNvSpPr>
            <p:nvPr/>
          </p:nvSpPr>
          <p:spPr bwMode="auto">
            <a:xfrm>
              <a:off x="7638" y="9643"/>
              <a:ext cx="21" cy="13"/>
            </a:xfrm>
            <a:custGeom>
              <a:avLst/>
              <a:gdLst>
                <a:gd name="T0" fmla="*/ 10 w 21"/>
                <a:gd name="T1" fmla="*/ 12 h 13"/>
                <a:gd name="T2" fmla="*/ 20 w 21"/>
                <a:gd name="T3" fmla="*/ 12 h 13"/>
                <a:gd name="T4" fmla="*/ 20 w 21"/>
                <a:gd name="T5" fmla="*/ 6 h 13"/>
                <a:gd name="T6" fmla="*/ 10 w 21"/>
                <a:gd name="T7" fmla="*/ 0 h 13"/>
                <a:gd name="T8" fmla="*/ 0 w 21"/>
                <a:gd name="T9" fmla="*/ 6 h 13"/>
                <a:gd name="T10" fmla="*/ 0 w 21"/>
                <a:gd name="T11" fmla="*/ 12 h 13"/>
                <a:gd name="T12" fmla="*/ 10 w 21"/>
                <a:gd name="T13" fmla="*/ 1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3"/>
                <a:gd name="T23" fmla="*/ 21 w 21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3">
                  <a:moveTo>
                    <a:pt x="10" y="12"/>
                  </a:moveTo>
                  <a:lnTo>
                    <a:pt x="20" y="12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77" name="Freeform 20"/>
            <p:cNvSpPr>
              <a:spLocks/>
            </p:cNvSpPr>
            <p:nvPr/>
          </p:nvSpPr>
          <p:spPr bwMode="auto">
            <a:xfrm>
              <a:off x="7638" y="5130"/>
              <a:ext cx="21" cy="4520"/>
            </a:xfrm>
            <a:custGeom>
              <a:avLst/>
              <a:gdLst>
                <a:gd name="T0" fmla="*/ 10 w 21"/>
                <a:gd name="T1" fmla="*/ 4513 h 4520"/>
                <a:gd name="T2" fmla="*/ 20 w 21"/>
                <a:gd name="T3" fmla="*/ 4519 h 4520"/>
                <a:gd name="T4" fmla="*/ 20 w 21"/>
                <a:gd name="T5" fmla="*/ 0 h 4520"/>
                <a:gd name="T6" fmla="*/ 0 w 21"/>
                <a:gd name="T7" fmla="*/ 0 h 4520"/>
                <a:gd name="T8" fmla="*/ 0 w 21"/>
                <a:gd name="T9" fmla="*/ 4519 h 4520"/>
                <a:gd name="T10" fmla="*/ 10 w 21"/>
                <a:gd name="T11" fmla="*/ 4513 h 45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520"/>
                <a:gd name="T20" fmla="*/ 21 w 21"/>
                <a:gd name="T21" fmla="*/ 4520 h 45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520">
                  <a:moveTo>
                    <a:pt x="10" y="4513"/>
                  </a:moveTo>
                  <a:lnTo>
                    <a:pt x="20" y="4519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519"/>
                  </a:lnTo>
                  <a:lnTo>
                    <a:pt x="10" y="451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78" name="Freeform 21"/>
            <p:cNvSpPr>
              <a:spLocks/>
            </p:cNvSpPr>
            <p:nvPr/>
          </p:nvSpPr>
          <p:spPr bwMode="auto">
            <a:xfrm>
              <a:off x="6740" y="9643"/>
              <a:ext cx="11" cy="7"/>
            </a:xfrm>
            <a:custGeom>
              <a:avLst/>
              <a:gdLst>
                <a:gd name="T0" fmla="*/ 0 w 11"/>
                <a:gd name="T1" fmla="*/ 6 h 7"/>
                <a:gd name="T2" fmla="*/ 10 w 11"/>
                <a:gd name="T3" fmla="*/ 6 h 7"/>
                <a:gd name="T4" fmla="*/ 0 w 11"/>
                <a:gd name="T5" fmla="*/ 0 h 7"/>
                <a:gd name="T6" fmla="*/ 0 w 11"/>
                <a:gd name="T7" fmla="*/ 6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7"/>
                <a:gd name="T14" fmla="*/ 11 w 1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7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79" name="Freeform 22"/>
            <p:cNvSpPr>
              <a:spLocks/>
            </p:cNvSpPr>
            <p:nvPr/>
          </p:nvSpPr>
          <p:spPr bwMode="auto">
            <a:xfrm>
              <a:off x="6730" y="5124"/>
              <a:ext cx="21" cy="4526"/>
            </a:xfrm>
            <a:custGeom>
              <a:avLst/>
              <a:gdLst>
                <a:gd name="T0" fmla="*/ 20 w 21"/>
                <a:gd name="T1" fmla="*/ 0 h 4526"/>
                <a:gd name="T2" fmla="*/ 10 w 21"/>
                <a:gd name="T3" fmla="*/ 0 h 4526"/>
                <a:gd name="T4" fmla="*/ 10 w 21"/>
                <a:gd name="T5" fmla="*/ 6 h 4526"/>
                <a:gd name="T6" fmla="*/ 0 w 21"/>
                <a:gd name="T7" fmla="*/ 6 h 4526"/>
                <a:gd name="T8" fmla="*/ 0 w 21"/>
                <a:gd name="T9" fmla="*/ 4525 h 4526"/>
                <a:gd name="T10" fmla="*/ 20 w 21"/>
                <a:gd name="T11" fmla="*/ 4525 h 4526"/>
                <a:gd name="T12" fmla="*/ 20 w 21"/>
                <a:gd name="T13" fmla="*/ 0 h 45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4526"/>
                <a:gd name="T23" fmla="*/ 21 w 21"/>
                <a:gd name="T24" fmla="*/ 4526 h 45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4526">
                  <a:moveTo>
                    <a:pt x="2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4525"/>
                  </a:lnTo>
                  <a:lnTo>
                    <a:pt x="20" y="452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80" name="Freeform 23"/>
            <p:cNvSpPr>
              <a:spLocks/>
            </p:cNvSpPr>
            <p:nvPr/>
          </p:nvSpPr>
          <p:spPr bwMode="auto">
            <a:xfrm>
              <a:off x="6730" y="512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0 w 10"/>
                <a:gd name="T5" fmla="*/ 6 h 6"/>
                <a:gd name="T6" fmla="*/ 10 w 10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6"/>
                <a:gd name="T14" fmla="*/ 10 w 1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81" name="Rectangle 24"/>
            <p:cNvSpPr>
              <a:spLocks/>
            </p:cNvSpPr>
            <p:nvPr/>
          </p:nvSpPr>
          <p:spPr bwMode="auto">
            <a:xfrm>
              <a:off x="6740" y="5185"/>
              <a:ext cx="907" cy="128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82" name="Freeform 25"/>
            <p:cNvSpPr>
              <a:spLocks/>
            </p:cNvSpPr>
            <p:nvPr/>
          </p:nvSpPr>
          <p:spPr bwMode="auto">
            <a:xfrm>
              <a:off x="6740" y="5188"/>
              <a:ext cx="919" cy="0"/>
            </a:xfrm>
            <a:custGeom>
              <a:avLst/>
              <a:gdLst>
                <a:gd name="T0" fmla="*/ 0 w 919"/>
                <a:gd name="T1" fmla="*/ 918 w 919"/>
                <a:gd name="T2" fmla="*/ 0 60000 65536"/>
                <a:gd name="T3" fmla="*/ 0 60000 65536"/>
                <a:gd name="T4" fmla="*/ 0 w 919"/>
                <a:gd name="T5" fmla="*/ 919 w 919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919">
                  <a:moveTo>
                    <a:pt x="0" y="0"/>
                  </a:moveTo>
                  <a:lnTo>
                    <a:pt x="918" y="0"/>
                  </a:lnTo>
                </a:path>
              </a:pathLst>
            </a:custGeom>
            <a:noFill/>
            <a:ln w="516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7638" y="5185"/>
              <a:ext cx="21" cy="134"/>
              <a:chOff x="7638" y="5185"/>
              <a:chExt cx="21" cy="134"/>
            </a:xfrm>
          </p:grpSpPr>
          <p:sp>
            <p:nvSpPr>
              <p:cNvPr id="28115" name="Freeform 27"/>
              <p:cNvSpPr>
                <a:spLocks/>
              </p:cNvSpPr>
              <p:nvPr/>
            </p:nvSpPr>
            <p:spPr bwMode="auto">
              <a:xfrm>
                <a:off x="7638" y="5185"/>
                <a:ext cx="21" cy="134"/>
              </a:xfrm>
              <a:custGeom>
                <a:avLst/>
                <a:gdLst>
                  <a:gd name="T0" fmla="*/ 10 w 21"/>
                  <a:gd name="T1" fmla="*/ 134 h 134"/>
                  <a:gd name="T2" fmla="*/ 20 w 21"/>
                  <a:gd name="T3" fmla="*/ 134 h 134"/>
                  <a:gd name="T4" fmla="*/ 20 w 21"/>
                  <a:gd name="T5" fmla="*/ 128 h 134"/>
                  <a:gd name="T6" fmla="*/ 10 w 21"/>
                  <a:gd name="T7" fmla="*/ 122 h 134"/>
                  <a:gd name="T8" fmla="*/ 0 w 21"/>
                  <a:gd name="T9" fmla="*/ 128 h 134"/>
                  <a:gd name="T10" fmla="*/ 0 w 21"/>
                  <a:gd name="T11" fmla="*/ 134 h 134"/>
                  <a:gd name="T12" fmla="*/ 10 w 21"/>
                  <a:gd name="T13" fmla="*/ 134 h 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34"/>
                  <a:gd name="T23" fmla="*/ 21 w 21"/>
                  <a:gd name="T24" fmla="*/ 134 h 1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34">
                    <a:moveTo>
                      <a:pt x="10" y="134"/>
                    </a:moveTo>
                    <a:lnTo>
                      <a:pt x="20" y="134"/>
                    </a:lnTo>
                    <a:lnTo>
                      <a:pt x="20" y="128"/>
                    </a:lnTo>
                    <a:lnTo>
                      <a:pt x="10" y="122"/>
                    </a:lnTo>
                    <a:lnTo>
                      <a:pt x="0" y="128"/>
                    </a:lnTo>
                    <a:lnTo>
                      <a:pt x="0" y="134"/>
                    </a:lnTo>
                    <a:lnTo>
                      <a:pt x="10" y="134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116" name="Freeform 28"/>
              <p:cNvSpPr>
                <a:spLocks/>
              </p:cNvSpPr>
              <p:nvPr/>
            </p:nvSpPr>
            <p:spPr bwMode="auto">
              <a:xfrm>
                <a:off x="7638" y="5185"/>
                <a:ext cx="21" cy="134"/>
              </a:xfrm>
              <a:custGeom>
                <a:avLst/>
                <a:gdLst>
                  <a:gd name="T0" fmla="*/ 10 w 21"/>
                  <a:gd name="T1" fmla="*/ 122 h 134"/>
                  <a:gd name="T2" fmla="*/ 20 w 21"/>
                  <a:gd name="T3" fmla="*/ 128 h 134"/>
                  <a:gd name="T4" fmla="*/ 20 w 21"/>
                  <a:gd name="T5" fmla="*/ 0 h 134"/>
                  <a:gd name="T6" fmla="*/ 0 w 21"/>
                  <a:gd name="T7" fmla="*/ 0 h 134"/>
                  <a:gd name="T8" fmla="*/ 0 w 21"/>
                  <a:gd name="T9" fmla="*/ 128 h 134"/>
                  <a:gd name="T10" fmla="*/ 10 w 21"/>
                  <a:gd name="T11" fmla="*/ 122 h 1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34"/>
                  <a:gd name="T20" fmla="*/ 21 w 21"/>
                  <a:gd name="T21" fmla="*/ 134 h 1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34">
                    <a:moveTo>
                      <a:pt x="10" y="122"/>
                    </a:moveTo>
                    <a:lnTo>
                      <a:pt x="20" y="128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28"/>
                    </a:lnTo>
                    <a:lnTo>
                      <a:pt x="10" y="122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684" name="Freeform 29"/>
            <p:cNvSpPr>
              <a:spLocks/>
            </p:cNvSpPr>
            <p:nvPr/>
          </p:nvSpPr>
          <p:spPr bwMode="auto">
            <a:xfrm>
              <a:off x="6751" y="5313"/>
              <a:ext cx="0" cy="0"/>
            </a:xfrm>
            <a:custGeom>
              <a:avLst/>
              <a:gdLst>
                <a:gd name="T0" fmla="*/ 0 60000 65536"/>
                <a:gd name="T1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85" name="Freeform 30"/>
            <p:cNvSpPr>
              <a:spLocks/>
            </p:cNvSpPr>
            <p:nvPr/>
          </p:nvSpPr>
          <p:spPr bwMode="auto">
            <a:xfrm>
              <a:off x="6730" y="5185"/>
              <a:ext cx="21" cy="128"/>
            </a:xfrm>
            <a:custGeom>
              <a:avLst/>
              <a:gdLst>
                <a:gd name="T0" fmla="*/ 10 w 21"/>
                <a:gd name="T1" fmla="*/ 6 h 128"/>
                <a:gd name="T2" fmla="*/ 20 w 21"/>
                <a:gd name="T3" fmla="*/ 128 h 128"/>
                <a:gd name="T4" fmla="*/ 20 w 21"/>
                <a:gd name="T5" fmla="*/ 0 h 128"/>
                <a:gd name="T6" fmla="*/ 0 w 21"/>
                <a:gd name="T7" fmla="*/ 0 h 128"/>
                <a:gd name="T8" fmla="*/ 0 w 21"/>
                <a:gd name="T9" fmla="*/ 128 h 128"/>
                <a:gd name="T10" fmla="*/ 20 w 21"/>
                <a:gd name="T11" fmla="*/ 128 h 128"/>
                <a:gd name="T12" fmla="*/ 10 w 21"/>
                <a:gd name="T13" fmla="*/ 6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28"/>
                <a:gd name="T23" fmla="*/ 21 w 21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28">
                  <a:moveTo>
                    <a:pt x="10" y="6"/>
                  </a:moveTo>
                  <a:lnTo>
                    <a:pt x="20" y="128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0" y="12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86" name="Rectangle 31"/>
            <p:cNvSpPr>
              <a:spLocks/>
            </p:cNvSpPr>
            <p:nvPr/>
          </p:nvSpPr>
          <p:spPr bwMode="auto">
            <a:xfrm>
              <a:off x="6740" y="5233"/>
              <a:ext cx="907" cy="56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87" name="Rectangle 32"/>
            <p:cNvSpPr>
              <a:spLocks/>
            </p:cNvSpPr>
            <p:nvPr/>
          </p:nvSpPr>
          <p:spPr bwMode="auto">
            <a:xfrm>
              <a:off x="6740" y="5227"/>
              <a:ext cx="907" cy="14"/>
            </a:xfrm>
            <a:prstGeom prst="rect">
              <a:avLst/>
            </a:prstGeom>
            <a:solidFill>
              <a:srgbClr val="0D0D0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7638" y="5234"/>
              <a:ext cx="21" cy="61"/>
              <a:chOff x="7638" y="5234"/>
              <a:chExt cx="21" cy="61"/>
            </a:xfrm>
          </p:grpSpPr>
          <p:sp>
            <p:nvSpPr>
              <p:cNvPr id="28113" name="Freeform 34"/>
              <p:cNvSpPr>
                <a:spLocks/>
              </p:cNvSpPr>
              <p:nvPr/>
            </p:nvSpPr>
            <p:spPr bwMode="auto">
              <a:xfrm>
                <a:off x="7638" y="5234"/>
                <a:ext cx="21" cy="61"/>
              </a:xfrm>
              <a:custGeom>
                <a:avLst/>
                <a:gdLst>
                  <a:gd name="T0" fmla="*/ 10 w 21"/>
                  <a:gd name="T1" fmla="*/ 61 h 61"/>
                  <a:gd name="T2" fmla="*/ 20 w 21"/>
                  <a:gd name="T3" fmla="*/ 61 h 61"/>
                  <a:gd name="T4" fmla="*/ 20 w 21"/>
                  <a:gd name="T5" fmla="*/ 54 h 61"/>
                  <a:gd name="T6" fmla="*/ 10 w 21"/>
                  <a:gd name="T7" fmla="*/ 48 h 61"/>
                  <a:gd name="T8" fmla="*/ 0 w 21"/>
                  <a:gd name="T9" fmla="*/ 54 h 61"/>
                  <a:gd name="T10" fmla="*/ 0 w 21"/>
                  <a:gd name="T11" fmla="*/ 61 h 61"/>
                  <a:gd name="T12" fmla="*/ 10 w 21"/>
                  <a:gd name="T13" fmla="*/ 61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61"/>
                  <a:gd name="T23" fmla="*/ 21 w 21"/>
                  <a:gd name="T24" fmla="*/ 61 h 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61">
                    <a:moveTo>
                      <a:pt x="10" y="61"/>
                    </a:moveTo>
                    <a:lnTo>
                      <a:pt x="20" y="61"/>
                    </a:lnTo>
                    <a:lnTo>
                      <a:pt x="20" y="54"/>
                    </a:lnTo>
                    <a:lnTo>
                      <a:pt x="10" y="48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0" y="61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114" name="Freeform 35"/>
              <p:cNvSpPr>
                <a:spLocks/>
              </p:cNvSpPr>
              <p:nvPr/>
            </p:nvSpPr>
            <p:spPr bwMode="auto">
              <a:xfrm>
                <a:off x="7638" y="5234"/>
                <a:ext cx="21" cy="61"/>
              </a:xfrm>
              <a:custGeom>
                <a:avLst/>
                <a:gdLst>
                  <a:gd name="T0" fmla="*/ 10 w 21"/>
                  <a:gd name="T1" fmla="*/ 48 h 61"/>
                  <a:gd name="T2" fmla="*/ 20 w 21"/>
                  <a:gd name="T3" fmla="*/ 54 h 61"/>
                  <a:gd name="T4" fmla="*/ 20 w 21"/>
                  <a:gd name="T5" fmla="*/ 0 h 61"/>
                  <a:gd name="T6" fmla="*/ 0 w 21"/>
                  <a:gd name="T7" fmla="*/ 0 h 61"/>
                  <a:gd name="T8" fmla="*/ 0 w 21"/>
                  <a:gd name="T9" fmla="*/ 54 h 61"/>
                  <a:gd name="T10" fmla="*/ 10 w 21"/>
                  <a:gd name="T11" fmla="*/ 48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61"/>
                  <a:gd name="T20" fmla="*/ 21 w 21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61">
                    <a:moveTo>
                      <a:pt x="10" y="48"/>
                    </a:moveTo>
                    <a:lnTo>
                      <a:pt x="20" y="54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689" name="Freeform 36"/>
            <p:cNvSpPr>
              <a:spLocks/>
            </p:cNvSpPr>
            <p:nvPr/>
          </p:nvSpPr>
          <p:spPr bwMode="auto">
            <a:xfrm>
              <a:off x="6730" y="5289"/>
              <a:ext cx="0" cy="0"/>
            </a:xfrm>
            <a:custGeom>
              <a:avLst/>
              <a:gdLst>
                <a:gd name="T0" fmla="*/ 0 60000 65536"/>
                <a:gd name="T1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90" name="Freeform 37"/>
            <p:cNvSpPr>
              <a:spLocks/>
            </p:cNvSpPr>
            <p:nvPr/>
          </p:nvSpPr>
          <p:spPr bwMode="auto">
            <a:xfrm>
              <a:off x="6740" y="5283"/>
              <a:ext cx="11" cy="6"/>
            </a:xfrm>
            <a:custGeom>
              <a:avLst/>
              <a:gdLst>
                <a:gd name="T0" fmla="*/ 0 w 11"/>
                <a:gd name="T1" fmla="*/ 6 h 6"/>
                <a:gd name="T2" fmla="*/ 10 w 11"/>
                <a:gd name="T3" fmla="*/ 6 h 6"/>
                <a:gd name="T4" fmla="*/ 0 w 11"/>
                <a:gd name="T5" fmla="*/ 0 h 6"/>
                <a:gd name="T6" fmla="*/ 0 w 11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"/>
                <a:gd name="T14" fmla="*/ 11 w 1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6730" y="5228"/>
              <a:ext cx="21" cy="61"/>
              <a:chOff x="6730" y="5228"/>
              <a:chExt cx="21" cy="61"/>
            </a:xfrm>
          </p:grpSpPr>
          <p:sp>
            <p:nvSpPr>
              <p:cNvPr id="28111" name="Freeform 39"/>
              <p:cNvSpPr>
                <a:spLocks/>
              </p:cNvSpPr>
              <p:nvPr/>
            </p:nvSpPr>
            <p:spPr bwMode="auto">
              <a:xfrm>
                <a:off x="6730" y="5228"/>
                <a:ext cx="21" cy="61"/>
              </a:xfrm>
              <a:custGeom>
                <a:avLst/>
                <a:gdLst>
                  <a:gd name="T0" fmla="*/ 20 w 21"/>
                  <a:gd name="T1" fmla="*/ 0 h 61"/>
                  <a:gd name="T2" fmla="*/ 10 w 21"/>
                  <a:gd name="T3" fmla="*/ 0 h 61"/>
                  <a:gd name="T4" fmla="*/ 10 w 21"/>
                  <a:gd name="T5" fmla="*/ 12 h 61"/>
                  <a:gd name="T6" fmla="*/ 0 w 21"/>
                  <a:gd name="T7" fmla="*/ 6 h 61"/>
                  <a:gd name="T8" fmla="*/ 0 w 21"/>
                  <a:gd name="T9" fmla="*/ 61 h 61"/>
                  <a:gd name="T10" fmla="*/ 20 w 21"/>
                  <a:gd name="T11" fmla="*/ 61 h 61"/>
                  <a:gd name="T12" fmla="*/ 20 w 21"/>
                  <a:gd name="T13" fmla="*/ 0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61"/>
                  <a:gd name="T23" fmla="*/ 21 w 21"/>
                  <a:gd name="T24" fmla="*/ 61 h 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61">
                    <a:moveTo>
                      <a:pt x="20" y="0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6"/>
                    </a:lnTo>
                    <a:lnTo>
                      <a:pt x="0" y="61"/>
                    </a:lnTo>
                    <a:lnTo>
                      <a:pt x="20" y="6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112" name="Freeform 40"/>
              <p:cNvSpPr>
                <a:spLocks/>
              </p:cNvSpPr>
              <p:nvPr/>
            </p:nvSpPr>
            <p:spPr bwMode="auto">
              <a:xfrm>
                <a:off x="6730" y="5228"/>
                <a:ext cx="21" cy="61"/>
              </a:xfrm>
              <a:custGeom>
                <a:avLst/>
                <a:gdLst>
                  <a:gd name="T0" fmla="*/ 10 w 21"/>
                  <a:gd name="T1" fmla="*/ 12 h 61"/>
                  <a:gd name="T2" fmla="*/ 10 w 21"/>
                  <a:gd name="T3" fmla="*/ 0 h 61"/>
                  <a:gd name="T4" fmla="*/ 0 w 21"/>
                  <a:gd name="T5" fmla="*/ 6 h 61"/>
                  <a:gd name="T6" fmla="*/ 10 w 21"/>
                  <a:gd name="T7" fmla="*/ 12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61"/>
                  <a:gd name="T14" fmla="*/ 21 w 21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61">
                    <a:moveTo>
                      <a:pt x="10" y="12"/>
                    </a:moveTo>
                    <a:lnTo>
                      <a:pt x="10" y="0"/>
                    </a:lnTo>
                    <a:lnTo>
                      <a:pt x="0" y="6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692" name="Freeform 41"/>
            <p:cNvSpPr>
              <a:spLocks/>
            </p:cNvSpPr>
            <p:nvPr/>
          </p:nvSpPr>
          <p:spPr bwMode="auto">
            <a:xfrm>
              <a:off x="6751" y="5490"/>
              <a:ext cx="31" cy="2260"/>
            </a:xfrm>
            <a:custGeom>
              <a:avLst/>
              <a:gdLst>
                <a:gd name="T0" fmla="*/ 31 w 31"/>
                <a:gd name="T1" fmla="*/ 2259 h 2260"/>
                <a:gd name="T2" fmla="*/ 31 w 31"/>
                <a:gd name="T3" fmla="*/ 67 h 2260"/>
                <a:gd name="T4" fmla="*/ 20 w 31"/>
                <a:gd name="T5" fmla="*/ 30 h 2260"/>
                <a:gd name="T6" fmla="*/ 20 w 31"/>
                <a:gd name="T7" fmla="*/ 6 h 2260"/>
                <a:gd name="T8" fmla="*/ 10 w 31"/>
                <a:gd name="T9" fmla="*/ 0 h 2260"/>
                <a:gd name="T10" fmla="*/ 10 w 31"/>
                <a:gd name="T11" fmla="*/ 30 h 2260"/>
                <a:gd name="T12" fmla="*/ 0 w 31"/>
                <a:gd name="T13" fmla="*/ 67 h 2260"/>
                <a:gd name="T14" fmla="*/ 0 w 31"/>
                <a:gd name="T15" fmla="*/ 2259 h 2260"/>
                <a:gd name="T16" fmla="*/ 31 w 31"/>
                <a:gd name="T17" fmla="*/ 2259 h 2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2260"/>
                <a:gd name="T29" fmla="*/ 31 w 31"/>
                <a:gd name="T30" fmla="*/ 2260 h 22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2260">
                  <a:moveTo>
                    <a:pt x="31" y="2259"/>
                  </a:moveTo>
                  <a:lnTo>
                    <a:pt x="31" y="67"/>
                  </a:lnTo>
                  <a:lnTo>
                    <a:pt x="20" y="30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10" y="30"/>
                  </a:lnTo>
                  <a:lnTo>
                    <a:pt x="0" y="67"/>
                  </a:lnTo>
                  <a:lnTo>
                    <a:pt x="0" y="2259"/>
                  </a:lnTo>
                  <a:lnTo>
                    <a:pt x="31" y="2259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93" name="Freeform 42"/>
            <p:cNvSpPr>
              <a:spLocks/>
            </p:cNvSpPr>
            <p:nvPr/>
          </p:nvSpPr>
          <p:spPr bwMode="auto">
            <a:xfrm>
              <a:off x="6793" y="5490"/>
              <a:ext cx="41" cy="2260"/>
            </a:xfrm>
            <a:custGeom>
              <a:avLst/>
              <a:gdLst>
                <a:gd name="T0" fmla="*/ 0 w 41"/>
                <a:gd name="T1" fmla="*/ 2259 h 2260"/>
                <a:gd name="T2" fmla="*/ 41 w 41"/>
                <a:gd name="T3" fmla="*/ 2259 h 2260"/>
                <a:gd name="T4" fmla="*/ 41 w 41"/>
                <a:gd name="T5" fmla="*/ 67 h 2260"/>
                <a:gd name="T6" fmla="*/ 31 w 41"/>
                <a:gd name="T7" fmla="*/ 30 h 2260"/>
                <a:gd name="T8" fmla="*/ 31 w 41"/>
                <a:gd name="T9" fmla="*/ 6 h 2260"/>
                <a:gd name="T10" fmla="*/ 20 w 41"/>
                <a:gd name="T11" fmla="*/ 0 h 2260"/>
                <a:gd name="T12" fmla="*/ 10 w 41"/>
                <a:gd name="T13" fmla="*/ 6 h 2260"/>
                <a:gd name="T14" fmla="*/ 0 w 41"/>
                <a:gd name="T15" fmla="*/ 30 h 2260"/>
                <a:gd name="T16" fmla="*/ 0 w 41"/>
                <a:gd name="T17" fmla="*/ 2259 h 2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260"/>
                <a:gd name="T29" fmla="*/ 41 w 41"/>
                <a:gd name="T30" fmla="*/ 2260 h 22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260">
                  <a:moveTo>
                    <a:pt x="0" y="2259"/>
                  </a:moveTo>
                  <a:lnTo>
                    <a:pt x="41" y="2259"/>
                  </a:lnTo>
                  <a:lnTo>
                    <a:pt x="41" y="67"/>
                  </a:lnTo>
                  <a:lnTo>
                    <a:pt x="31" y="30"/>
                  </a:lnTo>
                  <a:lnTo>
                    <a:pt x="31" y="6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0" y="30"/>
                  </a:lnTo>
                  <a:lnTo>
                    <a:pt x="0" y="2259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94" name="Freeform 43"/>
            <p:cNvSpPr>
              <a:spLocks/>
            </p:cNvSpPr>
            <p:nvPr/>
          </p:nvSpPr>
          <p:spPr bwMode="auto">
            <a:xfrm>
              <a:off x="6845" y="5490"/>
              <a:ext cx="62" cy="2260"/>
            </a:xfrm>
            <a:custGeom>
              <a:avLst/>
              <a:gdLst>
                <a:gd name="T0" fmla="*/ 52 w 62"/>
                <a:gd name="T1" fmla="*/ 18 h 2260"/>
                <a:gd name="T2" fmla="*/ 41 w 62"/>
                <a:gd name="T3" fmla="*/ 6 h 2260"/>
                <a:gd name="T4" fmla="*/ 41 w 62"/>
                <a:gd name="T5" fmla="*/ 0 h 2260"/>
                <a:gd name="T6" fmla="*/ 31 w 62"/>
                <a:gd name="T7" fmla="*/ 0 h 2260"/>
                <a:gd name="T8" fmla="*/ 20 w 62"/>
                <a:gd name="T9" fmla="*/ 6 h 2260"/>
                <a:gd name="T10" fmla="*/ 20 w 62"/>
                <a:gd name="T11" fmla="*/ 18 h 2260"/>
                <a:gd name="T12" fmla="*/ 10 w 62"/>
                <a:gd name="T13" fmla="*/ 30 h 2260"/>
                <a:gd name="T14" fmla="*/ 10 w 62"/>
                <a:gd name="T15" fmla="*/ 67 h 2260"/>
                <a:gd name="T16" fmla="*/ 0 w 62"/>
                <a:gd name="T17" fmla="*/ 85 h 2260"/>
                <a:gd name="T18" fmla="*/ 0 w 62"/>
                <a:gd name="T19" fmla="*/ 2259 h 2260"/>
                <a:gd name="T20" fmla="*/ 62 w 62"/>
                <a:gd name="T21" fmla="*/ 2259 h 2260"/>
                <a:gd name="T22" fmla="*/ 62 w 62"/>
                <a:gd name="T23" fmla="*/ 48 h 2260"/>
                <a:gd name="T24" fmla="*/ 52 w 62"/>
                <a:gd name="T25" fmla="*/ 30 h 2260"/>
                <a:gd name="T26" fmla="*/ 52 w 62"/>
                <a:gd name="T27" fmla="*/ 18 h 2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2"/>
                <a:gd name="T43" fmla="*/ 0 h 2260"/>
                <a:gd name="T44" fmla="*/ 62 w 62"/>
                <a:gd name="T45" fmla="*/ 2260 h 2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2" h="2260">
                  <a:moveTo>
                    <a:pt x="52" y="18"/>
                  </a:moveTo>
                  <a:lnTo>
                    <a:pt x="41" y="6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0" y="6"/>
                  </a:lnTo>
                  <a:lnTo>
                    <a:pt x="20" y="18"/>
                  </a:lnTo>
                  <a:lnTo>
                    <a:pt x="10" y="30"/>
                  </a:lnTo>
                  <a:lnTo>
                    <a:pt x="10" y="67"/>
                  </a:lnTo>
                  <a:lnTo>
                    <a:pt x="0" y="85"/>
                  </a:lnTo>
                  <a:lnTo>
                    <a:pt x="0" y="2259"/>
                  </a:lnTo>
                  <a:lnTo>
                    <a:pt x="62" y="2259"/>
                  </a:lnTo>
                  <a:lnTo>
                    <a:pt x="62" y="48"/>
                  </a:lnTo>
                  <a:lnTo>
                    <a:pt x="52" y="30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95" name="Freeform 44"/>
            <p:cNvSpPr>
              <a:spLocks/>
            </p:cNvSpPr>
            <p:nvPr/>
          </p:nvSpPr>
          <p:spPr bwMode="auto">
            <a:xfrm>
              <a:off x="6928" y="5490"/>
              <a:ext cx="73" cy="2260"/>
            </a:xfrm>
            <a:custGeom>
              <a:avLst/>
              <a:gdLst>
                <a:gd name="T0" fmla="*/ 62 w 73"/>
                <a:gd name="T1" fmla="*/ 18 h 2260"/>
                <a:gd name="T2" fmla="*/ 52 w 73"/>
                <a:gd name="T3" fmla="*/ 6 h 2260"/>
                <a:gd name="T4" fmla="*/ 41 w 73"/>
                <a:gd name="T5" fmla="*/ 0 h 2260"/>
                <a:gd name="T6" fmla="*/ 31 w 73"/>
                <a:gd name="T7" fmla="*/ 0 h 2260"/>
                <a:gd name="T8" fmla="*/ 20 w 73"/>
                <a:gd name="T9" fmla="*/ 6 h 2260"/>
                <a:gd name="T10" fmla="*/ 20 w 73"/>
                <a:gd name="T11" fmla="*/ 18 h 2260"/>
                <a:gd name="T12" fmla="*/ 10 w 73"/>
                <a:gd name="T13" fmla="*/ 30 h 2260"/>
                <a:gd name="T14" fmla="*/ 10 w 73"/>
                <a:gd name="T15" fmla="*/ 48 h 2260"/>
                <a:gd name="T16" fmla="*/ 0 w 73"/>
                <a:gd name="T17" fmla="*/ 67 h 2260"/>
                <a:gd name="T18" fmla="*/ 0 w 73"/>
                <a:gd name="T19" fmla="*/ 2259 h 2260"/>
                <a:gd name="T20" fmla="*/ 73 w 73"/>
                <a:gd name="T21" fmla="*/ 2259 h 2260"/>
                <a:gd name="T22" fmla="*/ 73 w 73"/>
                <a:gd name="T23" fmla="*/ 48 h 2260"/>
                <a:gd name="T24" fmla="*/ 62 w 73"/>
                <a:gd name="T25" fmla="*/ 30 h 2260"/>
                <a:gd name="T26" fmla="*/ 62 w 73"/>
                <a:gd name="T27" fmla="*/ 18 h 2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2260"/>
                <a:gd name="T44" fmla="*/ 73 w 73"/>
                <a:gd name="T45" fmla="*/ 2260 h 2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2260">
                  <a:moveTo>
                    <a:pt x="62" y="18"/>
                  </a:moveTo>
                  <a:lnTo>
                    <a:pt x="52" y="6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0" y="6"/>
                  </a:lnTo>
                  <a:lnTo>
                    <a:pt x="20" y="18"/>
                  </a:lnTo>
                  <a:lnTo>
                    <a:pt x="10" y="30"/>
                  </a:lnTo>
                  <a:lnTo>
                    <a:pt x="10" y="48"/>
                  </a:lnTo>
                  <a:lnTo>
                    <a:pt x="0" y="67"/>
                  </a:lnTo>
                  <a:lnTo>
                    <a:pt x="0" y="2259"/>
                  </a:lnTo>
                  <a:lnTo>
                    <a:pt x="73" y="2259"/>
                  </a:lnTo>
                  <a:lnTo>
                    <a:pt x="73" y="48"/>
                  </a:lnTo>
                  <a:lnTo>
                    <a:pt x="62" y="30"/>
                  </a:lnTo>
                  <a:lnTo>
                    <a:pt x="62" y="18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96" name="Freeform 45"/>
            <p:cNvSpPr>
              <a:spLocks/>
            </p:cNvSpPr>
            <p:nvPr/>
          </p:nvSpPr>
          <p:spPr bwMode="auto">
            <a:xfrm>
              <a:off x="7022" y="5490"/>
              <a:ext cx="94" cy="2260"/>
            </a:xfrm>
            <a:custGeom>
              <a:avLst/>
              <a:gdLst>
                <a:gd name="T0" fmla="*/ 73 w 94"/>
                <a:gd name="T1" fmla="*/ 6 h 2260"/>
                <a:gd name="T2" fmla="*/ 62 w 94"/>
                <a:gd name="T3" fmla="*/ 0 h 2260"/>
                <a:gd name="T4" fmla="*/ 41 w 94"/>
                <a:gd name="T5" fmla="*/ 0 h 2260"/>
                <a:gd name="T6" fmla="*/ 31 w 94"/>
                <a:gd name="T7" fmla="*/ 6 h 2260"/>
                <a:gd name="T8" fmla="*/ 31 w 94"/>
                <a:gd name="T9" fmla="*/ 18 h 2260"/>
                <a:gd name="T10" fmla="*/ 20 w 94"/>
                <a:gd name="T11" fmla="*/ 30 h 2260"/>
                <a:gd name="T12" fmla="*/ 10 w 94"/>
                <a:gd name="T13" fmla="*/ 48 h 2260"/>
                <a:gd name="T14" fmla="*/ 10 w 94"/>
                <a:gd name="T15" fmla="*/ 85 h 2260"/>
                <a:gd name="T16" fmla="*/ 0 w 94"/>
                <a:gd name="T17" fmla="*/ 109 h 2260"/>
                <a:gd name="T18" fmla="*/ 0 w 94"/>
                <a:gd name="T19" fmla="*/ 2259 h 2260"/>
                <a:gd name="T20" fmla="*/ 93 w 94"/>
                <a:gd name="T21" fmla="*/ 2259 h 2260"/>
                <a:gd name="T22" fmla="*/ 93 w 94"/>
                <a:gd name="T23" fmla="*/ 48 h 2260"/>
                <a:gd name="T24" fmla="*/ 83 w 94"/>
                <a:gd name="T25" fmla="*/ 30 h 2260"/>
                <a:gd name="T26" fmla="*/ 73 w 94"/>
                <a:gd name="T27" fmla="*/ 18 h 2260"/>
                <a:gd name="T28" fmla="*/ 73 w 94"/>
                <a:gd name="T29" fmla="*/ 6 h 22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2260"/>
                <a:gd name="T47" fmla="*/ 94 w 94"/>
                <a:gd name="T48" fmla="*/ 2260 h 22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2260">
                  <a:moveTo>
                    <a:pt x="73" y="6"/>
                  </a:moveTo>
                  <a:lnTo>
                    <a:pt x="62" y="0"/>
                  </a:lnTo>
                  <a:lnTo>
                    <a:pt x="41" y="0"/>
                  </a:lnTo>
                  <a:lnTo>
                    <a:pt x="31" y="6"/>
                  </a:lnTo>
                  <a:lnTo>
                    <a:pt x="31" y="18"/>
                  </a:lnTo>
                  <a:lnTo>
                    <a:pt x="20" y="30"/>
                  </a:lnTo>
                  <a:lnTo>
                    <a:pt x="10" y="48"/>
                  </a:lnTo>
                  <a:lnTo>
                    <a:pt x="10" y="85"/>
                  </a:lnTo>
                  <a:lnTo>
                    <a:pt x="0" y="109"/>
                  </a:lnTo>
                  <a:lnTo>
                    <a:pt x="0" y="2259"/>
                  </a:lnTo>
                  <a:lnTo>
                    <a:pt x="93" y="2259"/>
                  </a:lnTo>
                  <a:lnTo>
                    <a:pt x="93" y="48"/>
                  </a:lnTo>
                  <a:lnTo>
                    <a:pt x="83" y="30"/>
                  </a:lnTo>
                  <a:lnTo>
                    <a:pt x="73" y="18"/>
                  </a:lnTo>
                  <a:lnTo>
                    <a:pt x="73" y="6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97" name="Freeform 46"/>
            <p:cNvSpPr>
              <a:spLocks/>
            </p:cNvSpPr>
            <p:nvPr/>
          </p:nvSpPr>
          <p:spPr bwMode="auto">
            <a:xfrm>
              <a:off x="7137" y="5490"/>
              <a:ext cx="115" cy="2260"/>
            </a:xfrm>
            <a:custGeom>
              <a:avLst/>
              <a:gdLst>
                <a:gd name="T0" fmla="*/ 114 w 115"/>
                <a:gd name="T1" fmla="*/ 2259 h 2260"/>
                <a:gd name="T2" fmla="*/ 114 w 115"/>
                <a:gd name="T3" fmla="*/ 85 h 2260"/>
                <a:gd name="T4" fmla="*/ 104 w 115"/>
                <a:gd name="T5" fmla="*/ 67 h 2260"/>
                <a:gd name="T6" fmla="*/ 104 w 115"/>
                <a:gd name="T7" fmla="*/ 48 h 2260"/>
                <a:gd name="T8" fmla="*/ 93 w 115"/>
                <a:gd name="T9" fmla="*/ 30 h 2260"/>
                <a:gd name="T10" fmla="*/ 83 w 115"/>
                <a:gd name="T11" fmla="*/ 18 h 2260"/>
                <a:gd name="T12" fmla="*/ 73 w 115"/>
                <a:gd name="T13" fmla="*/ 6 h 2260"/>
                <a:gd name="T14" fmla="*/ 62 w 115"/>
                <a:gd name="T15" fmla="*/ 0 h 2260"/>
                <a:gd name="T16" fmla="*/ 41 w 115"/>
                <a:gd name="T17" fmla="*/ 0 h 2260"/>
                <a:gd name="T18" fmla="*/ 41 w 115"/>
                <a:gd name="T19" fmla="*/ 6 h 2260"/>
                <a:gd name="T20" fmla="*/ 31 w 115"/>
                <a:gd name="T21" fmla="*/ 18 h 2260"/>
                <a:gd name="T22" fmla="*/ 20 w 115"/>
                <a:gd name="T23" fmla="*/ 30 h 2260"/>
                <a:gd name="T24" fmla="*/ 10 w 115"/>
                <a:gd name="T25" fmla="*/ 48 h 2260"/>
                <a:gd name="T26" fmla="*/ 10 w 115"/>
                <a:gd name="T27" fmla="*/ 67 h 2260"/>
                <a:gd name="T28" fmla="*/ 0 w 115"/>
                <a:gd name="T29" fmla="*/ 85 h 2260"/>
                <a:gd name="T30" fmla="*/ 0 w 115"/>
                <a:gd name="T31" fmla="*/ 2259 h 2260"/>
                <a:gd name="T32" fmla="*/ 114 w 115"/>
                <a:gd name="T33" fmla="*/ 2259 h 22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2260"/>
                <a:gd name="T53" fmla="*/ 115 w 115"/>
                <a:gd name="T54" fmla="*/ 2260 h 22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2260">
                  <a:moveTo>
                    <a:pt x="114" y="2259"/>
                  </a:moveTo>
                  <a:lnTo>
                    <a:pt x="114" y="85"/>
                  </a:lnTo>
                  <a:lnTo>
                    <a:pt x="104" y="67"/>
                  </a:lnTo>
                  <a:lnTo>
                    <a:pt x="104" y="48"/>
                  </a:lnTo>
                  <a:lnTo>
                    <a:pt x="93" y="30"/>
                  </a:lnTo>
                  <a:lnTo>
                    <a:pt x="83" y="18"/>
                  </a:lnTo>
                  <a:lnTo>
                    <a:pt x="73" y="6"/>
                  </a:lnTo>
                  <a:lnTo>
                    <a:pt x="62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31" y="18"/>
                  </a:lnTo>
                  <a:lnTo>
                    <a:pt x="20" y="30"/>
                  </a:lnTo>
                  <a:lnTo>
                    <a:pt x="10" y="48"/>
                  </a:lnTo>
                  <a:lnTo>
                    <a:pt x="10" y="67"/>
                  </a:lnTo>
                  <a:lnTo>
                    <a:pt x="0" y="85"/>
                  </a:lnTo>
                  <a:lnTo>
                    <a:pt x="0" y="2259"/>
                  </a:lnTo>
                  <a:lnTo>
                    <a:pt x="114" y="2259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98" name="Freeform 47"/>
            <p:cNvSpPr>
              <a:spLocks/>
            </p:cNvSpPr>
            <p:nvPr/>
          </p:nvSpPr>
          <p:spPr bwMode="auto">
            <a:xfrm>
              <a:off x="7262" y="5490"/>
              <a:ext cx="94" cy="2260"/>
            </a:xfrm>
            <a:custGeom>
              <a:avLst/>
              <a:gdLst>
                <a:gd name="T0" fmla="*/ 73 w 94"/>
                <a:gd name="T1" fmla="*/ 6 h 2260"/>
                <a:gd name="T2" fmla="*/ 62 w 94"/>
                <a:gd name="T3" fmla="*/ 0 h 2260"/>
                <a:gd name="T4" fmla="*/ 41 w 94"/>
                <a:gd name="T5" fmla="*/ 0 h 2260"/>
                <a:gd name="T6" fmla="*/ 31 w 94"/>
                <a:gd name="T7" fmla="*/ 6 h 2260"/>
                <a:gd name="T8" fmla="*/ 20 w 94"/>
                <a:gd name="T9" fmla="*/ 18 h 2260"/>
                <a:gd name="T10" fmla="*/ 20 w 94"/>
                <a:gd name="T11" fmla="*/ 30 h 2260"/>
                <a:gd name="T12" fmla="*/ 10 w 94"/>
                <a:gd name="T13" fmla="*/ 48 h 2260"/>
                <a:gd name="T14" fmla="*/ 10 w 94"/>
                <a:gd name="T15" fmla="*/ 85 h 2260"/>
                <a:gd name="T16" fmla="*/ 0 w 94"/>
                <a:gd name="T17" fmla="*/ 109 h 2260"/>
                <a:gd name="T18" fmla="*/ 0 w 94"/>
                <a:gd name="T19" fmla="*/ 2259 h 2260"/>
                <a:gd name="T20" fmla="*/ 93 w 94"/>
                <a:gd name="T21" fmla="*/ 2259 h 2260"/>
                <a:gd name="T22" fmla="*/ 93 w 94"/>
                <a:gd name="T23" fmla="*/ 48 h 2260"/>
                <a:gd name="T24" fmla="*/ 83 w 94"/>
                <a:gd name="T25" fmla="*/ 30 h 2260"/>
                <a:gd name="T26" fmla="*/ 73 w 94"/>
                <a:gd name="T27" fmla="*/ 18 h 2260"/>
                <a:gd name="T28" fmla="*/ 73 w 94"/>
                <a:gd name="T29" fmla="*/ 6 h 22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2260"/>
                <a:gd name="T47" fmla="*/ 94 w 94"/>
                <a:gd name="T48" fmla="*/ 2260 h 22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2260">
                  <a:moveTo>
                    <a:pt x="73" y="6"/>
                  </a:moveTo>
                  <a:lnTo>
                    <a:pt x="62" y="0"/>
                  </a:lnTo>
                  <a:lnTo>
                    <a:pt x="41" y="0"/>
                  </a:lnTo>
                  <a:lnTo>
                    <a:pt x="31" y="6"/>
                  </a:lnTo>
                  <a:lnTo>
                    <a:pt x="20" y="18"/>
                  </a:lnTo>
                  <a:lnTo>
                    <a:pt x="20" y="30"/>
                  </a:lnTo>
                  <a:lnTo>
                    <a:pt x="10" y="48"/>
                  </a:lnTo>
                  <a:lnTo>
                    <a:pt x="10" y="85"/>
                  </a:lnTo>
                  <a:lnTo>
                    <a:pt x="0" y="109"/>
                  </a:lnTo>
                  <a:lnTo>
                    <a:pt x="0" y="2259"/>
                  </a:lnTo>
                  <a:lnTo>
                    <a:pt x="93" y="2259"/>
                  </a:lnTo>
                  <a:lnTo>
                    <a:pt x="93" y="48"/>
                  </a:lnTo>
                  <a:lnTo>
                    <a:pt x="83" y="30"/>
                  </a:lnTo>
                  <a:lnTo>
                    <a:pt x="73" y="18"/>
                  </a:lnTo>
                  <a:lnTo>
                    <a:pt x="73" y="6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699" name="Freeform 48"/>
            <p:cNvSpPr>
              <a:spLocks/>
            </p:cNvSpPr>
            <p:nvPr/>
          </p:nvSpPr>
          <p:spPr bwMode="auto">
            <a:xfrm>
              <a:off x="7387" y="5490"/>
              <a:ext cx="73" cy="2260"/>
            </a:xfrm>
            <a:custGeom>
              <a:avLst/>
              <a:gdLst>
                <a:gd name="T0" fmla="*/ 62 w 73"/>
                <a:gd name="T1" fmla="*/ 30 h 2260"/>
                <a:gd name="T2" fmla="*/ 52 w 73"/>
                <a:gd name="T3" fmla="*/ 18 h 2260"/>
                <a:gd name="T4" fmla="*/ 52 w 73"/>
                <a:gd name="T5" fmla="*/ 6 h 2260"/>
                <a:gd name="T6" fmla="*/ 41 w 73"/>
                <a:gd name="T7" fmla="*/ 0 h 2260"/>
                <a:gd name="T8" fmla="*/ 31 w 73"/>
                <a:gd name="T9" fmla="*/ 0 h 2260"/>
                <a:gd name="T10" fmla="*/ 20 w 73"/>
                <a:gd name="T11" fmla="*/ 6 h 2260"/>
                <a:gd name="T12" fmla="*/ 10 w 73"/>
                <a:gd name="T13" fmla="*/ 18 h 2260"/>
                <a:gd name="T14" fmla="*/ 10 w 73"/>
                <a:gd name="T15" fmla="*/ 30 h 2260"/>
                <a:gd name="T16" fmla="*/ 0 w 73"/>
                <a:gd name="T17" fmla="*/ 48 h 2260"/>
                <a:gd name="T18" fmla="*/ 0 w 73"/>
                <a:gd name="T19" fmla="*/ 2259 h 2260"/>
                <a:gd name="T20" fmla="*/ 73 w 73"/>
                <a:gd name="T21" fmla="*/ 2259 h 2260"/>
                <a:gd name="T22" fmla="*/ 73 w 73"/>
                <a:gd name="T23" fmla="*/ 67 h 2260"/>
                <a:gd name="T24" fmla="*/ 62 w 73"/>
                <a:gd name="T25" fmla="*/ 48 h 2260"/>
                <a:gd name="T26" fmla="*/ 62 w 73"/>
                <a:gd name="T27" fmla="*/ 30 h 2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2260"/>
                <a:gd name="T44" fmla="*/ 73 w 73"/>
                <a:gd name="T45" fmla="*/ 2260 h 2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2260">
                  <a:moveTo>
                    <a:pt x="62" y="30"/>
                  </a:moveTo>
                  <a:lnTo>
                    <a:pt x="52" y="18"/>
                  </a:lnTo>
                  <a:lnTo>
                    <a:pt x="52" y="6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0" y="6"/>
                  </a:lnTo>
                  <a:lnTo>
                    <a:pt x="10" y="18"/>
                  </a:lnTo>
                  <a:lnTo>
                    <a:pt x="10" y="30"/>
                  </a:lnTo>
                  <a:lnTo>
                    <a:pt x="0" y="48"/>
                  </a:lnTo>
                  <a:lnTo>
                    <a:pt x="0" y="2259"/>
                  </a:lnTo>
                  <a:lnTo>
                    <a:pt x="73" y="2259"/>
                  </a:lnTo>
                  <a:lnTo>
                    <a:pt x="73" y="67"/>
                  </a:lnTo>
                  <a:lnTo>
                    <a:pt x="62" y="48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00" name="Freeform 49"/>
            <p:cNvSpPr>
              <a:spLocks/>
            </p:cNvSpPr>
            <p:nvPr/>
          </p:nvSpPr>
          <p:spPr bwMode="auto">
            <a:xfrm>
              <a:off x="7481" y="5490"/>
              <a:ext cx="63" cy="2260"/>
            </a:xfrm>
            <a:custGeom>
              <a:avLst/>
              <a:gdLst>
                <a:gd name="T0" fmla="*/ 41 w 63"/>
                <a:gd name="T1" fmla="*/ 6 h 2260"/>
                <a:gd name="T2" fmla="*/ 31 w 63"/>
                <a:gd name="T3" fmla="*/ 0 h 2260"/>
                <a:gd name="T4" fmla="*/ 20 w 63"/>
                <a:gd name="T5" fmla="*/ 0 h 2260"/>
                <a:gd name="T6" fmla="*/ 20 w 63"/>
                <a:gd name="T7" fmla="*/ 6 h 2260"/>
                <a:gd name="T8" fmla="*/ 10 w 63"/>
                <a:gd name="T9" fmla="*/ 18 h 2260"/>
                <a:gd name="T10" fmla="*/ 10 w 63"/>
                <a:gd name="T11" fmla="*/ 30 h 2260"/>
                <a:gd name="T12" fmla="*/ 0 w 63"/>
                <a:gd name="T13" fmla="*/ 48 h 2260"/>
                <a:gd name="T14" fmla="*/ 0 w 63"/>
                <a:gd name="T15" fmla="*/ 2259 h 2260"/>
                <a:gd name="T16" fmla="*/ 62 w 63"/>
                <a:gd name="T17" fmla="*/ 2259 h 2260"/>
                <a:gd name="T18" fmla="*/ 62 w 63"/>
                <a:gd name="T19" fmla="*/ 85 h 2260"/>
                <a:gd name="T20" fmla="*/ 52 w 63"/>
                <a:gd name="T21" fmla="*/ 67 h 2260"/>
                <a:gd name="T22" fmla="*/ 52 w 63"/>
                <a:gd name="T23" fmla="*/ 30 h 2260"/>
                <a:gd name="T24" fmla="*/ 41 w 63"/>
                <a:gd name="T25" fmla="*/ 18 h 2260"/>
                <a:gd name="T26" fmla="*/ 41 w 63"/>
                <a:gd name="T27" fmla="*/ 6 h 2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2260"/>
                <a:gd name="T44" fmla="*/ 63 w 63"/>
                <a:gd name="T45" fmla="*/ 2260 h 2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2260">
                  <a:moveTo>
                    <a:pt x="41" y="6"/>
                  </a:moveTo>
                  <a:lnTo>
                    <a:pt x="31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10" y="18"/>
                  </a:lnTo>
                  <a:lnTo>
                    <a:pt x="10" y="30"/>
                  </a:lnTo>
                  <a:lnTo>
                    <a:pt x="0" y="48"/>
                  </a:lnTo>
                  <a:lnTo>
                    <a:pt x="0" y="2259"/>
                  </a:lnTo>
                  <a:lnTo>
                    <a:pt x="62" y="2259"/>
                  </a:lnTo>
                  <a:lnTo>
                    <a:pt x="62" y="85"/>
                  </a:lnTo>
                  <a:lnTo>
                    <a:pt x="52" y="67"/>
                  </a:lnTo>
                  <a:lnTo>
                    <a:pt x="52" y="30"/>
                  </a:lnTo>
                  <a:lnTo>
                    <a:pt x="41" y="18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01" name="Freeform 50"/>
            <p:cNvSpPr>
              <a:spLocks/>
            </p:cNvSpPr>
            <p:nvPr/>
          </p:nvSpPr>
          <p:spPr bwMode="auto">
            <a:xfrm>
              <a:off x="7554" y="5490"/>
              <a:ext cx="42" cy="2260"/>
            </a:xfrm>
            <a:custGeom>
              <a:avLst/>
              <a:gdLst>
                <a:gd name="T0" fmla="*/ 41 w 42"/>
                <a:gd name="T1" fmla="*/ 30 h 2260"/>
                <a:gd name="T2" fmla="*/ 31 w 42"/>
                <a:gd name="T3" fmla="*/ 6 h 2260"/>
                <a:gd name="T4" fmla="*/ 20 w 42"/>
                <a:gd name="T5" fmla="*/ 0 h 2260"/>
                <a:gd name="T6" fmla="*/ 10 w 42"/>
                <a:gd name="T7" fmla="*/ 6 h 2260"/>
                <a:gd name="T8" fmla="*/ 10 w 42"/>
                <a:gd name="T9" fmla="*/ 30 h 2260"/>
                <a:gd name="T10" fmla="*/ 0 w 42"/>
                <a:gd name="T11" fmla="*/ 67 h 2260"/>
                <a:gd name="T12" fmla="*/ 0 w 42"/>
                <a:gd name="T13" fmla="*/ 2259 h 2260"/>
                <a:gd name="T14" fmla="*/ 41 w 42"/>
                <a:gd name="T15" fmla="*/ 2259 h 2260"/>
                <a:gd name="T16" fmla="*/ 41 w 42"/>
                <a:gd name="T17" fmla="*/ 30 h 2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2260"/>
                <a:gd name="T29" fmla="*/ 42 w 42"/>
                <a:gd name="T30" fmla="*/ 2260 h 22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2260">
                  <a:moveTo>
                    <a:pt x="41" y="30"/>
                  </a:moveTo>
                  <a:lnTo>
                    <a:pt x="31" y="6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10" y="30"/>
                  </a:lnTo>
                  <a:lnTo>
                    <a:pt x="0" y="67"/>
                  </a:lnTo>
                  <a:lnTo>
                    <a:pt x="0" y="2259"/>
                  </a:lnTo>
                  <a:lnTo>
                    <a:pt x="41" y="2259"/>
                  </a:lnTo>
                  <a:lnTo>
                    <a:pt x="41" y="30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02" name="Freeform 51"/>
            <p:cNvSpPr>
              <a:spLocks/>
            </p:cNvSpPr>
            <p:nvPr/>
          </p:nvSpPr>
          <p:spPr bwMode="auto">
            <a:xfrm>
              <a:off x="7606" y="5490"/>
              <a:ext cx="32" cy="2260"/>
            </a:xfrm>
            <a:custGeom>
              <a:avLst/>
              <a:gdLst>
                <a:gd name="T0" fmla="*/ 31 w 32"/>
                <a:gd name="T1" fmla="*/ 2259 h 2260"/>
                <a:gd name="T2" fmla="*/ 31 w 32"/>
                <a:gd name="T3" fmla="*/ 67 h 2260"/>
                <a:gd name="T4" fmla="*/ 20 w 32"/>
                <a:gd name="T5" fmla="*/ 30 h 2260"/>
                <a:gd name="T6" fmla="*/ 20 w 32"/>
                <a:gd name="T7" fmla="*/ 6 h 2260"/>
                <a:gd name="T8" fmla="*/ 10 w 32"/>
                <a:gd name="T9" fmla="*/ 0 h 2260"/>
                <a:gd name="T10" fmla="*/ 10 w 32"/>
                <a:gd name="T11" fmla="*/ 30 h 2260"/>
                <a:gd name="T12" fmla="*/ 0 w 32"/>
                <a:gd name="T13" fmla="*/ 67 h 2260"/>
                <a:gd name="T14" fmla="*/ 0 w 32"/>
                <a:gd name="T15" fmla="*/ 2259 h 2260"/>
                <a:gd name="T16" fmla="*/ 31 w 32"/>
                <a:gd name="T17" fmla="*/ 2259 h 2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260"/>
                <a:gd name="T29" fmla="*/ 32 w 32"/>
                <a:gd name="T30" fmla="*/ 2260 h 22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260">
                  <a:moveTo>
                    <a:pt x="31" y="2259"/>
                  </a:moveTo>
                  <a:lnTo>
                    <a:pt x="31" y="67"/>
                  </a:lnTo>
                  <a:lnTo>
                    <a:pt x="20" y="30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10" y="30"/>
                  </a:lnTo>
                  <a:lnTo>
                    <a:pt x="0" y="67"/>
                  </a:lnTo>
                  <a:lnTo>
                    <a:pt x="0" y="2259"/>
                  </a:lnTo>
                  <a:lnTo>
                    <a:pt x="31" y="2259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03" name="Rectangle 52"/>
            <p:cNvSpPr>
              <a:spLocks/>
            </p:cNvSpPr>
            <p:nvPr/>
          </p:nvSpPr>
          <p:spPr bwMode="auto">
            <a:xfrm>
              <a:off x="6750" y="7750"/>
              <a:ext cx="33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04" name="Rectangle 53"/>
            <p:cNvSpPr>
              <a:spLocks/>
            </p:cNvSpPr>
            <p:nvPr/>
          </p:nvSpPr>
          <p:spPr bwMode="auto">
            <a:xfrm>
              <a:off x="6792" y="7750"/>
              <a:ext cx="43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05" name="Rectangle 54"/>
            <p:cNvSpPr>
              <a:spLocks/>
            </p:cNvSpPr>
            <p:nvPr/>
          </p:nvSpPr>
          <p:spPr bwMode="auto">
            <a:xfrm>
              <a:off x="6844" y="7750"/>
              <a:ext cx="64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06" name="Freeform 55"/>
            <p:cNvSpPr>
              <a:spLocks/>
            </p:cNvSpPr>
            <p:nvPr/>
          </p:nvSpPr>
          <p:spPr bwMode="auto">
            <a:xfrm>
              <a:off x="6965" y="7750"/>
              <a:ext cx="0" cy="1410"/>
            </a:xfrm>
            <a:custGeom>
              <a:avLst/>
              <a:gdLst>
                <a:gd name="T0" fmla="*/ 0 h 1410"/>
                <a:gd name="T1" fmla="*/ 1409 h 1410"/>
                <a:gd name="T2" fmla="*/ 0 60000 65536"/>
                <a:gd name="T3" fmla="*/ 0 60000 65536"/>
                <a:gd name="T4" fmla="*/ 0 h 1410"/>
                <a:gd name="T5" fmla="*/ 1410 h 1410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10">
                  <a:moveTo>
                    <a:pt x="0" y="0"/>
                  </a:moveTo>
                  <a:lnTo>
                    <a:pt x="0" y="1409"/>
                  </a:lnTo>
                </a:path>
              </a:pathLst>
            </a:custGeom>
            <a:noFill/>
            <a:ln w="47656">
              <a:solidFill>
                <a:srgbClr val="DDD29C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07" name="Rectangle 56"/>
            <p:cNvSpPr>
              <a:spLocks/>
            </p:cNvSpPr>
            <p:nvPr/>
          </p:nvSpPr>
          <p:spPr bwMode="auto">
            <a:xfrm>
              <a:off x="7022" y="7750"/>
              <a:ext cx="93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08" name="Rectangle 57"/>
            <p:cNvSpPr>
              <a:spLocks/>
            </p:cNvSpPr>
            <p:nvPr/>
          </p:nvSpPr>
          <p:spPr bwMode="auto">
            <a:xfrm>
              <a:off x="7137" y="7750"/>
              <a:ext cx="114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09" name="Rectangle 58"/>
            <p:cNvSpPr>
              <a:spLocks/>
            </p:cNvSpPr>
            <p:nvPr/>
          </p:nvSpPr>
          <p:spPr bwMode="auto">
            <a:xfrm>
              <a:off x="7262" y="7750"/>
              <a:ext cx="93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10" name="Freeform 59"/>
            <p:cNvSpPr>
              <a:spLocks/>
            </p:cNvSpPr>
            <p:nvPr/>
          </p:nvSpPr>
          <p:spPr bwMode="auto">
            <a:xfrm>
              <a:off x="7424" y="7750"/>
              <a:ext cx="0" cy="1410"/>
            </a:xfrm>
            <a:custGeom>
              <a:avLst/>
              <a:gdLst>
                <a:gd name="T0" fmla="*/ 0 h 1410"/>
                <a:gd name="T1" fmla="*/ 1409 h 1410"/>
                <a:gd name="T2" fmla="*/ 0 60000 65536"/>
                <a:gd name="T3" fmla="*/ 0 60000 65536"/>
                <a:gd name="T4" fmla="*/ 0 h 1410"/>
                <a:gd name="T5" fmla="*/ 1410 h 1410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10">
                  <a:moveTo>
                    <a:pt x="0" y="0"/>
                  </a:moveTo>
                  <a:lnTo>
                    <a:pt x="0" y="1409"/>
                  </a:lnTo>
                </a:path>
              </a:pathLst>
            </a:custGeom>
            <a:noFill/>
            <a:ln w="47645">
              <a:solidFill>
                <a:srgbClr val="DDD29C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11" name="Rectangle 60"/>
            <p:cNvSpPr>
              <a:spLocks/>
            </p:cNvSpPr>
            <p:nvPr/>
          </p:nvSpPr>
          <p:spPr bwMode="auto">
            <a:xfrm>
              <a:off x="7480" y="7750"/>
              <a:ext cx="64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12" name="Rectangle 61"/>
            <p:cNvSpPr>
              <a:spLocks/>
            </p:cNvSpPr>
            <p:nvPr/>
          </p:nvSpPr>
          <p:spPr bwMode="auto">
            <a:xfrm>
              <a:off x="7553" y="7750"/>
              <a:ext cx="43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13" name="Rectangle 62"/>
            <p:cNvSpPr>
              <a:spLocks/>
            </p:cNvSpPr>
            <p:nvPr/>
          </p:nvSpPr>
          <p:spPr bwMode="auto">
            <a:xfrm>
              <a:off x="7605" y="7750"/>
              <a:ext cx="33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7127" y="9643"/>
              <a:ext cx="125" cy="13"/>
              <a:chOff x="7127" y="9643"/>
              <a:chExt cx="125" cy="13"/>
            </a:xfrm>
          </p:grpSpPr>
          <p:sp>
            <p:nvSpPr>
              <p:cNvPr id="28109" name="Freeform 64"/>
              <p:cNvSpPr>
                <a:spLocks/>
              </p:cNvSpPr>
              <p:nvPr/>
            </p:nvSpPr>
            <p:spPr bwMode="auto">
              <a:xfrm>
                <a:off x="7127" y="9643"/>
                <a:ext cx="125" cy="13"/>
              </a:xfrm>
              <a:custGeom>
                <a:avLst/>
                <a:gdLst>
                  <a:gd name="T0" fmla="*/ 0 w 125"/>
                  <a:gd name="T1" fmla="*/ 6 h 13"/>
                  <a:gd name="T2" fmla="*/ 10 w 125"/>
                  <a:gd name="T3" fmla="*/ 12 h 13"/>
                  <a:gd name="T4" fmla="*/ 125 w 125"/>
                  <a:gd name="T5" fmla="*/ 12 h 13"/>
                  <a:gd name="T6" fmla="*/ 125 w 125"/>
                  <a:gd name="T7" fmla="*/ 0 h 13"/>
                  <a:gd name="T8" fmla="*/ 10 w 125"/>
                  <a:gd name="T9" fmla="*/ 0 h 13"/>
                  <a:gd name="T10" fmla="*/ 20 w 125"/>
                  <a:gd name="T11" fmla="*/ 6 h 13"/>
                  <a:gd name="T12" fmla="*/ 0 w 125"/>
                  <a:gd name="T13" fmla="*/ 6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13"/>
                  <a:gd name="T23" fmla="*/ 125 w 125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13">
                    <a:moveTo>
                      <a:pt x="0" y="6"/>
                    </a:moveTo>
                    <a:lnTo>
                      <a:pt x="10" y="12"/>
                    </a:lnTo>
                    <a:lnTo>
                      <a:pt x="125" y="12"/>
                    </a:lnTo>
                    <a:lnTo>
                      <a:pt x="125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110" name="Freeform 65"/>
              <p:cNvSpPr>
                <a:spLocks/>
              </p:cNvSpPr>
              <p:nvPr/>
            </p:nvSpPr>
            <p:spPr bwMode="auto">
              <a:xfrm>
                <a:off x="7127" y="9643"/>
                <a:ext cx="125" cy="13"/>
              </a:xfrm>
              <a:custGeom>
                <a:avLst/>
                <a:gdLst>
                  <a:gd name="T0" fmla="*/ 10 w 125"/>
                  <a:gd name="T1" fmla="*/ 6 h 13"/>
                  <a:gd name="T2" fmla="*/ 20 w 125"/>
                  <a:gd name="T3" fmla="*/ 6 h 13"/>
                  <a:gd name="T4" fmla="*/ 10 w 125"/>
                  <a:gd name="T5" fmla="*/ 0 h 13"/>
                  <a:gd name="T6" fmla="*/ 10 w 125"/>
                  <a:gd name="T7" fmla="*/ 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5"/>
                  <a:gd name="T13" fmla="*/ 0 h 13"/>
                  <a:gd name="T14" fmla="*/ 125 w 125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5" h="13">
                    <a:moveTo>
                      <a:pt x="10" y="6"/>
                    </a:moveTo>
                    <a:lnTo>
                      <a:pt x="20" y="6"/>
                    </a:lnTo>
                    <a:lnTo>
                      <a:pt x="1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715" name="Freeform 66"/>
            <p:cNvSpPr>
              <a:spLocks/>
            </p:cNvSpPr>
            <p:nvPr/>
          </p:nvSpPr>
          <p:spPr bwMode="auto">
            <a:xfrm>
              <a:off x="7137" y="5600"/>
              <a:ext cx="0" cy="959"/>
            </a:xfrm>
            <a:custGeom>
              <a:avLst/>
              <a:gdLst>
                <a:gd name="T0" fmla="*/ 0 h 959"/>
                <a:gd name="T1" fmla="*/ 958 h 959"/>
                <a:gd name="T2" fmla="*/ 0 60000 65536"/>
                <a:gd name="T3" fmla="*/ 0 60000 65536"/>
                <a:gd name="T4" fmla="*/ 0 h 959"/>
                <a:gd name="T5" fmla="*/ 959 h 959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9">
                  <a:moveTo>
                    <a:pt x="0" y="0"/>
                  </a:moveTo>
                  <a:lnTo>
                    <a:pt x="0" y="958"/>
                  </a:lnTo>
                </a:path>
              </a:pathLst>
            </a:custGeom>
            <a:noFill/>
            <a:ln w="1452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16" name="Freeform 67"/>
            <p:cNvSpPr>
              <a:spLocks/>
            </p:cNvSpPr>
            <p:nvPr/>
          </p:nvSpPr>
          <p:spPr bwMode="auto">
            <a:xfrm>
              <a:off x="7137" y="7716"/>
              <a:ext cx="0" cy="1444"/>
            </a:xfrm>
            <a:custGeom>
              <a:avLst/>
              <a:gdLst>
                <a:gd name="T0" fmla="*/ 0 h 1444"/>
                <a:gd name="T1" fmla="*/ 1443 h 1444"/>
                <a:gd name="T2" fmla="*/ 0 60000 65536"/>
                <a:gd name="T3" fmla="*/ 0 60000 65536"/>
                <a:gd name="T4" fmla="*/ 0 h 1444"/>
                <a:gd name="T5" fmla="*/ 1444 h 144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44">
                  <a:moveTo>
                    <a:pt x="0" y="0"/>
                  </a:moveTo>
                  <a:lnTo>
                    <a:pt x="0" y="1443"/>
                  </a:lnTo>
                </a:path>
              </a:pathLst>
            </a:custGeom>
            <a:noFill/>
            <a:ln w="1452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17" name="Freeform 68"/>
            <p:cNvSpPr>
              <a:spLocks/>
            </p:cNvSpPr>
            <p:nvPr/>
          </p:nvSpPr>
          <p:spPr bwMode="auto">
            <a:xfrm>
              <a:off x="7127" y="5484"/>
              <a:ext cx="62" cy="116"/>
            </a:xfrm>
            <a:custGeom>
              <a:avLst/>
              <a:gdLst>
                <a:gd name="T0" fmla="*/ 20 w 62"/>
                <a:gd name="T1" fmla="*/ 116 h 116"/>
                <a:gd name="T2" fmla="*/ 20 w 62"/>
                <a:gd name="T3" fmla="*/ 73 h 116"/>
                <a:gd name="T4" fmla="*/ 31 w 62"/>
                <a:gd name="T5" fmla="*/ 55 h 116"/>
                <a:gd name="T6" fmla="*/ 41 w 62"/>
                <a:gd name="T7" fmla="*/ 36 h 116"/>
                <a:gd name="T8" fmla="*/ 41 w 62"/>
                <a:gd name="T9" fmla="*/ 24 h 116"/>
                <a:gd name="T10" fmla="*/ 52 w 62"/>
                <a:gd name="T11" fmla="*/ 18 h 116"/>
                <a:gd name="T12" fmla="*/ 62 w 62"/>
                <a:gd name="T13" fmla="*/ 12 h 116"/>
                <a:gd name="T14" fmla="*/ 62 w 62"/>
                <a:gd name="T15" fmla="*/ 0 h 116"/>
                <a:gd name="T16" fmla="*/ 52 w 62"/>
                <a:gd name="T17" fmla="*/ 6 h 116"/>
                <a:gd name="T18" fmla="*/ 41 w 62"/>
                <a:gd name="T19" fmla="*/ 12 h 116"/>
                <a:gd name="T20" fmla="*/ 31 w 62"/>
                <a:gd name="T21" fmla="*/ 18 h 116"/>
                <a:gd name="T22" fmla="*/ 20 w 62"/>
                <a:gd name="T23" fmla="*/ 36 h 116"/>
                <a:gd name="T24" fmla="*/ 10 w 62"/>
                <a:gd name="T25" fmla="*/ 48 h 116"/>
                <a:gd name="T26" fmla="*/ 10 w 62"/>
                <a:gd name="T27" fmla="*/ 73 h 116"/>
                <a:gd name="T28" fmla="*/ 0 w 62"/>
                <a:gd name="T29" fmla="*/ 91 h 116"/>
                <a:gd name="T30" fmla="*/ 0 w 62"/>
                <a:gd name="T31" fmla="*/ 116 h 116"/>
                <a:gd name="T32" fmla="*/ 20 w 62"/>
                <a:gd name="T33" fmla="*/ 116 h 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16"/>
                <a:gd name="T53" fmla="*/ 62 w 62"/>
                <a:gd name="T54" fmla="*/ 116 h 1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16">
                  <a:moveTo>
                    <a:pt x="20" y="116"/>
                  </a:moveTo>
                  <a:lnTo>
                    <a:pt x="20" y="73"/>
                  </a:lnTo>
                  <a:lnTo>
                    <a:pt x="31" y="55"/>
                  </a:lnTo>
                  <a:lnTo>
                    <a:pt x="41" y="36"/>
                  </a:lnTo>
                  <a:lnTo>
                    <a:pt x="41" y="24"/>
                  </a:lnTo>
                  <a:lnTo>
                    <a:pt x="52" y="18"/>
                  </a:lnTo>
                  <a:lnTo>
                    <a:pt x="62" y="12"/>
                  </a:lnTo>
                  <a:lnTo>
                    <a:pt x="62" y="0"/>
                  </a:lnTo>
                  <a:lnTo>
                    <a:pt x="52" y="6"/>
                  </a:lnTo>
                  <a:lnTo>
                    <a:pt x="41" y="12"/>
                  </a:lnTo>
                  <a:lnTo>
                    <a:pt x="31" y="18"/>
                  </a:lnTo>
                  <a:lnTo>
                    <a:pt x="20" y="36"/>
                  </a:lnTo>
                  <a:lnTo>
                    <a:pt x="10" y="48"/>
                  </a:lnTo>
                  <a:lnTo>
                    <a:pt x="10" y="73"/>
                  </a:lnTo>
                  <a:lnTo>
                    <a:pt x="0" y="91"/>
                  </a:lnTo>
                  <a:lnTo>
                    <a:pt x="0" y="116"/>
                  </a:lnTo>
                  <a:lnTo>
                    <a:pt x="20" y="11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18" name="Freeform 69"/>
            <p:cNvSpPr>
              <a:spLocks/>
            </p:cNvSpPr>
            <p:nvPr/>
          </p:nvSpPr>
          <p:spPr bwMode="auto">
            <a:xfrm>
              <a:off x="7189" y="5484"/>
              <a:ext cx="73" cy="116"/>
            </a:xfrm>
            <a:custGeom>
              <a:avLst/>
              <a:gdLst>
                <a:gd name="T0" fmla="*/ 10 w 73"/>
                <a:gd name="T1" fmla="*/ 12 h 116"/>
                <a:gd name="T2" fmla="*/ 20 w 73"/>
                <a:gd name="T3" fmla="*/ 18 h 116"/>
                <a:gd name="T4" fmla="*/ 31 w 73"/>
                <a:gd name="T5" fmla="*/ 24 h 116"/>
                <a:gd name="T6" fmla="*/ 31 w 73"/>
                <a:gd name="T7" fmla="*/ 36 h 116"/>
                <a:gd name="T8" fmla="*/ 41 w 73"/>
                <a:gd name="T9" fmla="*/ 55 h 116"/>
                <a:gd name="T10" fmla="*/ 52 w 73"/>
                <a:gd name="T11" fmla="*/ 73 h 116"/>
                <a:gd name="T12" fmla="*/ 52 w 73"/>
                <a:gd name="T13" fmla="*/ 116 h 116"/>
                <a:gd name="T14" fmla="*/ 73 w 73"/>
                <a:gd name="T15" fmla="*/ 116 h 116"/>
                <a:gd name="T16" fmla="*/ 62 w 73"/>
                <a:gd name="T17" fmla="*/ 91 h 116"/>
                <a:gd name="T18" fmla="*/ 62 w 73"/>
                <a:gd name="T19" fmla="*/ 48 h 116"/>
                <a:gd name="T20" fmla="*/ 52 w 73"/>
                <a:gd name="T21" fmla="*/ 36 h 116"/>
                <a:gd name="T22" fmla="*/ 41 w 73"/>
                <a:gd name="T23" fmla="*/ 18 h 116"/>
                <a:gd name="T24" fmla="*/ 31 w 73"/>
                <a:gd name="T25" fmla="*/ 12 h 116"/>
                <a:gd name="T26" fmla="*/ 20 w 73"/>
                <a:gd name="T27" fmla="*/ 6 h 116"/>
                <a:gd name="T28" fmla="*/ 0 w 73"/>
                <a:gd name="T29" fmla="*/ 0 h 116"/>
                <a:gd name="T30" fmla="*/ 0 w 73"/>
                <a:gd name="T31" fmla="*/ 12 h 116"/>
                <a:gd name="T32" fmla="*/ 10 w 73"/>
                <a:gd name="T33" fmla="*/ 12 h 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16"/>
                <a:gd name="T53" fmla="*/ 73 w 73"/>
                <a:gd name="T54" fmla="*/ 116 h 1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16">
                  <a:moveTo>
                    <a:pt x="10" y="12"/>
                  </a:moveTo>
                  <a:lnTo>
                    <a:pt x="20" y="18"/>
                  </a:lnTo>
                  <a:lnTo>
                    <a:pt x="31" y="24"/>
                  </a:lnTo>
                  <a:lnTo>
                    <a:pt x="31" y="36"/>
                  </a:lnTo>
                  <a:lnTo>
                    <a:pt x="41" y="55"/>
                  </a:lnTo>
                  <a:lnTo>
                    <a:pt x="52" y="73"/>
                  </a:lnTo>
                  <a:lnTo>
                    <a:pt x="52" y="116"/>
                  </a:lnTo>
                  <a:lnTo>
                    <a:pt x="73" y="116"/>
                  </a:lnTo>
                  <a:lnTo>
                    <a:pt x="62" y="91"/>
                  </a:lnTo>
                  <a:lnTo>
                    <a:pt x="62" y="48"/>
                  </a:lnTo>
                  <a:lnTo>
                    <a:pt x="52" y="36"/>
                  </a:lnTo>
                  <a:lnTo>
                    <a:pt x="41" y="18"/>
                  </a:lnTo>
                  <a:lnTo>
                    <a:pt x="31" y="12"/>
                  </a:lnTo>
                  <a:lnTo>
                    <a:pt x="2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19" name="Freeform 70"/>
            <p:cNvSpPr>
              <a:spLocks/>
            </p:cNvSpPr>
            <p:nvPr/>
          </p:nvSpPr>
          <p:spPr bwMode="auto">
            <a:xfrm>
              <a:off x="7241" y="5600"/>
              <a:ext cx="21" cy="4056"/>
            </a:xfrm>
            <a:custGeom>
              <a:avLst/>
              <a:gdLst>
                <a:gd name="T0" fmla="*/ 10 w 21"/>
                <a:gd name="T1" fmla="*/ 4043 h 4056"/>
                <a:gd name="T2" fmla="*/ 20 w 21"/>
                <a:gd name="T3" fmla="*/ 4049 h 4056"/>
                <a:gd name="T4" fmla="*/ 20 w 21"/>
                <a:gd name="T5" fmla="*/ 0 h 4056"/>
                <a:gd name="T6" fmla="*/ 0 w 21"/>
                <a:gd name="T7" fmla="*/ 0 h 4056"/>
                <a:gd name="T8" fmla="*/ 0 w 21"/>
                <a:gd name="T9" fmla="*/ 4055 h 4056"/>
                <a:gd name="T10" fmla="*/ 10 w 21"/>
                <a:gd name="T11" fmla="*/ 4055 h 4056"/>
                <a:gd name="T12" fmla="*/ 20 w 21"/>
                <a:gd name="T13" fmla="*/ 4049 h 4056"/>
                <a:gd name="T14" fmla="*/ 10 w 21"/>
                <a:gd name="T15" fmla="*/ 4043 h 40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4056"/>
                <a:gd name="T26" fmla="*/ 21 w 21"/>
                <a:gd name="T27" fmla="*/ 4056 h 40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4056">
                  <a:moveTo>
                    <a:pt x="10" y="4043"/>
                  </a:moveTo>
                  <a:lnTo>
                    <a:pt x="20" y="4049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55"/>
                  </a:lnTo>
                  <a:lnTo>
                    <a:pt x="10" y="4055"/>
                  </a:lnTo>
                  <a:lnTo>
                    <a:pt x="20" y="4049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7" name="Group 71"/>
            <p:cNvGrpSpPr>
              <a:grpSpLocks/>
            </p:cNvGrpSpPr>
            <p:nvPr/>
          </p:nvGrpSpPr>
          <p:grpSpPr bwMode="auto">
            <a:xfrm>
              <a:off x="7022" y="9643"/>
              <a:ext cx="94" cy="13"/>
              <a:chOff x="7022" y="9643"/>
              <a:chExt cx="94" cy="13"/>
            </a:xfrm>
          </p:grpSpPr>
          <p:sp>
            <p:nvSpPr>
              <p:cNvPr id="28107" name="Freeform 72"/>
              <p:cNvSpPr>
                <a:spLocks/>
              </p:cNvSpPr>
              <p:nvPr/>
            </p:nvSpPr>
            <p:spPr bwMode="auto">
              <a:xfrm>
                <a:off x="7022" y="9643"/>
                <a:ext cx="94" cy="13"/>
              </a:xfrm>
              <a:custGeom>
                <a:avLst/>
                <a:gdLst>
                  <a:gd name="T0" fmla="*/ 10 w 94"/>
                  <a:gd name="T1" fmla="*/ 6 h 13"/>
                  <a:gd name="T2" fmla="*/ 31 w 94"/>
                  <a:gd name="T3" fmla="*/ 0 h 13"/>
                  <a:gd name="T4" fmla="*/ 0 w 94"/>
                  <a:gd name="T5" fmla="*/ 0 h 13"/>
                  <a:gd name="T6" fmla="*/ 10 w 94"/>
                  <a:gd name="T7" fmla="*/ 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13"/>
                  <a:gd name="T14" fmla="*/ 94 w 9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13">
                    <a:moveTo>
                      <a:pt x="10" y="6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108" name="Freeform 73"/>
              <p:cNvSpPr>
                <a:spLocks/>
              </p:cNvSpPr>
              <p:nvPr/>
            </p:nvSpPr>
            <p:spPr bwMode="auto">
              <a:xfrm>
                <a:off x="7022" y="9643"/>
                <a:ext cx="94" cy="13"/>
              </a:xfrm>
              <a:custGeom>
                <a:avLst/>
                <a:gdLst>
                  <a:gd name="T0" fmla="*/ 0 w 94"/>
                  <a:gd name="T1" fmla="*/ 0 h 13"/>
                  <a:gd name="T2" fmla="*/ 0 w 94"/>
                  <a:gd name="T3" fmla="*/ 12 h 13"/>
                  <a:gd name="T4" fmla="*/ 93 w 94"/>
                  <a:gd name="T5" fmla="*/ 12 h 13"/>
                  <a:gd name="T6" fmla="*/ 93 w 94"/>
                  <a:gd name="T7" fmla="*/ 0 h 13"/>
                  <a:gd name="T8" fmla="*/ 31 w 94"/>
                  <a:gd name="T9" fmla="*/ 0 h 13"/>
                  <a:gd name="T10" fmla="*/ 10 w 94"/>
                  <a:gd name="T11" fmla="*/ 6 h 13"/>
                  <a:gd name="T12" fmla="*/ 0 w 94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"/>
                  <a:gd name="T22" fmla="*/ 0 h 13"/>
                  <a:gd name="T23" fmla="*/ 94 w 94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" h="13">
                    <a:moveTo>
                      <a:pt x="0" y="0"/>
                    </a:moveTo>
                    <a:lnTo>
                      <a:pt x="0" y="12"/>
                    </a:lnTo>
                    <a:lnTo>
                      <a:pt x="93" y="12"/>
                    </a:lnTo>
                    <a:lnTo>
                      <a:pt x="93" y="0"/>
                    </a:lnTo>
                    <a:lnTo>
                      <a:pt x="31" y="0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721" name="Freeform 74"/>
            <p:cNvSpPr>
              <a:spLocks/>
            </p:cNvSpPr>
            <p:nvPr/>
          </p:nvSpPr>
          <p:spPr bwMode="auto">
            <a:xfrm>
              <a:off x="7027" y="5600"/>
              <a:ext cx="0" cy="959"/>
            </a:xfrm>
            <a:custGeom>
              <a:avLst/>
              <a:gdLst>
                <a:gd name="T0" fmla="*/ 0 h 959"/>
                <a:gd name="T1" fmla="*/ 958 h 959"/>
                <a:gd name="T2" fmla="*/ 0 60000 65536"/>
                <a:gd name="T3" fmla="*/ 0 60000 65536"/>
                <a:gd name="T4" fmla="*/ 0 h 959"/>
                <a:gd name="T5" fmla="*/ 959 h 959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9">
                  <a:moveTo>
                    <a:pt x="0" y="0"/>
                  </a:moveTo>
                  <a:lnTo>
                    <a:pt x="0" y="958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22" name="Freeform 75"/>
            <p:cNvSpPr>
              <a:spLocks/>
            </p:cNvSpPr>
            <p:nvPr/>
          </p:nvSpPr>
          <p:spPr bwMode="auto">
            <a:xfrm>
              <a:off x="7027" y="7716"/>
              <a:ext cx="0" cy="1444"/>
            </a:xfrm>
            <a:custGeom>
              <a:avLst/>
              <a:gdLst>
                <a:gd name="T0" fmla="*/ 0 h 1444"/>
                <a:gd name="T1" fmla="*/ 1443 h 1444"/>
                <a:gd name="T2" fmla="*/ 0 60000 65536"/>
                <a:gd name="T3" fmla="*/ 0 60000 65536"/>
                <a:gd name="T4" fmla="*/ 0 h 1444"/>
                <a:gd name="T5" fmla="*/ 1444 h 144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44">
                  <a:moveTo>
                    <a:pt x="0" y="0"/>
                  </a:moveTo>
                  <a:lnTo>
                    <a:pt x="0" y="1443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23" name="Freeform 76"/>
            <p:cNvSpPr>
              <a:spLocks/>
            </p:cNvSpPr>
            <p:nvPr/>
          </p:nvSpPr>
          <p:spPr bwMode="auto">
            <a:xfrm>
              <a:off x="7022" y="5484"/>
              <a:ext cx="63" cy="116"/>
            </a:xfrm>
            <a:custGeom>
              <a:avLst/>
              <a:gdLst>
                <a:gd name="T0" fmla="*/ 10 w 63"/>
                <a:gd name="T1" fmla="*/ 55 h 116"/>
                <a:gd name="T2" fmla="*/ 0 w 63"/>
                <a:gd name="T3" fmla="*/ 73 h 116"/>
                <a:gd name="T4" fmla="*/ 0 w 63"/>
                <a:gd name="T5" fmla="*/ 116 h 116"/>
                <a:gd name="T6" fmla="*/ 10 w 63"/>
                <a:gd name="T7" fmla="*/ 116 h 116"/>
                <a:gd name="T8" fmla="*/ 10 w 63"/>
                <a:gd name="T9" fmla="*/ 91 h 116"/>
                <a:gd name="T10" fmla="*/ 20 w 63"/>
                <a:gd name="T11" fmla="*/ 73 h 116"/>
                <a:gd name="T12" fmla="*/ 20 w 63"/>
                <a:gd name="T13" fmla="*/ 55 h 116"/>
                <a:gd name="T14" fmla="*/ 31 w 63"/>
                <a:gd name="T15" fmla="*/ 36 h 116"/>
                <a:gd name="T16" fmla="*/ 31 w 63"/>
                <a:gd name="T17" fmla="*/ 24 h 116"/>
                <a:gd name="T18" fmla="*/ 41 w 63"/>
                <a:gd name="T19" fmla="*/ 18 h 116"/>
                <a:gd name="T20" fmla="*/ 52 w 63"/>
                <a:gd name="T21" fmla="*/ 12 h 116"/>
                <a:gd name="T22" fmla="*/ 62 w 63"/>
                <a:gd name="T23" fmla="*/ 12 h 116"/>
                <a:gd name="T24" fmla="*/ 62 w 63"/>
                <a:gd name="T25" fmla="*/ 0 h 116"/>
                <a:gd name="T26" fmla="*/ 52 w 63"/>
                <a:gd name="T27" fmla="*/ 0 h 116"/>
                <a:gd name="T28" fmla="*/ 41 w 63"/>
                <a:gd name="T29" fmla="*/ 6 h 116"/>
                <a:gd name="T30" fmla="*/ 31 w 63"/>
                <a:gd name="T31" fmla="*/ 12 h 116"/>
                <a:gd name="T32" fmla="*/ 20 w 63"/>
                <a:gd name="T33" fmla="*/ 24 h 116"/>
                <a:gd name="T34" fmla="*/ 10 w 63"/>
                <a:gd name="T35" fmla="*/ 36 h 116"/>
                <a:gd name="T36" fmla="*/ 10 w 63"/>
                <a:gd name="T37" fmla="*/ 55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116"/>
                <a:gd name="T59" fmla="*/ 63 w 63"/>
                <a:gd name="T60" fmla="*/ 116 h 1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116">
                  <a:moveTo>
                    <a:pt x="10" y="55"/>
                  </a:moveTo>
                  <a:lnTo>
                    <a:pt x="0" y="73"/>
                  </a:lnTo>
                  <a:lnTo>
                    <a:pt x="0" y="116"/>
                  </a:lnTo>
                  <a:lnTo>
                    <a:pt x="10" y="116"/>
                  </a:lnTo>
                  <a:lnTo>
                    <a:pt x="10" y="91"/>
                  </a:lnTo>
                  <a:lnTo>
                    <a:pt x="20" y="73"/>
                  </a:lnTo>
                  <a:lnTo>
                    <a:pt x="20" y="55"/>
                  </a:lnTo>
                  <a:lnTo>
                    <a:pt x="31" y="36"/>
                  </a:lnTo>
                  <a:lnTo>
                    <a:pt x="31" y="24"/>
                  </a:lnTo>
                  <a:lnTo>
                    <a:pt x="41" y="18"/>
                  </a:lnTo>
                  <a:lnTo>
                    <a:pt x="52" y="12"/>
                  </a:lnTo>
                  <a:lnTo>
                    <a:pt x="62" y="12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1" y="6"/>
                  </a:lnTo>
                  <a:lnTo>
                    <a:pt x="31" y="12"/>
                  </a:lnTo>
                  <a:lnTo>
                    <a:pt x="20" y="24"/>
                  </a:lnTo>
                  <a:lnTo>
                    <a:pt x="10" y="36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24" name="Freeform 77"/>
            <p:cNvSpPr>
              <a:spLocks/>
            </p:cNvSpPr>
            <p:nvPr/>
          </p:nvSpPr>
          <p:spPr bwMode="auto">
            <a:xfrm>
              <a:off x="7074" y="5484"/>
              <a:ext cx="53" cy="123"/>
            </a:xfrm>
            <a:custGeom>
              <a:avLst/>
              <a:gdLst>
                <a:gd name="T0" fmla="*/ 52 w 53"/>
                <a:gd name="T1" fmla="*/ 73 h 123"/>
                <a:gd name="T2" fmla="*/ 41 w 53"/>
                <a:gd name="T3" fmla="*/ 55 h 123"/>
                <a:gd name="T4" fmla="*/ 41 w 53"/>
                <a:gd name="T5" fmla="*/ 36 h 123"/>
                <a:gd name="T6" fmla="*/ 31 w 53"/>
                <a:gd name="T7" fmla="*/ 24 h 123"/>
                <a:gd name="T8" fmla="*/ 20 w 53"/>
                <a:gd name="T9" fmla="*/ 12 h 123"/>
                <a:gd name="T10" fmla="*/ 10 w 53"/>
                <a:gd name="T11" fmla="*/ 6 h 123"/>
                <a:gd name="T12" fmla="*/ 0 w 53"/>
                <a:gd name="T13" fmla="*/ 0 h 123"/>
                <a:gd name="T14" fmla="*/ 0 w 53"/>
                <a:gd name="T15" fmla="*/ 12 h 123"/>
                <a:gd name="T16" fmla="*/ 10 w 53"/>
                <a:gd name="T17" fmla="*/ 18 h 123"/>
                <a:gd name="T18" fmla="*/ 20 w 53"/>
                <a:gd name="T19" fmla="*/ 24 h 123"/>
                <a:gd name="T20" fmla="*/ 20 w 53"/>
                <a:gd name="T21" fmla="*/ 36 h 123"/>
                <a:gd name="T22" fmla="*/ 31 w 53"/>
                <a:gd name="T23" fmla="*/ 55 h 123"/>
                <a:gd name="T24" fmla="*/ 31 w 53"/>
                <a:gd name="T25" fmla="*/ 73 h 123"/>
                <a:gd name="T26" fmla="*/ 41 w 53"/>
                <a:gd name="T27" fmla="*/ 91 h 123"/>
                <a:gd name="T28" fmla="*/ 41 w 53"/>
                <a:gd name="T29" fmla="*/ 122 h 123"/>
                <a:gd name="T30" fmla="*/ 52 w 53"/>
                <a:gd name="T31" fmla="*/ 122 h 123"/>
                <a:gd name="T32" fmla="*/ 52 w 53"/>
                <a:gd name="T33" fmla="*/ 73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23"/>
                <a:gd name="T53" fmla="*/ 53 w 5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23">
                  <a:moveTo>
                    <a:pt x="52" y="73"/>
                  </a:moveTo>
                  <a:lnTo>
                    <a:pt x="41" y="55"/>
                  </a:lnTo>
                  <a:lnTo>
                    <a:pt x="41" y="36"/>
                  </a:lnTo>
                  <a:lnTo>
                    <a:pt x="31" y="24"/>
                  </a:lnTo>
                  <a:lnTo>
                    <a:pt x="20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8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31" y="55"/>
                  </a:lnTo>
                  <a:lnTo>
                    <a:pt x="31" y="73"/>
                  </a:lnTo>
                  <a:lnTo>
                    <a:pt x="41" y="91"/>
                  </a:lnTo>
                  <a:lnTo>
                    <a:pt x="41" y="122"/>
                  </a:lnTo>
                  <a:lnTo>
                    <a:pt x="52" y="122"/>
                  </a:lnTo>
                  <a:lnTo>
                    <a:pt x="52" y="7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" name="Group 78"/>
            <p:cNvGrpSpPr>
              <a:grpSpLocks/>
            </p:cNvGrpSpPr>
            <p:nvPr/>
          </p:nvGrpSpPr>
          <p:grpSpPr bwMode="auto">
            <a:xfrm>
              <a:off x="6918" y="9643"/>
              <a:ext cx="31" cy="13"/>
              <a:chOff x="6918" y="9643"/>
              <a:chExt cx="31" cy="13"/>
            </a:xfrm>
          </p:grpSpPr>
          <p:sp>
            <p:nvSpPr>
              <p:cNvPr id="28105" name="Freeform 79"/>
              <p:cNvSpPr>
                <a:spLocks/>
              </p:cNvSpPr>
              <p:nvPr/>
            </p:nvSpPr>
            <p:spPr bwMode="auto">
              <a:xfrm>
                <a:off x="6918" y="9643"/>
                <a:ext cx="31" cy="13"/>
              </a:xfrm>
              <a:custGeom>
                <a:avLst/>
                <a:gdLst>
                  <a:gd name="T0" fmla="*/ 20 w 31"/>
                  <a:gd name="T1" fmla="*/ 6 h 13"/>
                  <a:gd name="T2" fmla="*/ 10 w 31"/>
                  <a:gd name="T3" fmla="*/ 12 h 13"/>
                  <a:gd name="T4" fmla="*/ 31 w 31"/>
                  <a:gd name="T5" fmla="*/ 12 h 13"/>
                  <a:gd name="T6" fmla="*/ 20 w 31"/>
                  <a:gd name="T7" fmla="*/ 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3"/>
                  <a:gd name="T14" fmla="*/ 31 w 3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3">
                    <a:moveTo>
                      <a:pt x="20" y="6"/>
                    </a:moveTo>
                    <a:lnTo>
                      <a:pt x="10" y="12"/>
                    </a:lnTo>
                    <a:lnTo>
                      <a:pt x="31" y="12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106" name="Freeform 80"/>
              <p:cNvSpPr>
                <a:spLocks/>
              </p:cNvSpPr>
              <p:nvPr/>
            </p:nvSpPr>
            <p:spPr bwMode="auto">
              <a:xfrm>
                <a:off x="6918" y="9643"/>
                <a:ext cx="31" cy="13"/>
              </a:xfrm>
              <a:custGeom>
                <a:avLst/>
                <a:gdLst>
                  <a:gd name="T0" fmla="*/ 31 w 31"/>
                  <a:gd name="T1" fmla="*/ 0 h 13"/>
                  <a:gd name="T2" fmla="*/ 10 w 31"/>
                  <a:gd name="T3" fmla="*/ 0 h 13"/>
                  <a:gd name="T4" fmla="*/ 0 w 31"/>
                  <a:gd name="T5" fmla="*/ 6 h 13"/>
                  <a:gd name="T6" fmla="*/ 0 w 31"/>
                  <a:gd name="T7" fmla="*/ 12 h 13"/>
                  <a:gd name="T8" fmla="*/ 10 w 31"/>
                  <a:gd name="T9" fmla="*/ 12 h 13"/>
                  <a:gd name="T10" fmla="*/ 20 w 31"/>
                  <a:gd name="T11" fmla="*/ 6 h 13"/>
                  <a:gd name="T12" fmla="*/ 31 w 31"/>
                  <a:gd name="T13" fmla="*/ 12 h 13"/>
                  <a:gd name="T14" fmla="*/ 83 w 31"/>
                  <a:gd name="T15" fmla="*/ 12 h 13"/>
                  <a:gd name="T16" fmla="*/ 83 w 31"/>
                  <a:gd name="T17" fmla="*/ 0 h 13"/>
                  <a:gd name="T18" fmla="*/ 31 w 3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13"/>
                  <a:gd name="T32" fmla="*/ 31 w 3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13">
                    <a:moveTo>
                      <a:pt x="31" y="0"/>
                    </a:moveTo>
                    <a:lnTo>
                      <a:pt x="1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0" y="6"/>
                    </a:lnTo>
                    <a:lnTo>
                      <a:pt x="31" y="12"/>
                    </a:lnTo>
                    <a:lnTo>
                      <a:pt x="83" y="12"/>
                    </a:lnTo>
                    <a:lnTo>
                      <a:pt x="83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726" name="Freeform 81"/>
            <p:cNvSpPr>
              <a:spLocks/>
            </p:cNvSpPr>
            <p:nvPr/>
          </p:nvSpPr>
          <p:spPr bwMode="auto">
            <a:xfrm>
              <a:off x="6918" y="5594"/>
              <a:ext cx="21" cy="4056"/>
            </a:xfrm>
            <a:custGeom>
              <a:avLst/>
              <a:gdLst>
                <a:gd name="T0" fmla="*/ 0 w 21"/>
                <a:gd name="T1" fmla="*/ 6 h 4056"/>
                <a:gd name="T2" fmla="*/ 0 w 21"/>
                <a:gd name="T3" fmla="*/ 4055 h 4056"/>
                <a:gd name="T4" fmla="*/ 20 w 21"/>
                <a:gd name="T5" fmla="*/ 4055 h 4056"/>
                <a:gd name="T6" fmla="*/ 20 w 21"/>
                <a:gd name="T7" fmla="*/ 6 h 4056"/>
                <a:gd name="T8" fmla="*/ 10 w 21"/>
                <a:gd name="T9" fmla="*/ 6 h 4056"/>
                <a:gd name="T10" fmla="*/ 10 w 21"/>
                <a:gd name="T11" fmla="*/ 0 h 4056"/>
                <a:gd name="T12" fmla="*/ 0 w 21"/>
                <a:gd name="T13" fmla="*/ 6 h 4056"/>
                <a:gd name="T14" fmla="*/ 0 w 21"/>
                <a:gd name="T15" fmla="*/ 6 h 40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4056"/>
                <a:gd name="T26" fmla="*/ 21 w 21"/>
                <a:gd name="T27" fmla="*/ 4056 h 40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4056">
                  <a:moveTo>
                    <a:pt x="0" y="6"/>
                  </a:moveTo>
                  <a:lnTo>
                    <a:pt x="0" y="4055"/>
                  </a:lnTo>
                  <a:lnTo>
                    <a:pt x="20" y="4055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27" name="Freeform 82"/>
            <p:cNvSpPr>
              <a:spLocks/>
            </p:cNvSpPr>
            <p:nvPr/>
          </p:nvSpPr>
          <p:spPr bwMode="auto">
            <a:xfrm>
              <a:off x="6918" y="5484"/>
              <a:ext cx="52" cy="116"/>
            </a:xfrm>
            <a:custGeom>
              <a:avLst/>
              <a:gdLst>
                <a:gd name="T0" fmla="*/ 20 w 52"/>
                <a:gd name="T1" fmla="*/ 116 h 116"/>
                <a:gd name="T2" fmla="*/ 20 w 52"/>
                <a:gd name="T3" fmla="*/ 55 h 116"/>
                <a:gd name="T4" fmla="*/ 31 w 52"/>
                <a:gd name="T5" fmla="*/ 36 h 116"/>
                <a:gd name="T6" fmla="*/ 31 w 52"/>
                <a:gd name="T7" fmla="*/ 24 h 116"/>
                <a:gd name="T8" fmla="*/ 41 w 52"/>
                <a:gd name="T9" fmla="*/ 18 h 116"/>
                <a:gd name="T10" fmla="*/ 41 w 52"/>
                <a:gd name="T11" fmla="*/ 12 h 116"/>
                <a:gd name="T12" fmla="*/ 52 w 52"/>
                <a:gd name="T13" fmla="*/ 12 h 116"/>
                <a:gd name="T14" fmla="*/ 52 w 52"/>
                <a:gd name="T15" fmla="*/ 0 h 116"/>
                <a:gd name="T16" fmla="*/ 31 w 52"/>
                <a:gd name="T17" fmla="*/ 6 h 116"/>
                <a:gd name="T18" fmla="*/ 31 w 52"/>
                <a:gd name="T19" fmla="*/ 12 h 116"/>
                <a:gd name="T20" fmla="*/ 20 w 52"/>
                <a:gd name="T21" fmla="*/ 24 h 116"/>
                <a:gd name="T22" fmla="*/ 10 w 52"/>
                <a:gd name="T23" fmla="*/ 36 h 116"/>
                <a:gd name="T24" fmla="*/ 10 w 52"/>
                <a:gd name="T25" fmla="*/ 55 h 116"/>
                <a:gd name="T26" fmla="*/ 0 w 52"/>
                <a:gd name="T27" fmla="*/ 73 h 116"/>
                <a:gd name="T28" fmla="*/ 0 w 52"/>
                <a:gd name="T29" fmla="*/ 116 h 116"/>
                <a:gd name="T30" fmla="*/ 20 w 52"/>
                <a:gd name="T31" fmla="*/ 116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116"/>
                <a:gd name="T50" fmla="*/ 52 w 52"/>
                <a:gd name="T51" fmla="*/ 116 h 1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116">
                  <a:moveTo>
                    <a:pt x="20" y="116"/>
                  </a:moveTo>
                  <a:lnTo>
                    <a:pt x="20" y="55"/>
                  </a:lnTo>
                  <a:lnTo>
                    <a:pt x="31" y="36"/>
                  </a:lnTo>
                  <a:lnTo>
                    <a:pt x="31" y="24"/>
                  </a:lnTo>
                  <a:lnTo>
                    <a:pt x="41" y="18"/>
                  </a:lnTo>
                  <a:lnTo>
                    <a:pt x="41" y="12"/>
                  </a:lnTo>
                  <a:lnTo>
                    <a:pt x="52" y="12"/>
                  </a:lnTo>
                  <a:lnTo>
                    <a:pt x="52" y="0"/>
                  </a:lnTo>
                  <a:lnTo>
                    <a:pt x="31" y="6"/>
                  </a:lnTo>
                  <a:lnTo>
                    <a:pt x="31" y="12"/>
                  </a:lnTo>
                  <a:lnTo>
                    <a:pt x="20" y="24"/>
                  </a:lnTo>
                  <a:lnTo>
                    <a:pt x="10" y="36"/>
                  </a:lnTo>
                  <a:lnTo>
                    <a:pt x="10" y="55"/>
                  </a:lnTo>
                  <a:lnTo>
                    <a:pt x="0" y="73"/>
                  </a:lnTo>
                  <a:lnTo>
                    <a:pt x="0" y="116"/>
                  </a:lnTo>
                  <a:lnTo>
                    <a:pt x="20" y="11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28" name="Freeform 83"/>
            <p:cNvSpPr>
              <a:spLocks/>
            </p:cNvSpPr>
            <p:nvPr/>
          </p:nvSpPr>
          <p:spPr bwMode="auto">
            <a:xfrm>
              <a:off x="6970" y="5484"/>
              <a:ext cx="42" cy="123"/>
            </a:xfrm>
            <a:custGeom>
              <a:avLst/>
              <a:gdLst>
                <a:gd name="T0" fmla="*/ 31 w 42"/>
                <a:gd name="T1" fmla="*/ 122 h 123"/>
                <a:gd name="T2" fmla="*/ 41 w 42"/>
                <a:gd name="T3" fmla="*/ 122 h 123"/>
                <a:gd name="T4" fmla="*/ 41 w 42"/>
                <a:gd name="T5" fmla="*/ 73 h 123"/>
                <a:gd name="T6" fmla="*/ 31 w 42"/>
                <a:gd name="T7" fmla="*/ 55 h 123"/>
                <a:gd name="T8" fmla="*/ 31 w 42"/>
                <a:gd name="T9" fmla="*/ 36 h 123"/>
                <a:gd name="T10" fmla="*/ 20 w 42"/>
                <a:gd name="T11" fmla="*/ 24 h 123"/>
                <a:gd name="T12" fmla="*/ 20 w 42"/>
                <a:gd name="T13" fmla="*/ 12 h 123"/>
                <a:gd name="T14" fmla="*/ 10 w 42"/>
                <a:gd name="T15" fmla="*/ 6 h 123"/>
                <a:gd name="T16" fmla="*/ 0 w 42"/>
                <a:gd name="T17" fmla="*/ 0 h 123"/>
                <a:gd name="T18" fmla="*/ 0 w 42"/>
                <a:gd name="T19" fmla="*/ 18 h 123"/>
                <a:gd name="T20" fmla="*/ 10 w 42"/>
                <a:gd name="T21" fmla="*/ 24 h 123"/>
                <a:gd name="T22" fmla="*/ 10 w 42"/>
                <a:gd name="T23" fmla="*/ 36 h 123"/>
                <a:gd name="T24" fmla="*/ 20 w 42"/>
                <a:gd name="T25" fmla="*/ 55 h 123"/>
                <a:gd name="T26" fmla="*/ 20 w 42"/>
                <a:gd name="T27" fmla="*/ 116 h 123"/>
                <a:gd name="T28" fmla="*/ 31 w 42"/>
                <a:gd name="T29" fmla="*/ 122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123"/>
                <a:gd name="T47" fmla="*/ 42 w 42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123">
                  <a:moveTo>
                    <a:pt x="31" y="122"/>
                  </a:moveTo>
                  <a:lnTo>
                    <a:pt x="41" y="122"/>
                  </a:lnTo>
                  <a:lnTo>
                    <a:pt x="41" y="73"/>
                  </a:lnTo>
                  <a:lnTo>
                    <a:pt x="31" y="55"/>
                  </a:lnTo>
                  <a:lnTo>
                    <a:pt x="31" y="36"/>
                  </a:lnTo>
                  <a:lnTo>
                    <a:pt x="20" y="24"/>
                  </a:lnTo>
                  <a:lnTo>
                    <a:pt x="20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0" y="24"/>
                  </a:lnTo>
                  <a:lnTo>
                    <a:pt x="10" y="36"/>
                  </a:lnTo>
                  <a:lnTo>
                    <a:pt x="20" y="55"/>
                  </a:lnTo>
                  <a:lnTo>
                    <a:pt x="20" y="116"/>
                  </a:lnTo>
                  <a:lnTo>
                    <a:pt x="31" y="122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29" name="Freeform 84"/>
            <p:cNvSpPr>
              <a:spLocks/>
            </p:cNvSpPr>
            <p:nvPr/>
          </p:nvSpPr>
          <p:spPr bwMode="auto">
            <a:xfrm>
              <a:off x="6991" y="5600"/>
              <a:ext cx="21" cy="4056"/>
            </a:xfrm>
            <a:custGeom>
              <a:avLst/>
              <a:gdLst>
                <a:gd name="T0" fmla="*/ 10 w 21"/>
                <a:gd name="T1" fmla="*/ 4043 h 4056"/>
                <a:gd name="T2" fmla="*/ 20 w 21"/>
                <a:gd name="T3" fmla="*/ 0 h 4056"/>
                <a:gd name="T4" fmla="*/ 0 w 21"/>
                <a:gd name="T5" fmla="*/ 0 h 4056"/>
                <a:gd name="T6" fmla="*/ 0 w 21"/>
                <a:gd name="T7" fmla="*/ 4049 h 4056"/>
                <a:gd name="T8" fmla="*/ 10 w 21"/>
                <a:gd name="T9" fmla="*/ 4055 h 4056"/>
                <a:gd name="T10" fmla="*/ 10 w 21"/>
                <a:gd name="T11" fmla="*/ 4043 h 40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056"/>
                <a:gd name="T20" fmla="*/ 21 w 21"/>
                <a:gd name="T21" fmla="*/ 4056 h 40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056">
                  <a:moveTo>
                    <a:pt x="10" y="4043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4049"/>
                  </a:lnTo>
                  <a:lnTo>
                    <a:pt x="10" y="4055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30" name="Freeform 85"/>
            <p:cNvSpPr>
              <a:spLocks/>
            </p:cNvSpPr>
            <p:nvPr/>
          </p:nvSpPr>
          <p:spPr bwMode="auto">
            <a:xfrm>
              <a:off x="7012" y="5600"/>
              <a:ext cx="0" cy="959"/>
            </a:xfrm>
            <a:custGeom>
              <a:avLst/>
              <a:gdLst>
                <a:gd name="T0" fmla="*/ 0 h 959"/>
                <a:gd name="T1" fmla="*/ 958 h 959"/>
                <a:gd name="T2" fmla="*/ 0 60000 65536"/>
                <a:gd name="T3" fmla="*/ 0 60000 65536"/>
                <a:gd name="T4" fmla="*/ 0 h 959"/>
                <a:gd name="T5" fmla="*/ 959 h 959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9">
                  <a:moveTo>
                    <a:pt x="0" y="0"/>
                  </a:moveTo>
                  <a:lnTo>
                    <a:pt x="0" y="958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31" name="Freeform 86"/>
            <p:cNvSpPr>
              <a:spLocks/>
            </p:cNvSpPr>
            <p:nvPr/>
          </p:nvSpPr>
          <p:spPr bwMode="auto">
            <a:xfrm>
              <a:off x="7012" y="7716"/>
              <a:ext cx="0" cy="1444"/>
            </a:xfrm>
            <a:custGeom>
              <a:avLst/>
              <a:gdLst>
                <a:gd name="T0" fmla="*/ 0 h 1444"/>
                <a:gd name="T1" fmla="*/ 1443 h 1444"/>
                <a:gd name="T2" fmla="*/ 0 60000 65536"/>
                <a:gd name="T3" fmla="*/ 0 60000 65536"/>
                <a:gd name="T4" fmla="*/ 0 h 1444"/>
                <a:gd name="T5" fmla="*/ 1444 h 144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44">
                  <a:moveTo>
                    <a:pt x="0" y="0"/>
                  </a:moveTo>
                  <a:lnTo>
                    <a:pt x="0" y="1443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9" name="Group 87"/>
            <p:cNvGrpSpPr>
              <a:grpSpLocks/>
            </p:cNvGrpSpPr>
            <p:nvPr/>
          </p:nvGrpSpPr>
          <p:grpSpPr bwMode="auto">
            <a:xfrm>
              <a:off x="6845" y="9643"/>
              <a:ext cx="62" cy="13"/>
              <a:chOff x="6845" y="9643"/>
              <a:chExt cx="62" cy="13"/>
            </a:xfrm>
          </p:grpSpPr>
          <p:sp>
            <p:nvSpPr>
              <p:cNvPr id="28103" name="Freeform 88"/>
              <p:cNvSpPr>
                <a:spLocks/>
              </p:cNvSpPr>
              <p:nvPr/>
            </p:nvSpPr>
            <p:spPr bwMode="auto">
              <a:xfrm>
                <a:off x="6845" y="9643"/>
                <a:ext cx="62" cy="13"/>
              </a:xfrm>
              <a:custGeom>
                <a:avLst/>
                <a:gdLst>
                  <a:gd name="T0" fmla="*/ 10 w 62"/>
                  <a:gd name="T1" fmla="*/ 6 h 13"/>
                  <a:gd name="T2" fmla="*/ 20 w 62"/>
                  <a:gd name="T3" fmla="*/ 0 h 13"/>
                  <a:gd name="T4" fmla="*/ 0 w 62"/>
                  <a:gd name="T5" fmla="*/ 0 h 13"/>
                  <a:gd name="T6" fmla="*/ 10 w 62"/>
                  <a:gd name="T7" fmla="*/ 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3"/>
                  <a:gd name="T14" fmla="*/ 62 w 6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3">
                    <a:moveTo>
                      <a:pt x="10" y="6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104" name="Freeform 89"/>
              <p:cNvSpPr>
                <a:spLocks/>
              </p:cNvSpPr>
              <p:nvPr/>
            </p:nvSpPr>
            <p:spPr bwMode="auto">
              <a:xfrm>
                <a:off x="6845" y="9643"/>
                <a:ext cx="62" cy="13"/>
              </a:xfrm>
              <a:custGeom>
                <a:avLst/>
                <a:gdLst>
                  <a:gd name="T0" fmla="*/ 0 w 62"/>
                  <a:gd name="T1" fmla="*/ 0 h 13"/>
                  <a:gd name="T2" fmla="*/ 0 w 62"/>
                  <a:gd name="T3" fmla="*/ 12 h 13"/>
                  <a:gd name="T4" fmla="*/ 62 w 62"/>
                  <a:gd name="T5" fmla="*/ 12 h 13"/>
                  <a:gd name="T6" fmla="*/ 62 w 62"/>
                  <a:gd name="T7" fmla="*/ 0 h 13"/>
                  <a:gd name="T8" fmla="*/ 20 w 62"/>
                  <a:gd name="T9" fmla="*/ 0 h 13"/>
                  <a:gd name="T10" fmla="*/ 10 w 62"/>
                  <a:gd name="T11" fmla="*/ 6 h 13"/>
                  <a:gd name="T12" fmla="*/ 0 w 6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3"/>
                  <a:gd name="T23" fmla="*/ 62 w 6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3">
                    <a:moveTo>
                      <a:pt x="0" y="0"/>
                    </a:moveTo>
                    <a:lnTo>
                      <a:pt x="0" y="12"/>
                    </a:lnTo>
                    <a:lnTo>
                      <a:pt x="62" y="12"/>
                    </a:lnTo>
                    <a:lnTo>
                      <a:pt x="62" y="0"/>
                    </a:lnTo>
                    <a:lnTo>
                      <a:pt x="20" y="0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733" name="Freeform 90"/>
            <p:cNvSpPr>
              <a:spLocks/>
            </p:cNvSpPr>
            <p:nvPr/>
          </p:nvSpPr>
          <p:spPr bwMode="auto">
            <a:xfrm>
              <a:off x="6834" y="5594"/>
              <a:ext cx="21" cy="4056"/>
            </a:xfrm>
            <a:custGeom>
              <a:avLst/>
              <a:gdLst>
                <a:gd name="T0" fmla="*/ 20 w 21"/>
                <a:gd name="T1" fmla="*/ 6 h 4056"/>
                <a:gd name="T2" fmla="*/ 10 w 21"/>
                <a:gd name="T3" fmla="*/ 0 h 4056"/>
                <a:gd name="T4" fmla="*/ 10 w 21"/>
                <a:gd name="T5" fmla="*/ 6 h 4056"/>
                <a:gd name="T6" fmla="*/ 0 w 21"/>
                <a:gd name="T7" fmla="*/ 6 h 4056"/>
                <a:gd name="T8" fmla="*/ 0 w 21"/>
                <a:gd name="T9" fmla="*/ 4055 h 4056"/>
                <a:gd name="T10" fmla="*/ 20 w 21"/>
                <a:gd name="T11" fmla="*/ 4055 h 4056"/>
                <a:gd name="T12" fmla="*/ 20 w 21"/>
                <a:gd name="T13" fmla="*/ 6 h 4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4056"/>
                <a:gd name="T23" fmla="*/ 21 w 21"/>
                <a:gd name="T24" fmla="*/ 4056 h 40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4056">
                  <a:moveTo>
                    <a:pt x="20" y="6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4055"/>
                  </a:lnTo>
                  <a:lnTo>
                    <a:pt x="20" y="4055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34" name="Freeform 91"/>
            <p:cNvSpPr>
              <a:spLocks/>
            </p:cNvSpPr>
            <p:nvPr/>
          </p:nvSpPr>
          <p:spPr bwMode="auto">
            <a:xfrm>
              <a:off x="6834" y="5484"/>
              <a:ext cx="53" cy="116"/>
            </a:xfrm>
            <a:custGeom>
              <a:avLst/>
              <a:gdLst>
                <a:gd name="T0" fmla="*/ 20 w 53"/>
                <a:gd name="T1" fmla="*/ 24 h 116"/>
                <a:gd name="T2" fmla="*/ 10 w 53"/>
                <a:gd name="T3" fmla="*/ 36 h 116"/>
                <a:gd name="T4" fmla="*/ 10 w 53"/>
                <a:gd name="T5" fmla="*/ 91 h 116"/>
                <a:gd name="T6" fmla="*/ 0 w 53"/>
                <a:gd name="T7" fmla="*/ 116 h 116"/>
                <a:gd name="T8" fmla="*/ 20 w 53"/>
                <a:gd name="T9" fmla="*/ 116 h 116"/>
                <a:gd name="T10" fmla="*/ 20 w 53"/>
                <a:gd name="T11" fmla="*/ 73 h 116"/>
                <a:gd name="T12" fmla="*/ 31 w 53"/>
                <a:gd name="T13" fmla="*/ 55 h 116"/>
                <a:gd name="T14" fmla="*/ 31 w 53"/>
                <a:gd name="T15" fmla="*/ 24 h 116"/>
                <a:gd name="T16" fmla="*/ 41 w 53"/>
                <a:gd name="T17" fmla="*/ 18 h 116"/>
                <a:gd name="T18" fmla="*/ 41 w 53"/>
                <a:gd name="T19" fmla="*/ 12 h 116"/>
                <a:gd name="T20" fmla="*/ 52 w 53"/>
                <a:gd name="T21" fmla="*/ 12 h 116"/>
                <a:gd name="T22" fmla="*/ 52 w 53"/>
                <a:gd name="T23" fmla="*/ 0 h 116"/>
                <a:gd name="T24" fmla="*/ 41 w 53"/>
                <a:gd name="T25" fmla="*/ 0 h 116"/>
                <a:gd name="T26" fmla="*/ 31 w 53"/>
                <a:gd name="T27" fmla="*/ 6 h 116"/>
                <a:gd name="T28" fmla="*/ 20 w 53"/>
                <a:gd name="T29" fmla="*/ 12 h 116"/>
                <a:gd name="T30" fmla="*/ 20 w 53"/>
                <a:gd name="T31" fmla="*/ 24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116"/>
                <a:gd name="T50" fmla="*/ 53 w 53"/>
                <a:gd name="T51" fmla="*/ 116 h 1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116">
                  <a:moveTo>
                    <a:pt x="20" y="24"/>
                  </a:moveTo>
                  <a:lnTo>
                    <a:pt x="10" y="36"/>
                  </a:lnTo>
                  <a:lnTo>
                    <a:pt x="10" y="91"/>
                  </a:lnTo>
                  <a:lnTo>
                    <a:pt x="0" y="116"/>
                  </a:lnTo>
                  <a:lnTo>
                    <a:pt x="20" y="116"/>
                  </a:lnTo>
                  <a:lnTo>
                    <a:pt x="20" y="73"/>
                  </a:lnTo>
                  <a:lnTo>
                    <a:pt x="31" y="55"/>
                  </a:lnTo>
                  <a:lnTo>
                    <a:pt x="31" y="24"/>
                  </a:lnTo>
                  <a:lnTo>
                    <a:pt x="41" y="18"/>
                  </a:lnTo>
                  <a:lnTo>
                    <a:pt x="41" y="12"/>
                  </a:lnTo>
                  <a:lnTo>
                    <a:pt x="52" y="1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31" y="6"/>
                  </a:lnTo>
                  <a:lnTo>
                    <a:pt x="20" y="12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35" name="Freeform 92"/>
            <p:cNvSpPr>
              <a:spLocks/>
            </p:cNvSpPr>
            <p:nvPr/>
          </p:nvSpPr>
          <p:spPr bwMode="auto">
            <a:xfrm>
              <a:off x="6876" y="5484"/>
              <a:ext cx="42" cy="123"/>
            </a:xfrm>
            <a:custGeom>
              <a:avLst/>
              <a:gdLst>
                <a:gd name="T0" fmla="*/ 41 w 42"/>
                <a:gd name="T1" fmla="*/ 73 h 123"/>
                <a:gd name="T2" fmla="*/ 31 w 42"/>
                <a:gd name="T3" fmla="*/ 55 h 123"/>
                <a:gd name="T4" fmla="*/ 31 w 42"/>
                <a:gd name="T5" fmla="*/ 24 h 123"/>
                <a:gd name="T6" fmla="*/ 20 w 42"/>
                <a:gd name="T7" fmla="*/ 12 h 123"/>
                <a:gd name="T8" fmla="*/ 10 w 42"/>
                <a:gd name="T9" fmla="*/ 6 h 123"/>
                <a:gd name="T10" fmla="*/ 0 w 42"/>
                <a:gd name="T11" fmla="*/ 0 h 123"/>
                <a:gd name="T12" fmla="*/ 0 w 42"/>
                <a:gd name="T13" fmla="*/ 12 h 123"/>
                <a:gd name="T14" fmla="*/ 10 w 42"/>
                <a:gd name="T15" fmla="*/ 18 h 123"/>
                <a:gd name="T16" fmla="*/ 10 w 42"/>
                <a:gd name="T17" fmla="*/ 36 h 123"/>
                <a:gd name="T18" fmla="*/ 20 w 42"/>
                <a:gd name="T19" fmla="*/ 55 h 123"/>
                <a:gd name="T20" fmla="*/ 20 w 42"/>
                <a:gd name="T21" fmla="*/ 116 h 123"/>
                <a:gd name="T22" fmla="*/ 31 w 42"/>
                <a:gd name="T23" fmla="*/ 122 h 123"/>
                <a:gd name="T24" fmla="*/ 41 w 42"/>
                <a:gd name="T25" fmla="*/ 122 h 123"/>
                <a:gd name="T26" fmla="*/ 41 w 42"/>
                <a:gd name="T27" fmla="*/ 7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"/>
                <a:gd name="T43" fmla="*/ 0 h 123"/>
                <a:gd name="T44" fmla="*/ 42 w 42"/>
                <a:gd name="T45" fmla="*/ 123 h 1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" h="123">
                  <a:moveTo>
                    <a:pt x="41" y="73"/>
                  </a:moveTo>
                  <a:lnTo>
                    <a:pt x="31" y="55"/>
                  </a:lnTo>
                  <a:lnTo>
                    <a:pt x="31" y="24"/>
                  </a:lnTo>
                  <a:lnTo>
                    <a:pt x="20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8"/>
                  </a:lnTo>
                  <a:lnTo>
                    <a:pt x="10" y="36"/>
                  </a:lnTo>
                  <a:lnTo>
                    <a:pt x="20" y="55"/>
                  </a:lnTo>
                  <a:lnTo>
                    <a:pt x="20" y="116"/>
                  </a:lnTo>
                  <a:lnTo>
                    <a:pt x="31" y="122"/>
                  </a:lnTo>
                  <a:lnTo>
                    <a:pt x="41" y="122"/>
                  </a:lnTo>
                  <a:lnTo>
                    <a:pt x="41" y="7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36" name="Freeform 93"/>
            <p:cNvSpPr>
              <a:spLocks/>
            </p:cNvSpPr>
            <p:nvPr/>
          </p:nvSpPr>
          <p:spPr bwMode="auto">
            <a:xfrm>
              <a:off x="6897" y="5600"/>
              <a:ext cx="21" cy="4056"/>
            </a:xfrm>
            <a:custGeom>
              <a:avLst/>
              <a:gdLst>
                <a:gd name="T0" fmla="*/ 10 w 21"/>
                <a:gd name="T1" fmla="*/ 4043 h 4056"/>
                <a:gd name="T2" fmla="*/ 20 w 21"/>
                <a:gd name="T3" fmla="*/ 0 h 4056"/>
                <a:gd name="T4" fmla="*/ 0 w 21"/>
                <a:gd name="T5" fmla="*/ 0 h 4056"/>
                <a:gd name="T6" fmla="*/ 0 w 21"/>
                <a:gd name="T7" fmla="*/ 4049 h 4056"/>
                <a:gd name="T8" fmla="*/ 10 w 21"/>
                <a:gd name="T9" fmla="*/ 4055 h 4056"/>
                <a:gd name="T10" fmla="*/ 10 w 21"/>
                <a:gd name="T11" fmla="*/ 4043 h 40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056"/>
                <a:gd name="T20" fmla="*/ 21 w 21"/>
                <a:gd name="T21" fmla="*/ 4056 h 40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056">
                  <a:moveTo>
                    <a:pt x="10" y="4043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4049"/>
                  </a:lnTo>
                  <a:lnTo>
                    <a:pt x="10" y="4055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37" name="Freeform 94"/>
            <p:cNvSpPr>
              <a:spLocks/>
            </p:cNvSpPr>
            <p:nvPr/>
          </p:nvSpPr>
          <p:spPr bwMode="auto">
            <a:xfrm>
              <a:off x="6918" y="5600"/>
              <a:ext cx="0" cy="959"/>
            </a:xfrm>
            <a:custGeom>
              <a:avLst/>
              <a:gdLst>
                <a:gd name="T0" fmla="*/ 0 h 959"/>
                <a:gd name="T1" fmla="*/ 958 h 959"/>
                <a:gd name="T2" fmla="*/ 0 60000 65536"/>
                <a:gd name="T3" fmla="*/ 0 60000 65536"/>
                <a:gd name="T4" fmla="*/ 0 h 959"/>
                <a:gd name="T5" fmla="*/ 959 h 959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9">
                  <a:moveTo>
                    <a:pt x="0" y="0"/>
                  </a:moveTo>
                  <a:lnTo>
                    <a:pt x="0" y="958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38" name="Freeform 95"/>
            <p:cNvSpPr>
              <a:spLocks/>
            </p:cNvSpPr>
            <p:nvPr/>
          </p:nvSpPr>
          <p:spPr bwMode="auto">
            <a:xfrm>
              <a:off x="6918" y="7716"/>
              <a:ext cx="0" cy="1444"/>
            </a:xfrm>
            <a:custGeom>
              <a:avLst/>
              <a:gdLst>
                <a:gd name="T0" fmla="*/ 0 h 1444"/>
                <a:gd name="T1" fmla="*/ 1443 h 1444"/>
                <a:gd name="T2" fmla="*/ 0 60000 65536"/>
                <a:gd name="T3" fmla="*/ 0 60000 65536"/>
                <a:gd name="T4" fmla="*/ 0 h 1444"/>
                <a:gd name="T5" fmla="*/ 1444 h 144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44">
                  <a:moveTo>
                    <a:pt x="0" y="0"/>
                  </a:moveTo>
                  <a:lnTo>
                    <a:pt x="0" y="1443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0" name="Group 96"/>
            <p:cNvGrpSpPr>
              <a:grpSpLocks/>
            </p:cNvGrpSpPr>
            <p:nvPr/>
          </p:nvGrpSpPr>
          <p:grpSpPr bwMode="auto">
            <a:xfrm>
              <a:off x="6782" y="9643"/>
              <a:ext cx="21" cy="13"/>
              <a:chOff x="6782" y="9643"/>
              <a:chExt cx="21" cy="13"/>
            </a:xfrm>
          </p:grpSpPr>
          <p:sp>
            <p:nvSpPr>
              <p:cNvPr id="28101" name="Freeform 97"/>
              <p:cNvSpPr>
                <a:spLocks/>
              </p:cNvSpPr>
              <p:nvPr/>
            </p:nvSpPr>
            <p:spPr bwMode="auto">
              <a:xfrm>
                <a:off x="6782" y="9643"/>
                <a:ext cx="21" cy="13"/>
              </a:xfrm>
              <a:custGeom>
                <a:avLst/>
                <a:gdLst>
                  <a:gd name="T0" fmla="*/ 20 w 21"/>
                  <a:gd name="T1" fmla="*/ 12 h 13"/>
                  <a:gd name="T2" fmla="*/ 10 w 21"/>
                  <a:gd name="T3" fmla="*/ 6 h 13"/>
                  <a:gd name="T4" fmla="*/ 10 w 21"/>
                  <a:gd name="T5" fmla="*/ 12 h 13"/>
                  <a:gd name="T6" fmla="*/ 20 w 21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13"/>
                  <a:gd name="T14" fmla="*/ 21 w 2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13">
                    <a:moveTo>
                      <a:pt x="20" y="12"/>
                    </a:moveTo>
                    <a:lnTo>
                      <a:pt x="10" y="6"/>
                    </a:lnTo>
                    <a:lnTo>
                      <a:pt x="10" y="12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102" name="Freeform 98"/>
              <p:cNvSpPr>
                <a:spLocks/>
              </p:cNvSpPr>
              <p:nvPr/>
            </p:nvSpPr>
            <p:spPr bwMode="auto">
              <a:xfrm>
                <a:off x="6782" y="9643"/>
                <a:ext cx="21" cy="13"/>
              </a:xfrm>
              <a:custGeom>
                <a:avLst/>
                <a:gdLst>
                  <a:gd name="T0" fmla="*/ 10 w 21"/>
                  <a:gd name="T1" fmla="*/ 12 h 13"/>
                  <a:gd name="T2" fmla="*/ 10 w 21"/>
                  <a:gd name="T3" fmla="*/ 6 h 13"/>
                  <a:gd name="T4" fmla="*/ 20 w 21"/>
                  <a:gd name="T5" fmla="*/ 12 h 13"/>
                  <a:gd name="T6" fmla="*/ 52 w 21"/>
                  <a:gd name="T7" fmla="*/ 12 h 13"/>
                  <a:gd name="T8" fmla="*/ 52 w 21"/>
                  <a:gd name="T9" fmla="*/ 0 h 13"/>
                  <a:gd name="T10" fmla="*/ 10 w 21"/>
                  <a:gd name="T11" fmla="*/ 0 h 13"/>
                  <a:gd name="T12" fmla="*/ 0 w 21"/>
                  <a:gd name="T13" fmla="*/ 6 h 13"/>
                  <a:gd name="T14" fmla="*/ 0 w 21"/>
                  <a:gd name="T15" fmla="*/ 12 h 13"/>
                  <a:gd name="T16" fmla="*/ 10 w 21"/>
                  <a:gd name="T17" fmla="*/ 12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3"/>
                  <a:gd name="T29" fmla="*/ 21 w 2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3">
                    <a:moveTo>
                      <a:pt x="10" y="12"/>
                    </a:moveTo>
                    <a:lnTo>
                      <a:pt x="10" y="6"/>
                    </a:lnTo>
                    <a:lnTo>
                      <a:pt x="20" y="12"/>
                    </a:lnTo>
                    <a:lnTo>
                      <a:pt x="52" y="12"/>
                    </a:lnTo>
                    <a:lnTo>
                      <a:pt x="52" y="0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740" name="Freeform 99"/>
            <p:cNvSpPr>
              <a:spLocks/>
            </p:cNvSpPr>
            <p:nvPr/>
          </p:nvSpPr>
          <p:spPr bwMode="auto">
            <a:xfrm>
              <a:off x="6782" y="5594"/>
              <a:ext cx="21" cy="4056"/>
            </a:xfrm>
            <a:custGeom>
              <a:avLst/>
              <a:gdLst>
                <a:gd name="T0" fmla="*/ 0 w 21"/>
                <a:gd name="T1" fmla="*/ 6 h 4056"/>
                <a:gd name="T2" fmla="*/ 0 w 21"/>
                <a:gd name="T3" fmla="*/ 4055 h 4056"/>
                <a:gd name="T4" fmla="*/ 10 w 21"/>
                <a:gd name="T5" fmla="*/ 4055 h 4056"/>
                <a:gd name="T6" fmla="*/ 20 w 21"/>
                <a:gd name="T7" fmla="*/ 3377 h 4056"/>
                <a:gd name="T8" fmla="*/ 20 w 21"/>
                <a:gd name="T9" fmla="*/ 1074 h 4056"/>
                <a:gd name="T10" fmla="*/ 10 w 21"/>
                <a:gd name="T11" fmla="*/ 6 h 4056"/>
                <a:gd name="T12" fmla="*/ 10 w 21"/>
                <a:gd name="T13" fmla="*/ 0 h 4056"/>
                <a:gd name="T14" fmla="*/ 0 w 21"/>
                <a:gd name="T15" fmla="*/ 6 h 4056"/>
                <a:gd name="T16" fmla="*/ 0 w 21"/>
                <a:gd name="T17" fmla="*/ 6 h 40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056"/>
                <a:gd name="T29" fmla="*/ 21 w 21"/>
                <a:gd name="T30" fmla="*/ 4056 h 40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056">
                  <a:moveTo>
                    <a:pt x="0" y="6"/>
                  </a:moveTo>
                  <a:lnTo>
                    <a:pt x="0" y="4055"/>
                  </a:lnTo>
                  <a:lnTo>
                    <a:pt x="10" y="4055"/>
                  </a:lnTo>
                  <a:lnTo>
                    <a:pt x="20" y="3377"/>
                  </a:lnTo>
                  <a:lnTo>
                    <a:pt x="20" y="1074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41" name="Freeform 100"/>
            <p:cNvSpPr>
              <a:spLocks/>
            </p:cNvSpPr>
            <p:nvPr/>
          </p:nvSpPr>
          <p:spPr bwMode="auto">
            <a:xfrm>
              <a:off x="6782" y="5484"/>
              <a:ext cx="42" cy="116"/>
            </a:xfrm>
            <a:custGeom>
              <a:avLst/>
              <a:gdLst>
                <a:gd name="T0" fmla="*/ 0 w 42"/>
                <a:gd name="T1" fmla="*/ 73 h 116"/>
                <a:gd name="T2" fmla="*/ 0 w 42"/>
                <a:gd name="T3" fmla="*/ 116 h 116"/>
                <a:gd name="T4" fmla="*/ 10 w 42"/>
                <a:gd name="T5" fmla="*/ 116 h 116"/>
                <a:gd name="T6" fmla="*/ 20 w 42"/>
                <a:gd name="T7" fmla="*/ 73 h 116"/>
                <a:gd name="T8" fmla="*/ 20 w 42"/>
                <a:gd name="T9" fmla="*/ 36 h 116"/>
                <a:gd name="T10" fmla="*/ 31 w 42"/>
                <a:gd name="T11" fmla="*/ 12 h 116"/>
                <a:gd name="T12" fmla="*/ 41 w 42"/>
                <a:gd name="T13" fmla="*/ 6 h 116"/>
                <a:gd name="T14" fmla="*/ 31 w 42"/>
                <a:gd name="T15" fmla="*/ 0 h 116"/>
                <a:gd name="T16" fmla="*/ 10 w 42"/>
                <a:gd name="T17" fmla="*/ 12 h 116"/>
                <a:gd name="T18" fmla="*/ 10 w 42"/>
                <a:gd name="T19" fmla="*/ 36 h 116"/>
                <a:gd name="T20" fmla="*/ 0 w 42"/>
                <a:gd name="T21" fmla="*/ 73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116"/>
                <a:gd name="T35" fmla="*/ 42 w 42"/>
                <a:gd name="T36" fmla="*/ 116 h 1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116">
                  <a:moveTo>
                    <a:pt x="0" y="73"/>
                  </a:moveTo>
                  <a:lnTo>
                    <a:pt x="0" y="116"/>
                  </a:lnTo>
                  <a:lnTo>
                    <a:pt x="10" y="116"/>
                  </a:lnTo>
                  <a:lnTo>
                    <a:pt x="20" y="73"/>
                  </a:lnTo>
                  <a:lnTo>
                    <a:pt x="20" y="36"/>
                  </a:lnTo>
                  <a:lnTo>
                    <a:pt x="31" y="12"/>
                  </a:lnTo>
                  <a:lnTo>
                    <a:pt x="41" y="6"/>
                  </a:lnTo>
                  <a:lnTo>
                    <a:pt x="31" y="0"/>
                  </a:lnTo>
                  <a:lnTo>
                    <a:pt x="10" y="12"/>
                  </a:lnTo>
                  <a:lnTo>
                    <a:pt x="10" y="3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42" name="Freeform 101"/>
            <p:cNvSpPr>
              <a:spLocks/>
            </p:cNvSpPr>
            <p:nvPr/>
          </p:nvSpPr>
          <p:spPr bwMode="auto">
            <a:xfrm>
              <a:off x="6814" y="5484"/>
              <a:ext cx="31" cy="123"/>
            </a:xfrm>
            <a:custGeom>
              <a:avLst/>
              <a:gdLst>
                <a:gd name="T0" fmla="*/ 10 w 31"/>
                <a:gd name="T1" fmla="*/ 73 h 123"/>
                <a:gd name="T2" fmla="*/ 10 w 31"/>
                <a:gd name="T3" fmla="*/ 122 h 123"/>
                <a:gd name="T4" fmla="*/ 20 w 31"/>
                <a:gd name="T5" fmla="*/ 122 h 123"/>
                <a:gd name="T6" fmla="*/ 31 w 31"/>
                <a:gd name="T7" fmla="*/ 116 h 123"/>
                <a:gd name="T8" fmla="*/ 20 w 31"/>
                <a:gd name="T9" fmla="*/ 73 h 123"/>
                <a:gd name="T10" fmla="*/ 20 w 31"/>
                <a:gd name="T11" fmla="*/ 36 h 123"/>
                <a:gd name="T12" fmla="*/ 10 w 31"/>
                <a:gd name="T13" fmla="*/ 12 h 123"/>
                <a:gd name="T14" fmla="*/ 0 w 31"/>
                <a:gd name="T15" fmla="*/ 0 h 123"/>
                <a:gd name="T16" fmla="*/ 0 w 31"/>
                <a:gd name="T17" fmla="*/ 36 h 123"/>
                <a:gd name="T18" fmla="*/ 10 w 31"/>
                <a:gd name="T19" fmla="*/ 73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123"/>
                <a:gd name="T32" fmla="*/ 31 w 3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123">
                  <a:moveTo>
                    <a:pt x="10" y="73"/>
                  </a:moveTo>
                  <a:lnTo>
                    <a:pt x="10" y="122"/>
                  </a:lnTo>
                  <a:lnTo>
                    <a:pt x="20" y="122"/>
                  </a:lnTo>
                  <a:lnTo>
                    <a:pt x="31" y="116"/>
                  </a:lnTo>
                  <a:lnTo>
                    <a:pt x="20" y="73"/>
                  </a:lnTo>
                  <a:lnTo>
                    <a:pt x="20" y="36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0" y="7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43" name="Freeform 102"/>
            <p:cNvSpPr>
              <a:spLocks/>
            </p:cNvSpPr>
            <p:nvPr/>
          </p:nvSpPr>
          <p:spPr bwMode="auto">
            <a:xfrm>
              <a:off x="6824" y="5600"/>
              <a:ext cx="21" cy="4056"/>
            </a:xfrm>
            <a:custGeom>
              <a:avLst/>
              <a:gdLst>
                <a:gd name="T0" fmla="*/ 10 w 21"/>
                <a:gd name="T1" fmla="*/ 4043 h 4056"/>
                <a:gd name="T2" fmla="*/ 0 w 21"/>
                <a:gd name="T3" fmla="*/ 0 h 4056"/>
                <a:gd name="T4" fmla="*/ 0 w 21"/>
                <a:gd name="T5" fmla="*/ 4055 h 4056"/>
                <a:gd name="T6" fmla="*/ 10 w 21"/>
                <a:gd name="T7" fmla="*/ 4055 h 4056"/>
                <a:gd name="T8" fmla="*/ 20 w 21"/>
                <a:gd name="T9" fmla="*/ 4049 h 4056"/>
                <a:gd name="T10" fmla="*/ 10 w 21"/>
                <a:gd name="T11" fmla="*/ 4043 h 40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056"/>
                <a:gd name="T20" fmla="*/ 21 w 21"/>
                <a:gd name="T21" fmla="*/ 4056 h 40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056">
                  <a:moveTo>
                    <a:pt x="10" y="4043"/>
                  </a:moveTo>
                  <a:lnTo>
                    <a:pt x="0" y="0"/>
                  </a:lnTo>
                  <a:lnTo>
                    <a:pt x="0" y="4055"/>
                  </a:lnTo>
                  <a:lnTo>
                    <a:pt x="10" y="4055"/>
                  </a:lnTo>
                  <a:lnTo>
                    <a:pt x="20" y="4049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44" name="Freeform 103"/>
            <p:cNvSpPr>
              <a:spLocks/>
            </p:cNvSpPr>
            <p:nvPr/>
          </p:nvSpPr>
          <p:spPr bwMode="auto">
            <a:xfrm>
              <a:off x="6824" y="5600"/>
              <a:ext cx="21" cy="4050"/>
            </a:xfrm>
            <a:custGeom>
              <a:avLst/>
              <a:gdLst>
                <a:gd name="T0" fmla="*/ 20 w 21"/>
                <a:gd name="T1" fmla="*/ 0 h 4050"/>
                <a:gd name="T2" fmla="*/ 0 w 21"/>
                <a:gd name="T3" fmla="*/ 0 h 4050"/>
                <a:gd name="T4" fmla="*/ 10 w 21"/>
                <a:gd name="T5" fmla="*/ 4043 h 4050"/>
                <a:gd name="T6" fmla="*/ 20 w 21"/>
                <a:gd name="T7" fmla="*/ 4049 h 4050"/>
                <a:gd name="T8" fmla="*/ 20 w 21"/>
                <a:gd name="T9" fmla="*/ 0 h 40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050"/>
                <a:gd name="T17" fmla="*/ 21 w 21"/>
                <a:gd name="T18" fmla="*/ 4050 h 40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050">
                  <a:moveTo>
                    <a:pt x="20" y="0"/>
                  </a:moveTo>
                  <a:lnTo>
                    <a:pt x="0" y="0"/>
                  </a:lnTo>
                  <a:lnTo>
                    <a:pt x="10" y="4043"/>
                  </a:lnTo>
                  <a:lnTo>
                    <a:pt x="20" y="404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1" name="Group 104"/>
            <p:cNvGrpSpPr>
              <a:grpSpLocks/>
            </p:cNvGrpSpPr>
            <p:nvPr/>
          </p:nvGrpSpPr>
          <p:grpSpPr bwMode="auto">
            <a:xfrm>
              <a:off x="6740" y="9643"/>
              <a:ext cx="42" cy="13"/>
              <a:chOff x="6740" y="9643"/>
              <a:chExt cx="42" cy="13"/>
            </a:xfrm>
          </p:grpSpPr>
          <p:sp>
            <p:nvSpPr>
              <p:cNvPr id="28099" name="Freeform 105"/>
              <p:cNvSpPr>
                <a:spLocks/>
              </p:cNvSpPr>
              <p:nvPr/>
            </p:nvSpPr>
            <p:spPr bwMode="auto">
              <a:xfrm>
                <a:off x="6740" y="9643"/>
                <a:ext cx="42" cy="13"/>
              </a:xfrm>
              <a:custGeom>
                <a:avLst/>
                <a:gdLst>
                  <a:gd name="T0" fmla="*/ 0 w 42"/>
                  <a:gd name="T1" fmla="*/ 6 h 13"/>
                  <a:gd name="T2" fmla="*/ 10 w 42"/>
                  <a:gd name="T3" fmla="*/ 12 h 13"/>
                  <a:gd name="T4" fmla="*/ 41 w 42"/>
                  <a:gd name="T5" fmla="*/ 12 h 13"/>
                  <a:gd name="T6" fmla="*/ 41 w 42"/>
                  <a:gd name="T7" fmla="*/ 0 h 13"/>
                  <a:gd name="T8" fmla="*/ 10 w 42"/>
                  <a:gd name="T9" fmla="*/ 0 h 13"/>
                  <a:gd name="T10" fmla="*/ 20 w 42"/>
                  <a:gd name="T11" fmla="*/ 6 h 13"/>
                  <a:gd name="T12" fmla="*/ 0 w 42"/>
                  <a:gd name="T13" fmla="*/ 6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3"/>
                  <a:gd name="T23" fmla="*/ 42 w 4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3">
                    <a:moveTo>
                      <a:pt x="0" y="6"/>
                    </a:moveTo>
                    <a:lnTo>
                      <a:pt x="10" y="12"/>
                    </a:lnTo>
                    <a:lnTo>
                      <a:pt x="41" y="12"/>
                    </a:lnTo>
                    <a:lnTo>
                      <a:pt x="41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100" name="Freeform 106"/>
              <p:cNvSpPr>
                <a:spLocks/>
              </p:cNvSpPr>
              <p:nvPr/>
            </p:nvSpPr>
            <p:spPr bwMode="auto">
              <a:xfrm>
                <a:off x="6740" y="9643"/>
                <a:ext cx="42" cy="13"/>
              </a:xfrm>
              <a:custGeom>
                <a:avLst/>
                <a:gdLst>
                  <a:gd name="T0" fmla="*/ 10 w 42"/>
                  <a:gd name="T1" fmla="*/ 6 h 13"/>
                  <a:gd name="T2" fmla="*/ 20 w 42"/>
                  <a:gd name="T3" fmla="*/ 6 h 13"/>
                  <a:gd name="T4" fmla="*/ 10 w 42"/>
                  <a:gd name="T5" fmla="*/ 0 h 13"/>
                  <a:gd name="T6" fmla="*/ 10 w 42"/>
                  <a:gd name="T7" fmla="*/ 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13"/>
                  <a:gd name="T14" fmla="*/ 42 w 4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13">
                    <a:moveTo>
                      <a:pt x="10" y="6"/>
                    </a:moveTo>
                    <a:lnTo>
                      <a:pt x="20" y="6"/>
                    </a:lnTo>
                    <a:lnTo>
                      <a:pt x="1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746" name="Freeform 107"/>
            <p:cNvSpPr>
              <a:spLocks/>
            </p:cNvSpPr>
            <p:nvPr/>
          </p:nvSpPr>
          <p:spPr bwMode="auto">
            <a:xfrm>
              <a:off x="6751" y="5600"/>
              <a:ext cx="0" cy="959"/>
            </a:xfrm>
            <a:custGeom>
              <a:avLst/>
              <a:gdLst>
                <a:gd name="T0" fmla="*/ 0 h 959"/>
                <a:gd name="T1" fmla="*/ 958 h 959"/>
                <a:gd name="T2" fmla="*/ 0 60000 65536"/>
                <a:gd name="T3" fmla="*/ 0 60000 65536"/>
                <a:gd name="T4" fmla="*/ 0 h 959"/>
                <a:gd name="T5" fmla="*/ 959 h 959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9">
                  <a:moveTo>
                    <a:pt x="0" y="0"/>
                  </a:moveTo>
                  <a:lnTo>
                    <a:pt x="0" y="958"/>
                  </a:lnTo>
                </a:path>
              </a:pathLst>
            </a:custGeom>
            <a:noFill/>
            <a:ln w="1452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47" name="Freeform 108"/>
            <p:cNvSpPr>
              <a:spLocks/>
            </p:cNvSpPr>
            <p:nvPr/>
          </p:nvSpPr>
          <p:spPr bwMode="auto">
            <a:xfrm>
              <a:off x="6751" y="7716"/>
              <a:ext cx="0" cy="1444"/>
            </a:xfrm>
            <a:custGeom>
              <a:avLst/>
              <a:gdLst>
                <a:gd name="T0" fmla="*/ 0 h 1444"/>
                <a:gd name="T1" fmla="*/ 1443 h 1444"/>
                <a:gd name="T2" fmla="*/ 0 60000 65536"/>
                <a:gd name="T3" fmla="*/ 0 60000 65536"/>
                <a:gd name="T4" fmla="*/ 0 h 1444"/>
                <a:gd name="T5" fmla="*/ 1444 h 144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44">
                  <a:moveTo>
                    <a:pt x="0" y="0"/>
                  </a:moveTo>
                  <a:lnTo>
                    <a:pt x="0" y="1443"/>
                  </a:lnTo>
                </a:path>
              </a:pathLst>
            </a:custGeom>
            <a:noFill/>
            <a:ln w="1452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48" name="Freeform 109"/>
            <p:cNvSpPr>
              <a:spLocks/>
            </p:cNvSpPr>
            <p:nvPr/>
          </p:nvSpPr>
          <p:spPr bwMode="auto">
            <a:xfrm>
              <a:off x="6740" y="5484"/>
              <a:ext cx="32" cy="116"/>
            </a:xfrm>
            <a:custGeom>
              <a:avLst/>
              <a:gdLst>
                <a:gd name="T0" fmla="*/ 20 w 32"/>
                <a:gd name="T1" fmla="*/ 0 h 116"/>
                <a:gd name="T2" fmla="*/ 10 w 32"/>
                <a:gd name="T3" fmla="*/ 12 h 116"/>
                <a:gd name="T4" fmla="*/ 10 w 32"/>
                <a:gd name="T5" fmla="*/ 36 h 116"/>
                <a:gd name="T6" fmla="*/ 0 w 32"/>
                <a:gd name="T7" fmla="*/ 73 h 116"/>
                <a:gd name="T8" fmla="*/ 0 w 32"/>
                <a:gd name="T9" fmla="*/ 116 h 116"/>
                <a:gd name="T10" fmla="*/ 20 w 32"/>
                <a:gd name="T11" fmla="*/ 116 h 116"/>
                <a:gd name="T12" fmla="*/ 20 w 32"/>
                <a:gd name="T13" fmla="*/ 36 h 116"/>
                <a:gd name="T14" fmla="*/ 31 w 32"/>
                <a:gd name="T15" fmla="*/ 12 h 116"/>
                <a:gd name="T16" fmla="*/ 20 w 32"/>
                <a:gd name="T17" fmla="*/ 12 h 116"/>
                <a:gd name="T18" fmla="*/ 20 w 32"/>
                <a:gd name="T19" fmla="*/ 0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16"/>
                <a:gd name="T32" fmla="*/ 32 w 32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16">
                  <a:moveTo>
                    <a:pt x="20" y="0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73"/>
                  </a:lnTo>
                  <a:lnTo>
                    <a:pt x="0" y="116"/>
                  </a:lnTo>
                  <a:lnTo>
                    <a:pt x="20" y="116"/>
                  </a:lnTo>
                  <a:lnTo>
                    <a:pt x="20" y="36"/>
                  </a:lnTo>
                  <a:lnTo>
                    <a:pt x="31" y="12"/>
                  </a:lnTo>
                  <a:lnTo>
                    <a:pt x="20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49" name="Freeform 110"/>
            <p:cNvSpPr>
              <a:spLocks/>
            </p:cNvSpPr>
            <p:nvPr/>
          </p:nvSpPr>
          <p:spPr bwMode="auto">
            <a:xfrm>
              <a:off x="6761" y="5484"/>
              <a:ext cx="32" cy="116"/>
            </a:xfrm>
            <a:custGeom>
              <a:avLst/>
              <a:gdLst>
                <a:gd name="T0" fmla="*/ 20 w 32"/>
                <a:gd name="T1" fmla="*/ 36 h 116"/>
                <a:gd name="T2" fmla="*/ 20 w 32"/>
                <a:gd name="T3" fmla="*/ 12 h 116"/>
                <a:gd name="T4" fmla="*/ 0 w 32"/>
                <a:gd name="T5" fmla="*/ 0 h 116"/>
                <a:gd name="T6" fmla="*/ 0 w 32"/>
                <a:gd name="T7" fmla="*/ 12 h 116"/>
                <a:gd name="T8" fmla="*/ 10 w 32"/>
                <a:gd name="T9" fmla="*/ 36 h 116"/>
                <a:gd name="T10" fmla="*/ 10 w 32"/>
                <a:gd name="T11" fmla="*/ 116 h 116"/>
                <a:gd name="T12" fmla="*/ 31 w 32"/>
                <a:gd name="T13" fmla="*/ 116 h 116"/>
                <a:gd name="T14" fmla="*/ 20 w 32"/>
                <a:gd name="T15" fmla="*/ 73 h 116"/>
                <a:gd name="T16" fmla="*/ 20 w 32"/>
                <a:gd name="T17" fmla="*/ 36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16"/>
                <a:gd name="T29" fmla="*/ 32 w 32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16">
                  <a:moveTo>
                    <a:pt x="20" y="36"/>
                  </a:moveTo>
                  <a:lnTo>
                    <a:pt x="2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36"/>
                  </a:lnTo>
                  <a:lnTo>
                    <a:pt x="10" y="116"/>
                  </a:lnTo>
                  <a:lnTo>
                    <a:pt x="31" y="116"/>
                  </a:lnTo>
                  <a:lnTo>
                    <a:pt x="20" y="73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50" name="Freeform 111"/>
            <p:cNvSpPr>
              <a:spLocks/>
            </p:cNvSpPr>
            <p:nvPr/>
          </p:nvSpPr>
          <p:spPr bwMode="auto">
            <a:xfrm>
              <a:off x="6772" y="5600"/>
              <a:ext cx="21" cy="4056"/>
            </a:xfrm>
            <a:custGeom>
              <a:avLst/>
              <a:gdLst>
                <a:gd name="T0" fmla="*/ 10 w 21"/>
                <a:gd name="T1" fmla="*/ 4043 h 4056"/>
                <a:gd name="T2" fmla="*/ 20 w 21"/>
                <a:gd name="T3" fmla="*/ 4049 h 4056"/>
                <a:gd name="T4" fmla="*/ 20 w 21"/>
                <a:gd name="T5" fmla="*/ 0 h 4056"/>
                <a:gd name="T6" fmla="*/ 0 w 21"/>
                <a:gd name="T7" fmla="*/ 0 h 4056"/>
                <a:gd name="T8" fmla="*/ 0 w 21"/>
                <a:gd name="T9" fmla="*/ 4055 h 4056"/>
                <a:gd name="T10" fmla="*/ 10 w 21"/>
                <a:gd name="T11" fmla="*/ 4055 h 4056"/>
                <a:gd name="T12" fmla="*/ 20 w 21"/>
                <a:gd name="T13" fmla="*/ 4049 h 4056"/>
                <a:gd name="T14" fmla="*/ 10 w 21"/>
                <a:gd name="T15" fmla="*/ 4043 h 40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4056"/>
                <a:gd name="T26" fmla="*/ 21 w 21"/>
                <a:gd name="T27" fmla="*/ 4056 h 40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4056">
                  <a:moveTo>
                    <a:pt x="10" y="4043"/>
                  </a:moveTo>
                  <a:lnTo>
                    <a:pt x="20" y="4049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55"/>
                  </a:lnTo>
                  <a:lnTo>
                    <a:pt x="10" y="4055"/>
                  </a:lnTo>
                  <a:lnTo>
                    <a:pt x="20" y="4049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51" name="Freeform 112"/>
            <p:cNvSpPr>
              <a:spLocks/>
            </p:cNvSpPr>
            <p:nvPr/>
          </p:nvSpPr>
          <p:spPr bwMode="auto">
            <a:xfrm>
              <a:off x="7262" y="9643"/>
              <a:ext cx="105" cy="13"/>
            </a:xfrm>
            <a:custGeom>
              <a:avLst/>
              <a:gdLst>
                <a:gd name="T0" fmla="*/ 0 w 105"/>
                <a:gd name="T1" fmla="*/ 0 h 13"/>
                <a:gd name="T2" fmla="*/ 0 w 105"/>
                <a:gd name="T3" fmla="*/ 12 h 13"/>
                <a:gd name="T4" fmla="*/ 93 w 105"/>
                <a:gd name="T5" fmla="*/ 12 h 13"/>
                <a:gd name="T6" fmla="*/ 93 w 105"/>
                <a:gd name="T7" fmla="*/ 6 h 13"/>
                <a:gd name="T8" fmla="*/ 93 w 105"/>
                <a:gd name="T9" fmla="*/ 12 h 13"/>
                <a:gd name="T10" fmla="*/ 104 w 105"/>
                <a:gd name="T11" fmla="*/ 12 h 13"/>
                <a:gd name="T12" fmla="*/ 104 w 105"/>
                <a:gd name="T13" fmla="*/ 6 h 13"/>
                <a:gd name="T14" fmla="*/ 93 w 105"/>
                <a:gd name="T15" fmla="*/ 0 h 13"/>
                <a:gd name="T16" fmla="*/ 0 w 105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5"/>
                <a:gd name="T28" fmla="*/ 0 h 13"/>
                <a:gd name="T29" fmla="*/ 105 w 105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5" h="13">
                  <a:moveTo>
                    <a:pt x="0" y="0"/>
                  </a:moveTo>
                  <a:lnTo>
                    <a:pt x="0" y="12"/>
                  </a:lnTo>
                  <a:lnTo>
                    <a:pt x="93" y="12"/>
                  </a:lnTo>
                  <a:lnTo>
                    <a:pt x="93" y="6"/>
                  </a:lnTo>
                  <a:lnTo>
                    <a:pt x="93" y="12"/>
                  </a:lnTo>
                  <a:lnTo>
                    <a:pt x="104" y="12"/>
                  </a:lnTo>
                  <a:lnTo>
                    <a:pt x="104" y="6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52" name="Freeform 113"/>
            <p:cNvSpPr>
              <a:spLocks/>
            </p:cNvSpPr>
            <p:nvPr/>
          </p:nvSpPr>
          <p:spPr bwMode="auto">
            <a:xfrm>
              <a:off x="7361" y="5600"/>
              <a:ext cx="0" cy="959"/>
            </a:xfrm>
            <a:custGeom>
              <a:avLst/>
              <a:gdLst>
                <a:gd name="T0" fmla="*/ 0 h 959"/>
                <a:gd name="T1" fmla="*/ 958 h 959"/>
                <a:gd name="T2" fmla="*/ 0 60000 65536"/>
                <a:gd name="T3" fmla="*/ 0 60000 65536"/>
                <a:gd name="T4" fmla="*/ 0 h 959"/>
                <a:gd name="T5" fmla="*/ 959 h 959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9">
                  <a:moveTo>
                    <a:pt x="0" y="0"/>
                  </a:moveTo>
                  <a:lnTo>
                    <a:pt x="0" y="958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53" name="Freeform 114"/>
            <p:cNvSpPr>
              <a:spLocks/>
            </p:cNvSpPr>
            <p:nvPr/>
          </p:nvSpPr>
          <p:spPr bwMode="auto">
            <a:xfrm>
              <a:off x="7361" y="7716"/>
              <a:ext cx="0" cy="1444"/>
            </a:xfrm>
            <a:custGeom>
              <a:avLst/>
              <a:gdLst>
                <a:gd name="T0" fmla="*/ 0 h 1444"/>
                <a:gd name="T1" fmla="*/ 1443 h 1444"/>
                <a:gd name="T2" fmla="*/ 0 60000 65536"/>
                <a:gd name="T3" fmla="*/ 0 60000 65536"/>
                <a:gd name="T4" fmla="*/ 0 h 1444"/>
                <a:gd name="T5" fmla="*/ 1444 h 144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44">
                  <a:moveTo>
                    <a:pt x="0" y="0"/>
                  </a:moveTo>
                  <a:lnTo>
                    <a:pt x="0" y="1443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54" name="Freeform 115"/>
            <p:cNvSpPr>
              <a:spLocks/>
            </p:cNvSpPr>
            <p:nvPr/>
          </p:nvSpPr>
          <p:spPr bwMode="auto">
            <a:xfrm>
              <a:off x="7304" y="5484"/>
              <a:ext cx="63" cy="116"/>
            </a:xfrm>
            <a:custGeom>
              <a:avLst/>
              <a:gdLst>
                <a:gd name="T0" fmla="*/ 52 w 63"/>
                <a:gd name="T1" fmla="*/ 55 h 116"/>
                <a:gd name="T2" fmla="*/ 52 w 63"/>
                <a:gd name="T3" fmla="*/ 36 h 116"/>
                <a:gd name="T4" fmla="*/ 41 w 63"/>
                <a:gd name="T5" fmla="*/ 24 h 116"/>
                <a:gd name="T6" fmla="*/ 31 w 63"/>
                <a:gd name="T7" fmla="*/ 12 h 116"/>
                <a:gd name="T8" fmla="*/ 20 w 63"/>
                <a:gd name="T9" fmla="*/ 6 h 116"/>
                <a:gd name="T10" fmla="*/ 10 w 63"/>
                <a:gd name="T11" fmla="*/ 0 h 116"/>
                <a:gd name="T12" fmla="*/ 0 w 63"/>
                <a:gd name="T13" fmla="*/ 0 h 116"/>
                <a:gd name="T14" fmla="*/ 0 w 63"/>
                <a:gd name="T15" fmla="*/ 12 h 116"/>
                <a:gd name="T16" fmla="*/ 10 w 63"/>
                <a:gd name="T17" fmla="*/ 12 h 116"/>
                <a:gd name="T18" fmla="*/ 20 w 63"/>
                <a:gd name="T19" fmla="*/ 18 h 116"/>
                <a:gd name="T20" fmla="*/ 31 w 63"/>
                <a:gd name="T21" fmla="*/ 24 h 116"/>
                <a:gd name="T22" fmla="*/ 31 w 63"/>
                <a:gd name="T23" fmla="*/ 36 h 116"/>
                <a:gd name="T24" fmla="*/ 41 w 63"/>
                <a:gd name="T25" fmla="*/ 55 h 116"/>
                <a:gd name="T26" fmla="*/ 41 w 63"/>
                <a:gd name="T27" fmla="*/ 73 h 116"/>
                <a:gd name="T28" fmla="*/ 52 w 63"/>
                <a:gd name="T29" fmla="*/ 91 h 116"/>
                <a:gd name="T30" fmla="*/ 52 w 63"/>
                <a:gd name="T31" fmla="*/ 116 h 116"/>
                <a:gd name="T32" fmla="*/ 62 w 63"/>
                <a:gd name="T33" fmla="*/ 116 h 116"/>
                <a:gd name="T34" fmla="*/ 62 w 63"/>
                <a:gd name="T35" fmla="*/ 73 h 116"/>
                <a:gd name="T36" fmla="*/ 52 w 63"/>
                <a:gd name="T37" fmla="*/ 55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116"/>
                <a:gd name="T59" fmla="*/ 63 w 63"/>
                <a:gd name="T60" fmla="*/ 116 h 1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116">
                  <a:moveTo>
                    <a:pt x="52" y="55"/>
                  </a:moveTo>
                  <a:lnTo>
                    <a:pt x="52" y="36"/>
                  </a:lnTo>
                  <a:lnTo>
                    <a:pt x="41" y="24"/>
                  </a:lnTo>
                  <a:lnTo>
                    <a:pt x="31" y="12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0" y="18"/>
                  </a:lnTo>
                  <a:lnTo>
                    <a:pt x="31" y="24"/>
                  </a:lnTo>
                  <a:lnTo>
                    <a:pt x="31" y="36"/>
                  </a:lnTo>
                  <a:lnTo>
                    <a:pt x="41" y="55"/>
                  </a:lnTo>
                  <a:lnTo>
                    <a:pt x="41" y="73"/>
                  </a:lnTo>
                  <a:lnTo>
                    <a:pt x="52" y="91"/>
                  </a:lnTo>
                  <a:lnTo>
                    <a:pt x="52" y="116"/>
                  </a:lnTo>
                  <a:lnTo>
                    <a:pt x="62" y="116"/>
                  </a:lnTo>
                  <a:lnTo>
                    <a:pt x="62" y="73"/>
                  </a:lnTo>
                  <a:lnTo>
                    <a:pt x="52" y="55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55" name="Freeform 116"/>
            <p:cNvSpPr>
              <a:spLocks/>
            </p:cNvSpPr>
            <p:nvPr/>
          </p:nvSpPr>
          <p:spPr bwMode="auto">
            <a:xfrm>
              <a:off x="7262" y="5484"/>
              <a:ext cx="52" cy="123"/>
            </a:xfrm>
            <a:custGeom>
              <a:avLst/>
              <a:gdLst>
                <a:gd name="T0" fmla="*/ 10 w 52"/>
                <a:gd name="T1" fmla="*/ 55 h 123"/>
                <a:gd name="T2" fmla="*/ 0 w 52"/>
                <a:gd name="T3" fmla="*/ 73 h 123"/>
                <a:gd name="T4" fmla="*/ 0 w 52"/>
                <a:gd name="T5" fmla="*/ 122 h 123"/>
                <a:gd name="T6" fmla="*/ 10 w 52"/>
                <a:gd name="T7" fmla="*/ 122 h 123"/>
                <a:gd name="T8" fmla="*/ 10 w 52"/>
                <a:gd name="T9" fmla="*/ 91 h 123"/>
                <a:gd name="T10" fmla="*/ 20 w 52"/>
                <a:gd name="T11" fmla="*/ 73 h 123"/>
                <a:gd name="T12" fmla="*/ 20 w 52"/>
                <a:gd name="T13" fmla="*/ 55 h 123"/>
                <a:gd name="T14" fmla="*/ 31 w 52"/>
                <a:gd name="T15" fmla="*/ 36 h 123"/>
                <a:gd name="T16" fmla="*/ 31 w 52"/>
                <a:gd name="T17" fmla="*/ 24 h 123"/>
                <a:gd name="T18" fmla="*/ 41 w 52"/>
                <a:gd name="T19" fmla="*/ 18 h 123"/>
                <a:gd name="T20" fmla="*/ 52 w 52"/>
                <a:gd name="T21" fmla="*/ 12 h 123"/>
                <a:gd name="T22" fmla="*/ 52 w 52"/>
                <a:gd name="T23" fmla="*/ 0 h 123"/>
                <a:gd name="T24" fmla="*/ 41 w 52"/>
                <a:gd name="T25" fmla="*/ 6 h 123"/>
                <a:gd name="T26" fmla="*/ 31 w 52"/>
                <a:gd name="T27" fmla="*/ 12 h 123"/>
                <a:gd name="T28" fmla="*/ 20 w 52"/>
                <a:gd name="T29" fmla="*/ 24 h 123"/>
                <a:gd name="T30" fmla="*/ 10 w 52"/>
                <a:gd name="T31" fmla="*/ 36 h 123"/>
                <a:gd name="T32" fmla="*/ 10 w 52"/>
                <a:gd name="T33" fmla="*/ 55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123"/>
                <a:gd name="T53" fmla="*/ 52 w 52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123">
                  <a:moveTo>
                    <a:pt x="10" y="55"/>
                  </a:moveTo>
                  <a:lnTo>
                    <a:pt x="0" y="73"/>
                  </a:lnTo>
                  <a:lnTo>
                    <a:pt x="0" y="122"/>
                  </a:lnTo>
                  <a:lnTo>
                    <a:pt x="10" y="122"/>
                  </a:lnTo>
                  <a:lnTo>
                    <a:pt x="10" y="91"/>
                  </a:lnTo>
                  <a:lnTo>
                    <a:pt x="20" y="73"/>
                  </a:lnTo>
                  <a:lnTo>
                    <a:pt x="20" y="55"/>
                  </a:lnTo>
                  <a:lnTo>
                    <a:pt x="31" y="36"/>
                  </a:lnTo>
                  <a:lnTo>
                    <a:pt x="31" y="24"/>
                  </a:lnTo>
                  <a:lnTo>
                    <a:pt x="41" y="18"/>
                  </a:lnTo>
                  <a:lnTo>
                    <a:pt x="52" y="12"/>
                  </a:lnTo>
                  <a:lnTo>
                    <a:pt x="52" y="0"/>
                  </a:lnTo>
                  <a:lnTo>
                    <a:pt x="41" y="6"/>
                  </a:lnTo>
                  <a:lnTo>
                    <a:pt x="31" y="12"/>
                  </a:lnTo>
                  <a:lnTo>
                    <a:pt x="20" y="24"/>
                  </a:lnTo>
                  <a:lnTo>
                    <a:pt x="10" y="36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2" name="Group 117"/>
            <p:cNvGrpSpPr>
              <a:grpSpLocks/>
            </p:cNvGrpSpPr>
            <p:nvPr/>
          </p:nvGrpSpPr>
          <p:grpSpPr bwMode="auto">
            <a:xfrm>
              <a:off x="7387" y="9643"/>
              <a:ext cx="84" cy="13"/>
              <a:chOff x="7387" y="9643"/>
              <a:chExt cx="84" cy="13"/>
            </a:xfrm>
          </p:grpSpPr>
          <p:sp>
            <p:nvSpPr>
              <p:cNvPr id="28097" name="Freeform 118"/>
              <p:cNvSpPr>
                <a:spLocks/>
              </p:cNvSpPr>
              <p:nvPr/>
            </p:nvSpPr>
            <p:spPr bwMode="auto">
              <a:xfrm>
                <a:off x="7387" y="9643"/>
                <a:ext cx="84" cy="13"/>
              </a:xfrm>
              <a:custGeom>
                <a:avLst/>
                <a:gdLst>
                  <a:gd name="T0" fmla="*/ 83 w 84"/>
                  <a:gd name="T1" fmla="*/ 6 h 13"/>
                  <a:gd name="T2" fmla="*/ 73 w 84"/>
                  <a:gd name="T3" fmla="*/ 6 h 13"/>
                  <a:gd name="T4" fmla="*/ 73 w 84"/>
                  <a:gd name="T5" fmla="*/ 0 h 13"/>
                  <a:gd name="T6" fmla="*/ 0 w 84"/>
                  <a:gd name="T7" fmla="*/ 0 h 13"/>
                  <a:gd name="T8" fmla="*/ 0 w 84"/>
                  <a:gd name="T9" fmla="*/ 12 h 13"/>
                  <a:gd name="T10" fmla="*/ 52 w 84"/>
                  <a:gd name="T11" fmla="*/ 12 h 13"/>
                  <a:gd name="T12" fmla="*/ 62 w 84"/>
                  <a:gd name="T13" fmla="*/ 6 h 13"/>
                  <a:gd name="T14" fmla="*/ 73 w 84"/>
                  <a:gd name="T15" fmla="*/ 12 h 13"/>
                  <a:gd name="T16" fmla="*/ 83 w 84"/>
                  <a:gd name="T17" fmla="*/ 6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13"/>
                  <a:gd name="T29" fmla="*/ 84 w 8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13">
                    <a:moveTo>
                      <a:pt x="83" y="6"/>
                    </a:moveTo>
                    <a:lnTo>
                      <a:pt x="73" y="6"/>
                    </a:lnTo>
                    <a:lnTo>
                      <a:pt x="7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52" y="12"/>
                    </a:lnTo>
                    <a:lnTo>
                      <a:pt x="62" y="6"/>
                    </a:lnTo>
                    <a:lnTo>
                      <a:pt x="73" y="12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98" name="Freeform 119"/>
              <p:cNvSpPr>
                <a:spLocks/>
              </p:cNvSpPr>
              <p:nvPr/>
            </p:nvSpPr>
            <p:spPr bwMode="auto">
              <a:xfrm>
                <a:off x="7387" y="9643"/>
                <a:ext cx="84" cy="13"/>
              </a:xfrm>
              <a:custGeom>
                <a:avLst/>
                <a:gdLst>
                  <a:gd name="T0" fmla="*/ 62 w 84"/>
                  <a:gd name="T1" fmla="*/ 6 h 13"/>
                  <a:gd name="T2" fmla="*/ 52 w 84"/>
                  <a:gd name="T3" fmla="*/ 12 h 13"/>
                  <a:gd name="T4" fmla="*/ 73 w 84"/>
                  <a:gd name="T5" fmla="*/ 12 h 13"/>
                  <a:gd name="T6" fmla="*/ 62 w 84"/>
                  <a:gd name="T7" fmla="*/ 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13"/>
                  <a:gd name="T14" fmla="*/ 84 w 8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13">
                    <a:moveTo>
                      <a:pt x="62" y="6"/>
                    </a:moveTo>
                    <a:lnTo>
                      <a:pt x="52" y="12"/>
                    </a:lnTo>
                    <a:lnTo>
                      <a:pt x="73" y="12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757" name="Freeform 120"/>
            <p:cNvSpPr>
              <a:spLocks/>
            </p:cNvSpPr>
            <p:nvPr/>
          </p:nvSpPr>
          <p:spPr bwMode="auto">
            <a:xfrm>
              <a:off x="7450" y="5594"/>
              <a:ext cx="21" cy="4056"/>
            </a:xfrm>
            <a:custGeom>
              <a:avLst/>
              <a:gdLst>
                <a:gd name="T0" fmla="*/ 0 w 21"/>
                <a:gd name="T1" fmla="*/ 6 h 4056"/>
                <a:gd name="T2" fmla="*/ 0 w 21"/>
                <a:gd name="T3" fmla="*/ 4055 h 4056"/>
                <a:gd name="T4" fmla="*/ 20 w 21"/>
                <a:gd name="T5" fmla="*/ 4055 h 4056"/>
                <a:gd name="T6" fmla="*/ 20 w 21"/>
                <a:gd name="T7" fmla="*/ 6 h 4056"/>
                <a:gd name="T8" fmla="*/ 10 w 21"/>
                <a:gd name="T9" fmla="*/ 6 h 4056"/>
                <a:gd name="T10" fmla="*/ 10 w 21"/>
                <a:gd name="T11" fmla="*/ 0 h 4056"/>
                <a:gd name="T12" fmla="*/ 0 w 21"/>
                <a:gd name="T13" fmla="*/ 6 h 4056"/>
                <a:gd name="T14" fmla="*/ 0 w 21"/>
                <a:gd name="T15" fmla="*/ 6 h 40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4056"/>
                <a:gd name="T26" fmla="*/ 21 w 21"/>
                <a:gd name="T27" fmla="*/ 4056 h 40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4056">
                  <a:moveTo>
                    <a:pt x="0" y="6"/>
                  </a:moveTo>
                  <a:lnTo>
                    <a:pt x="0" y="4055"/>
                  </a:lnTo>
                  <a:lnTo>
                    <a:pt x="20" y="4055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58" name="Freeform 121"/>
            <p:cNvSpPr>
              <a:spLocks/>
            </p:cNvSpPr>
            <p:nvPr/>
          </p:nvSpPr>
          <p:spPr bwMode="auto">
            <a:xfrm>
              <a:off x="7408" y="5484"/>
              <a:ext cx="63" cy="116"/>
            </a:xfrm>
            <a:custGeom>
              <a:avLst/>
              <a:gdLst>
                <a:gd name="T0" fmla="*/ 0 w 63"/>
                <a:gd name="T1" fmla="*/ 6 h 116"/>
                <a:gd name="T2" fmla="*/ 10 w 63"/>
                <a:gd name="T3" fmla="*/ 12 h 116"/>
                <a:gd name="T4" fmla="*/ 20 w 63"/>
                <a:gd name="T5" fmla="*/ 18 h 116"/>
                <a:gd name="T6" fmla="*/ 31 w 63"/>
                <a:gd name="T7" fmla="*/ 24 h 116"/>
                <a:gd name="T8" fmla="*/ 31 w 63"/>
                <a:gd name="T9" fmla="*/ 36 h 116"/>
                <a:gd name="T10" fmla="*/ 41 w 63"/>
                <a:gd name="T11" fmla="*/ 55 h 116"/>
                <a:gd name="T12" fmla="*/ 41 w 63"/>
                <a:gd name="T13" fmla="*/ 116 h 116"/>
                <a:gd name="T14" fmla="*/ 62 w 63"/>
                <a:gd name="T15" fmla="*/ 116 h 116"/>
                <a:gd name="T16" fmla="*/ 62 w 63"/>
                <a:gd name="T17" fmla="*/ 91 h 116"/>
                <a:gd name="T18" fmla="*/ 52 w 63"/>
                <a:gd name="T19" fmla="*/ 73 h 116"/>
                <a:gd name="T20" fmla="*/ 52 w 63"/>
                <a:gd name="T21" fmla="*/ 36 h 116"/>
                <a:gd name="T22" fmla="*/ 41 w 63"/>
                <a:gd name="T23" fmla="*/ 24 h 116"/>
                <a:gd name="T24" fmla="*/ 31 w 63"/>
                <a:gd name="T25" fmla="*/ 12 h 116"/>
                <a:gd name="T26" fmla="*/ 31 w 63"/>
                <a:gd name="T27" fmla="*/ 6 h 116"/>
                <a:gd name="T28" fmla="*/ 10 w 63"/>
                <a:gd name="T29" fmla="*/ 0 h 116"/>
                <a:gd name="T30" fmla="*/ 0 w 63"/>
                <a:gd name="T31" fmla="*/ 6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3"/>
                <a:gd name="T49" fmla="*/ 0 h 116"/>
                <a:gd name="T50" fmla="*/ 63 w 63"/>
                <a:gd name="T51" fmla="*/ 116 h 1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3" h="116">
                  <a:moveTo>
                    <a:pt x="0" y="6"/>
                  </a:moveTo>
                  <a:lnTo>
                    <a:pt x="10" y="12"/>
                  </a:lnTo>
                  <a:lnTo>
                    <a:pt x="20" y="18"/>
                  </a:lnTo>
                  <a:lnTo>
                    <a:pt x="31" y="24"/>
                  </a:lnTo>
                  <a:lnTo>
                    <a:pt x="31" y="36"/>
                  </a:lnTo>
                  <a:lnTo>
                    <a:pt x="41" y="55"/>
                  </a:lnTo>
                  <a:lnTo>
                    <a:pt x="41" y="116"/>
                  </a:lnTo>
                  <a:lnTo>
                    <a:pt x="62" y="116"/>
                  </a:lnTo>
                  <a:lnTo>
                    <a:pt x="62" y="91"/>
                  </a:lnTo>
                  <a:lnTo>
                    <a:pt x="52" y="73"/>
                  </a:lnTo>
                  <a:lnTo>
                    <a:pt x="52" y="36"/>
                  </a:lnTo>
                  <a:lnTo>
                    <a:pt x="41" y="24"/>
                  </a:lnTo>
                  <a:lnTo>
                    <a:pt x="31" y="12"/>
                  </a:lnTo>
                  <a:lnTo>
                    <a:pt x="31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59" name="Freeform 122"/>
            <p:cNvSpPr>
              <a:spLocks/>
            </p:cNvSpPr>
            <p:nvPr/>
          </p:nvSpPr>
          <p:spPr bwMode="auto">
            <a:xfrm>
              <a:off x="7377" y="5484"/>
              <a:ext cx="42" cy="123"/>
            </a:xfrm>
            <a:custGeom>
              <a:avLst/>
              <a:gdLst>
                <a:gd name="T0" fmla="*/ 10 w 42"/>
                <a:gd name="T1" fmla="*/ 36 h 123"/>
                <a:gd name="T2" fmla="*/ 0 w 42"/>
                <a:gd name="T3" fmla="*/ 55 h 123"/>
                <a:gd name="T4" fmla="*/ 0 w 42"/>
                <a:gd name="T5" fmla="*/ 122 h 123"/>
                <a:gd name="T6" fmla="*/ 10 w 42"/>
                <a:gd name="T7" fmla="*/ 122 h 123"/>
                <a:gd name="T8" fmla="*/ 10 w 42"/>
                <a:gd name="T9" fmla="*/ 91 h 123"/>
                <a:gd name="T10" fmla="*/ 20 w 42"/>
                <a:gd name="T11" fmla="*/ 73 h 123"/>
                <a:gd name="T12" fmla="*/ 20 w 42"/>
                <a:gd name="T13" fmla="*/ 36 h 123"/>
                <a:gd name="T14" fmla="*/ 31 w 42"/>
                <a:gd name="T15" fmla="*/ 24 h 123"/>
                <a:gd name="T16" fmla="*/ 41 w 42"/>
                <a:gd name="T17" fmla="*/ 18 h 123"/>
                <a:gd name="T18" fmla="*/ 41 w 42"/>
                <a:gd name="T19" fmla="*/ 0 h 123"/>
                <a:gd name="T20" fmla="*/ 31 w 42"/>
                <a:gd name="T21" fmla="*/ 6 h 123"/>
                <a:gd name="T22" fmla="*/ 20 w 42"/>
                <a:gd name="T23" fmla="*/ 12 h 123"/>
                <a:gd name="T24" fmla="*/ 20 w 42"/>
                <a:gd name="T25" fmla="*/ 24 h 123"/>
                <a:gd name="T26" fmla="*/ 10 w 42"/>
                <a:gd name="T27" fmla="*/ 36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"/>
                <a:gd name="T43" fmla="*/ 0 h 123"/>
                <a:gd name="T44" fmla="*/ 42 w 42"/>
                <a:gd name="T45" fmla="*/ 123 h 1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" h="123">
                  <a:moveTo>
                    <a:pt x="10" y="36"/>
                  </a:moveTo>
                  <a:lnTo>
                    <a:pt x="0" y="55"/>
                  </a:lnTo>
                  <a:lnTo>
                    <a:pt x="0" y="122"/>
                  </a:lnTo>
                  <a:lnTo>
                    <a:pt x="10" y="122"/>
                  </a:lnTo>
                  <a:lnTo>
                    <a:pt x="10" y="91"/>
                  </a:lnTo>
                  <a:lnTo>
                    <a:pt x="20" y="73"/>
                  </a:lnTo>
                  <a:lnTo>
                    <a:pt x="20" y="36"/>
                  </a:lnTo>
                  <a:lnTo>
                    <a:pt x="31" y="24"/>
                  </a:lnTo>
                  <a:lnTo>
                    <a:pt x="41" y="18"/>
                  </a:lnTo>
                  <a:lnTo>
                    <a:pt x="41" y="0"/>
                  </a:lnTo>
                  <a:lnTo>
                    <a:pt x="31" y="6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60" name="Freeform 123"/>
            <p:cNvSpPr>
              <a:spLocks/>
            </p:cNvSpPr>
            <p:nvPr/>
          </p:nvSpPr>
          <p:spPr bwMode="auto">
            <a:xfrm>
              <a:off x="7382" y="5600"/>
              <a:ext cx="0" cy="959"/>
            </a:xfrm>
            <a:custGeom>
              <a:avLst/>
              <a:gdLst>
                <a:gd name="T0" fmla="*/ 0 h 959"/>
                <a:gd name="T1" fmla="*/ 958 h 959"/>
                <a:gd name="T2" fmla="*/ 0 60000 65536"/>
                <a:gd name="T3" fmla="*/ 0 60000 65536"/>
                <a:gd name="T4" fmla="*/ 0 h 959"/>
                <a:gd name="T5" fmla="*/ 959 h 959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9">
                  <a:moveTo>
                    <a:pt x="0" y="0"/>
                  </a:moveTo>
                  <a:lnTo>
                    <a:pt x="0" y="958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61" name="Freeform 124"/>
            <p:cNvSpPr>
              <a:spLocks/>
            </p:cNvSpPr>
            <p:nvPr/>
          </p:nvSpPr>
          <p:spPr bwMode="auto">
            <a:xfrm>
              <a:off x="7382" y="7716"/>
              <a:ext cx="0" cy="1444"/>
            </a:xfrm>
            <a:custGeom>
              <a:avLst/>
              <a:gdLst>
                <a:gd name="T0" fmla="*/ 0 h 1444"/>
                <a:gd name="T1" fmla="*/ 1443 h 1444"/>
                <a:gd name="T2" fmla="*/ 0 60000 65536"/>
                <a:gd name="T3" fmla="*/ 0 60000 65536"/>
                <a:gd name="T4" fmla="*/ 0 h 1444"/>
                <a:gd name="T5" fmla="*/ 1444 h 144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44">
                  <a:moveTo>
                    <a:pt x="0" y="0"/>
                  </a:moveTo>
                  <a:lnTo>
                    <a:pt x="0" y="1443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3" name="Group 125"/>
            <p:cNvGrpSpPr>
              <a:grpSpLocks/>
            </p:cNvGrpSpPr>
            <p:nvPr/>
          </p:nvGrpSpPr>
          <p:grpSpPr bwMode="auto">
            <a:xfrm>
              <a:off x="7481" y="9643"/>
              <a:ext cx="63" cy="13"/>
              <a:chOff x="7481" y="9643"/>
              <a:chExt cx="63" cy="13"/>
            </a:xfrm>
          </p:grpSpPr>
          <p:sp>
            <p:nvSpPr>
              <p:cNvPr id="28095" name="Freeform 126"/>
              <p:cNvSpPr>
                <a:spLocks/>
              </p:cNvSpPr>
              <p:nvPr/>
            </p:nvSpPr>
            <p:spPr bwMode="auto">
              <a:xfrm>
                <a:off x="7481" y="9643"/>
                <a:ext cx="63" cy="13"/>
              </a:xfrm>
              <a:custGeom>
                <a:avLst/>
                <a:gdLst>
                  <a:gd name="T0" fmla="*/ 52 w 63"/>
                  <a:gd name="T1" fmla="*/ 6 h 13"/>
                  <a:gd name="T2" fmla="*/ 41 w 63"/>
                  <a:gd name="T3" fmla="*/ 12 h 13"/>
                  <a:gd name="T4" fmla="*/ 62 w 63"/>
                  <a:gd name="T5" fmla="*/ 12 h 13"/>
                  <a:gd name="T6" fmla="*/ 52 w 63"/>
                  <a:gd name="T7" fmla="*/ 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3"/>
                  <a:gd name="T14" fmla="*/ 63 w 63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3">
                    <a:moveTo>
                      <a:pt x="52" y="6"/>
                    </a:moveTo>
                    <a:lnTo>
                      <a:pt x="41" y="12"/>
                    </a:lnTo>
                    <a:lnTo>
                      <a:pt x="62" y="12"/>
                    </a:ln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96" name="Freeform 127"/>
              <p:cNvSpPr>
                <a:spLocks/>
              </p:cNvSpPr>
              <p:nvPr/>
            </p:nvSpPr>
            <p:spPr bwMode="auto">
              <a:xfrm>
                <a:off x="7481" y="9643"/>
                <a:ext cx="63" cy="13"/>
              </a:xfrm>
              <a:custGeom>
                <a:avLst/>
                <a:gdLst>
                  <a:gd name="T0" fmla="*/ 0 w 63"/>
                  <a:gd name="T1" fmla="*/ 0 h 13"/>
                  <a:gd name="T2" fmla="*/ 0 w 63"/>
                  <a:gd name="T3" fmla="*/ 12 h 13"/>
                  <a:gd name="T4" fmla="*/ 41 w 63"/>
                  <a:gd name="T5" fmla="*/ 12 h 13"/>
                  <a:gd name="T6" fmla="*/ 52 w 63"/>
                  <a:gd name="T7" fmla="*/ 6 h 13"/>
                  <a:gd name="T8" fmla="*/ 62 w 63"/>
                  <a:gd name="T9" fmla="*/ 12 h 13"/>
                  <a:gd name="T10" fmla="*/ 62 w 63"/>
                  <a:gd name="T11" fmla="*/ 0 h 13"/>
                  <a:gd name="T12" fmla="*/ 0 w 63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3"/>
                  <a:gd name="T23" fmla="*/ 63 w 6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3">
                    <a:moveTo>
                      <a:pt x="0" y="0"/>
                    </a:moveTo>
                    <a:lnTo>
                      <a:pt x="0" y="12"/>
                    </a:lnTo>
                    <a:lnTo>
                      <a:pt x="41" y="12"/>
                    </a:lnTo>
                    <a:lnTo>
                      <a:pt x="52" y="6"/>
                    </a:lnTo>
                    <a:lnTo>
                      <a:pt x="62" y="12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763" name="Freeform 128"/>
            <p:cNvSpPr>
              <a:spLocks/>
            </p:cNvSpPr>
            <p:nvPr/>
          </p:nvSpPr>
          <p:spPr bwMode="auto">
            <a:xfrm>
              <a:off x="7539" y="5594"/>
              <a:ext cx="0" cy="965"/>
            </a:xfrm>
            <a:custGeom>
              <a:avLst/>
              <a:gdLst>
                <a:gd name="T0" fmla="*/ 0 h 965"/>
                <a:gd name="T1" fmla="*/ 964 h 965"/>
                <a:gd name="T2" fmla="*/ 0 60000 65536"/>
                <a:gd name="T3" fmla="*/ 0 60000 65536"/>
                <a:gd name="T4" fmla="*/ 0 h 965"/>
                <a:gd name="T5" fmla="*/ 965 h 96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65">
                  <a:moveTo>
                    <a:pt x="0" y="0"/>
                  </a:moveTo>
                  <a:lnTo>
                    <a:pt x="0" y="964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64" name="Freeform 129"/>
            <p:cNvSpPr>
              <a:spLocks/>
            </p:cNvSpPr>
            <p:nvPr/>
          </p:nvSpPr>
          <p:spPr bwMode="auto">
            <a:xfrm>
              <a:off x="7539" y="7716"/>
              <a:ext cx="0" cy="1444"/>
            </a:xfrm>
            <a:custGeom>
              <a:avLst/>
              <a:gdLst>
                <a:gd name="T0" fmla="*/ 0 h 1444"/>
                <a:gd name="T1" fmla="*/ 1443 h 1444"/>
                <a:gd name="T2" fmla="*/ 0 60000 65536"/>
                <a:gd name="T3" fmla="*/ 0 60000 65536"/>
                <a:gd name="T4" fmla="*/ 0 h 1444"/>
                <a:gd name="T5" fmla="*/ 1444 h 144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44">
                  <a:moveTo>
                    <a:pt x="0" y="0"/>
                  </a:moveTo>
                  <a:lnTo>
                    <a:pt x="0" y="1443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65" name="Freeform 130"/>
            <p:cNvSpPr>
              <a:spLocks/>
            </p:cNvSpPr>
            <p:nvPr/>
          </p:nvSpPr>
          <p:spPr bwMode="auto">
            <a:xfrm>
              <a:off x="7502" y="5484"/>
              <a:ext cx="42" cy="116"/>
            </a:xfrm>
            <a:custGeom>
              <a:avLst/>
              <a:gdLst>
                <a:gd name="T0" fmla="*/ 41 w 42"/>
                <a:gd name="T1" fmla="*/ 55 h 116"/>
                <a:gd name="T2" fmla="*/ 31 w 42"/>
                <a:gd name="T3" fmla="*/ 36 h 116"/>
                <a:gd name="T4" fmla="*/ 31 w 42"/>
                <a:gd name="T5" fmla="*/ 12 h 116"/>
                <a:gd name="T6" fmla="*/ 20 w 42"/>
                <a:gd name="T7" fmla="*/ 6 h 116"/>
                <a:gd name="T8" fmla="*/ 10 w 42"/>
                <a:gd name="T9" fmla="*/ 0 h 116"/>
                <a:gd name="T10" fmla="*/ 0 w 42"/>
                <a:gd name="T11" fmla="*/ 0 h 116"/>
                <a:gd name="T12" fmla="*/ 0 w 42"/>
                <a:gd name="T13" fmla="*/ 12 h 116"/>
                <a:gd name="T14" fmla="*/ 10 w 42"/>
                <a:gd name="T15" fmla="*/ 12 h 116"/>
                <a:gd name="T16" fmla="*/ 10 w 42"/>
                <a:gd name="T17" fmla="*/ 18 h 116"/>
                <a:gd name="T18" fmla="*/ 20 w 42"/>
                <a:gd name="T19" fmla="*/ 24 h 116"/>
                <a:gd name="T20" fmla="*/ 20 w 42"/>
                <a:gd name="T21" fmla="*/ 55 h 116"/>
                <a:gd name="T22" fmla="*/ 31 w 42"/>
                <a:gd name="T23" fmla="*/ 73 h 116"/>
                <a:gd name="T24" fmla="*/ 31 w 42"/>
                <a:gd name="T25" fmla="*/ 116 h 116"/>
                <a:gd name="T26" fmla="*/ 41 w 42"/>
                <a:gd name="T27" fmla="*/ 116 h 116"/>
                <a:gd name="T28" fmla="*/ 41 w 42"/>
                <a:gd name="T29" fmla="*/ 55 h 1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116"/>
                <a:gd name="T47" fmla="*/ 42 w 42"/>
                <a:gd name="T48" fmla="*/ 116 h 1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116">
                  <a:moveTo>
                    <a:pt x="41" y="55"/>
                  </a:moveTo>
                  <a:lnTo>
                    <a:pt x="31" y="36"/>
                  </a:lnTo>
                  <a:lnTo>
                    <a:pt x="31" y="12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0" y="18"/>
                  </a:lnTo>
                  <a:lnTo>
                    <a:pt x="20" y="24"/>
                  </a:lnTo>
                  <a:lnTo>
                    <a:pt x="20" y="55"/>
                  </a:lnTo>
                  <a:lnTo>
                    <a:pt x="31" y="73"/>
                  </a:lnTo>
                  <a:lnTo>
                    <a:pt x="31" y="116"/>
                  </a:lnTo>
                  <a:lnTo>
                    <a:pt x="41" y="116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66" name="Freeform 131"/>
            <p:cNvSpPr>
              <a:spLocks/>
            </p:cNvSpPr>
            <p:nvPr/>
          </p:nvSpPr>
          <p:spPr bwMode="auto">
            <a:xfrm>
              <a:off x="7471" y="5484"/>
              <a:ext cx="42" cy="123"/>
            </a:xfrm>
            <a:custGeom>
              <a:avLst/>
              <a:gdLst>
                <a:gd name="T0" fmla="*/ 10 w 42"/>
                <a:gd name="T1" fmla="*/ 24 h 123"/>
                <a:gd name="T2" fmla="*/ 10 w 42"/>
                <a:gd name="T3" fmla="*/ 55 h 123"/>
                <a:gd name="T4" fmla="*/ 0 w 42"/>
                <a:gd name="T5" fmla="*/ 73 h 123"/>
                <a:gd name="T6" fmla="*/ 0 w 42"/>
                <a:gd name="T7" fmla="*/ 122 h 123"/>
                <a:gd name="T8" fmla="*/ 10 w 42"/>
                <a:gd name="T9" fmla="*/ 122 h 123"/>
                <a:gd name="T10" fmla="*/ 20 w 42"/>
                <a:gd name="T11" fmla="*/ 116 h 123"/>
                <a:gd name="T12" fmla="*/ 20 w 42"/>
                <a:gd name="T13" fmla="*/ 36 h 123"/>
                <a:gd name="T14" fmla="*/ 31 w 42"/>
                <a:gd name="T15" fmla="*/ 24 h 123"/>
                <a:gd name="T16" fmla="*/ 31 w 42"/>
                <a:gd name="T17" fmla="*/ 18 h 123"/>
                <a:gd name="T18" fmla="*/ 41 w 42"/>
                <a:gd name="T19" fmla="*/ 12 h 123"/>
                <a:gd name="T20" fmla="*/ 41 w 42"/>
                <a:gd name="T21" fmla="*/ 0 h 123"/>
                <a:gd name="T22" fmla="*/ 31 w 42"/>
                <a:gd name="T23" fmla="*/ 6 h 123"/>
                <a:gd name="T24" fmla="*/ 20 w 42"/>
                <a:gd name="T25" fmla="*/ 12 h 123"/>
                <a:gd name="T26" fmla="*/ 10 w 42"/>
                <a:gd name="T27" fmla="*/ 24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"/>
                <a:gd name="T43" fmla="*/ 0 h 123"/>
                <a:gd name="T44" fmla="*/ 42 w 42"/>
                <a:gd name="T45" fmla="*/ 123 h 1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" h="123">
                  <a:moveTo>
                    <a:pt x="10" y="24"/>
                  </a:moveTo>
                  <a:lnTo>
                    <a:pt x="10" y="55"/>
                  </a:lnTo>
                  <a:lnTo>
                    <a:pt x="0" y="73"/>
                  </a:lnTo>
                  <a:lnTo>
                    <a:pt x="0" y="122"/>
                  </a:lnTo>
                  <a:lnTo>
                    <a:pt x="10" y="122"/>
                  </a:lnTo>
                  <a:lnTo>
                    <a:pt x="20" y="116"/>
                  </a:lnTo>
                  <a:lnTo>
                    <a:pt x="20" y="36"/>
                  </a:lnTo>
                  <a:lnTo>
                    <a:pt x="31" y="24"/>
                  </a:lnTo>
                  <a:lnTo>
                    <a:pt x="31" y="18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31" y="6"/>
                  </a:lnTo>
                  <a:lnTo>
                    <a:pt x="20" y="1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67" name="Freeform 132"/>
            <p:cNvSpPr>
              <a:spLocks/>
            </p:cNvSpPr>
            <p:nvPr/>
          </p:nvSpPr>
          <p:spPr bwMode="auto">
            <a:xfrm>
              <a:off x="7471" y="5600"/>
              <a:ext cx="21" cy="4056"/>
            </a:xfrm>
            <a:custGeom>
              <a:avLst/>
              <a:gdLst>
                <a:gd name="T0" fmla="*/ 10 w 21"/>
                <a:gd name="T1" fmla="*/ 4055 h 4056"/>
                <a:gd name="T2" fmla="*/ 20 w 21"/>
                <a:gd name="T3" fmla="*/ 4049 h 4056"/>
                <a:gd name="T4" fmla="*/ 10 w 21"/>
                <a:gd name="T5" fmla="*/ 4043 h 4056"/>
                <a:gd name="T6" fmla="*/ 0 w 21"/>
                <a:gd name="T7" fmla="*/ 0 h 4056"/>
                <a:gd name="T8" fmla="*/ 0 w 21"/>
                <a:gd name="T9" fmla="*/ 4055 h 4056"/>
                <a:gd name="T10" fmla="*/ 10 w 21"/>
                <a:gd name="T11" fmla="*/ 4055 h 40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056"/>
                <a:gd name="T20" fmla="*/ 21 w 21"/>
                <a:gd name="T21" fmla="*/ 4056 h 40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056">
                  <a:moveTo>
                    <a:pt x="10" y="4055"/>
                  </a:moveTo>
                  <a:lnTo>
                    <a:pt x="20" y="4049"/>
                  </a:lnTo>
                  <a:lnTo>
                    <a:pt x="10" y="4043"/>
                  </a:lnTo>
                  <a:lnTo>
                    <a:pt x="0" y="0"/>
                  </a:lnTo>
                  <a:lnTo>
                    <a:pt x="0" y="4055"/>
                  </a:lnTo>
                  <a:lnTo>
                    <a:pt x="10" y="4055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68" name="Freeform 133"/>
            <p:cNvSpPr>
              <a:spLocks/>
            </p:cNvSpPr>
            <p:nvPr/>
          </p:nvSpPr>
          <p:spPr bwMode="auto">
            <a:xfrm>
              <a:off x="7471" y="5600"/>
              <a:ext cx="21" cy="4050"/>
            </a:xfrm>
            <a:custGeom>
              <a:avLst/>
              <a:gdLst>
                <a:gd name="T0" fmla="*/ 20 w 21"/>
                <a:gd name="T1" fmla="*/ 0 h 4050"/>
                <a:gd name="T2" fmla="*/ 0 w 21"/>
                <a:gd name="T3" fmla="*/ 0 h 4050"/>
                <a:gd name="T4" fmla="*/ 10 w 21"/>
                <a:gd name="T5" fmla="*/ 4043 h 4050"/>
                <a:gd name="T6" fmla="*/ 20 w 21"/>
                <a:gd name="T7" fmla="*/ 4049 h 4050"/>
                <a:gd name="T8" fmla="*/ 20 w 21"/>
                <a:gd name="T9" fmla="*/ 0 h 40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050"/>
                <a:gd name="T17" fmla="*/ 21 w 21"/>
                <a:gd name="T18" fmla="*/ 4050 h 40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050">
                  <a:moveTo>
                    <a:pt x="20" y="0"/>
                  </a:moveTo>
                  <a:lnTo>
                    <a:pt x="0" y="0"/>
                  </a:lnTo>
                  <a:lnTo>
                    <a:pt x="10" y="4043"/>
                  </a:lnTo>
                  <a:lnTo>
                    <a:pt x="20" y="404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4" name="Group 134"/>
            <p:cNvGrpSpPr>
              <a:grpSpLocks/>
            </p:cNvGrpSpPr>
            <p:nvPr/>
          </p:nvGrpSpPr>
          <p:grpSpPr bwMode="auto">
            <a:xfrm>
              <a:off x="7554" y="9643"/>
              <a:ext cx="52" cy="13"/>
              <a:chOff x="7554" y="9643"/>
              <a:chExt cx="52" cy="13"/>
            </a:xfrm>
          </p:grpSpPr>
          <p:sp>
            <p:nvSpPr>
              <p:cNvPr id="28093" name="Freeform 135"/>
              <p:cNvSpPr>
                <a:spLocks/>
              </p:cNvSpPr>
              <p:nvPr/>
            </p:nvSpPr>
            <p:spPr bwMode="auto">
              <a:xfrm>
                <a:off x="7554" y="9643"/>
                <a:ext cx="52" cy="13"/>
              </a:xfrm>
              <a:custGeom>
                <a:avLst/>
                <a:gdLst>
                  <a:gd name="T0" fmla="*/ 52 w 52"/>
                  <a:gd name="T1" fmla="*/ 12 h 13"/>
                  <a:gd name="T2" fmla="*/ 52 w 52"/>
                  <a:gd name="T3" fmla="*/ 6 h 13"/>
                  <a:gd name="T4" fmla="*/ 41 w 52"/>
                  <a:gd name="T5" fmla="*/ 0 h 13"/>
                  <a:gd name="T6" fmla="*/ 0 w 52"/>
                  <a:gd name="T7" fmla="*/ 0 h 13"/>
                  <a:gd name="T8" fmla="*/ 0 w 52"/>
                  <a:gd name="T9" fmla="*/ 12 h 13"/>
                  <a:gd name="T10" fmla="*/ 31 w 52"/>
                  <a:gd name="T11" fmla="*/ 12 h 13"/>
                  <a:gd name="T12" fmla="*/ 31 w 52"/>
                  <a:gd name="T13" fmla="*/ 6 h 13"/>
                  <a:gd name="T14" fmla="*/ 41 w 52"/>
                  <a:gd name="T15" fmla="*/ 12 h 13"/>
                  <a:gd name="T16" fmla="*/ 52 w 52"/>
                  <a:gd name="T17" fmla="*/ 12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13"/>
                  <a:gd name="T29" fmla="*/ 52 w 52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13">
                    <a:moveTo>
                      <a:pt x="52" y="12"/>
                    </a:moveTo>
                    <a:lnTo>
                      <a:pt x="52" y="6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31" y="12"/>
                    </a:lnTo>
                    <a:lnTo>
                      <a:pt x="31" y="6"/>
                    </a:lnTo>
                    <a:lnTo>
                      <a:pt x="41" y="12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94" name="Freeform 136"/>
              <p:cNvSpPr>
                <a:spLocks/>
              </p:cNvSpPr>
              <p:nvPr/>
            </p:nvSpPr>
            <p:spPr bwMode="auto">
              <a:xfrm>
                <a:off x="7554" y="9643"/>
                <a:ext cx="52" cy="13"/>
              </a:xfrm>
              <a:custGeom>
                <a:avLst/>
                <a:gdLst>
                  <a:gd name="T0" fmla="*/ 41 w 52"/>
                  <a:gd name="T1" fmla="*/ 12 h 13"/>
                  <a:gd name="T2" fmla="*/ 31 w 52"/>
                  <a:gd name="T3" fmla="*/ 6 h 13"/>
                  <a:gd name="T4" fmla="*/ 31 w 52"/>
                  <a:gd name="T5" fmla="*/ 12 h 13"/>
                  <a:gd name="T6" fmla="*/ 41 w 52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13"/>
                  <a:gd name="T14" fmla="*/ 52 w 5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13">
                    <a:moveTo>
                      <a:pt x="41" y="12"/>
                    </a:moveTo>
                    <a:lnTo>
                      <a:pt x="31" y="6"/>
                    </a:lnTo>
                    <a:lnTo>
                      <a:pt x="31" y="12"/>
                    </a:lnTo>
                    <a:lnTo>
                      <a:pt x="41" y="12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770" name="Freeform 137"/>
            <p:cNvSpPr>
              <a:spLocks/>
            </p:cNvSpPr>
            <p:nvPr/>
          </p:nvSpPr>
          <p:spPr bwMode="auto">
            <a:xfrm>
              <a:off x="7586" y="5594"/>
              <a:ext cx="20" cy="4056"/>
            </a:xfrm>
            <a:custGeom>
              <a:avLst/>
              <a:gdLst>
                <a:gd name="T0" fmla="*/ 20 w 20"/>
                <a:gd name="T1" fmla="*/ 6 h 4056"/>
                <a:gd name="T2" fmla="*/ 10 w 20"/>
                <a:gd name="T3" fmla="*/ 0 h 4056"/>
                <a:gd name="T4" fmla="*/ 10 w 20"/>
                <a:gd name="T5" fmla="*/ 6 h 4056"/>
                <a:gd name="T6" fmla="*/ 0 w 20"/>
                <a:gd name="T7" fmla="*/ 6 h 4056"/>
                <a:gd name="T8" fmla="*/ 0 w 20"/>
                <a:gd name="T9" fmla="*/ 4055 h 4056"/>
                <a:gd name="T10" fmla="*/ 20 w 20"/>
                <a:gd name="T11" fmla="*/ 4055 h 4056"/>
                <a:gd name="T12" fmla="*/ 20 w 20"/>
                <a:gd name="T13" fmla="*/ 6 h 4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4056"/>
                <a:gd name="T23" fmla="*/ 20 w 20"/>
                <a:gd name="T24" fmla="*/ 4056 h 40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4056">
                  <a:moveTo>
                    <a:pt x="20" y="6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4055"/>
                  </a:lnTo>
                  <a:lnTo>
                    <a:pt x="20" y="4055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71" name="Freeform 138"/>
            <p:cNvSpPr>
              <a:spLocks/>
            </p:cNvSpPr>
            <p:nvPr/>
          </p:nvSpPr>
          <p:spPr bwMode="auto">
            <a:xfrm>
              <a:off x="7565" y="5484"/>
              <a:ext cx="41" cy="116"/>
            </a:xfrm>
            <a:custGeom>
              <a:avLst/>
              <a:gdLst>
                <a:gd name="T0" fmla="*/ 20 w 41"/>
                <a:gd name="T1" fmla="*/ 36 h 116"/>
                <a:gd name="T2" fmla="*/ 20 w 41"/>
                <a:gd name="T3" fmla="*/ 116 h 116"/>
                <a:gd name="T4" fmla="*/ 41 w 41"/>
                <a:gd name="T5" fmla="*/ 116 h 116"/>
                <a:gd name="T6" fmla="*/ 41 w 41"/>
                <a:gd name="T7" fmla="*/ 73 h 116"/>
                <a:gd name="T8" fmla="*/ 31 w 41"/>
                <a:gd name="T9" fmla="*/ 36 h 116"/>
                <a:gd name="T10" fmla="*/ 31 w 41"/>
                <a:gd name="T11" fmla="*/ 12 h 116"/>
                <a:gd name="T12" fmla="*/ 10 w 41"/>
                <a:gd name="T13" fmla="*/ 0 h 116"/>
                <a:gd name="T14" fmla="*/ 0 w 41"/>
                <a:gd name="T15" fmla="*/ 6 h 116"/>
                <a:gd name="T16" fmla="*/ 10 w 41"/>
                <a:gd name="T17" fmla="*/ 12 h 116"/>
                <a:gd name="T18" fmla="*/ 20 w 41"/>
                <a:gd name="T19" fmla="*/ 36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116"/>
                <a:gd name="T32" fmla="*/ 41 w 41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116">
                  <a:moveTo>
                    <a:pt x="20" y="36"/>
                  </a:moveTo>
                  <a:lnTo>
                    <a:pt x="20" y="116"/>
                  </a:lnTo>
                  <a:lnTo>
                    <a:pt x="41" y="116"/>
                  </a:lnTo>
                  <a:lnTo>
                    <a:pt x="41" y="73"/>
                  </a:lnTo>
                  <a:lnTo>
                    <a:pt x="31" y="36"/>
                  </a:lnTo>
                  <a:lnTo>
                    <a:pt x="31" y="12"/>
                  </a:lnTo>
                  <a:lnTo>
                    <a:pt x="10" y="0"/>
                  </a:lnTo>
                  <a:lnTo>
                    <a:pt x="0" y="6"/>
                  </a:lnTo>
                  <a:lnTo>
                    <a:pt x="10" y="12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72" name="Freeform 139"/>
            <p:cNvSpPr>
              <a:spLocks/>
            </p:cNvSpPr>
            <p:nvPr/>
          </p:nvSpPr>
          <p:spPr bwMode="auto">
            <a:xfrm>
              <a:off x="7544" y="5484"/>
              <a:ext cx="31" cy="123"/>
            </a:xfrm>
            <a:custGeom>
              <a:avLst/>
              <a:gdLst>
                <a:gd name="T0" fmla="*/ 20 w 31"/>
                <a:gd name="T1" fmla="*/ 12 h 123"/>
                <a:gd name="T2" fmla="*/ 10 w 31"/>
                <a:gd name="T3" fmla="*/ 36 h 123"/>
                <a:gd name="T4" fmla="*/ 0 w 31"/>
                <a:gd name="T5" fmla="*/ 73 h 123"/>
                <a:gd name="T6" fmla="*/ 0 w 31"/>
                <a:gd name="T7" fmla="*/ 122 h 123"/>
                <a:gd name="T8" fmla="*/ 20 w 31"/>
                <a:gd name="T9" fmla="*/ 122 h 123"/>
                <a:gd name="T10" fmla="*/ 20 w 31"/>
                <a:gd name="T11" fmla="*/ 36 h 123"/>
                <a:gd name="T12" fmla="*/ 31 w 31"/>
                <a:gd name="T13" fmla="*/ 12 h 123"/>
                <a:gd name="T14" fmla="*/ 31 w 31"/>
                <a:gd name="T15" fmla="*/ 0 h 123"/>
                <a:gd name="T16" fmla="*/ 20 w 31"/>
                <a:gd name="T17" fmla="*/ 12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23"/>
                <a:gd name="T29" fmla="*/ 31 w 31"/>
                <a:gd name="T30" fmla="*/ 123 h 1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23">
                  <a:moveTo>
                    <a:pt x="20" y="12"/>
                  </a:moveTo>
                  <a:lnTo>
                    <a:pt x="10" y="36"/>
                  </a:lnTo>
                  <a:lnTo>
                    <a:pt x="0" y="73"/>
                  </a:lnTo>
                  <a:lnTo>
                    <a:pt x="0" y="122"/>
                  </a:lnTo>
                  <a:lnTo>
                    <a:pt x="20" y="122"/>
                  </a:lnTo>
                  <a:lnTo>
                    <a:pt x="20" y="36"/>
                  </a:lnTo>
                  <a:lnTo>
                    <a:pt x="31" y="12"/>
                  </a:lnTo>
                  <a:lnTo>
                    <a:pt x="31" y="0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73" name="Freeform 140"/>
            <p:cNvSpPr>
              <a:spLocks/>
            </p:cNvSpPr>
            <p:nvPr/>
          </p:nvSpPr>
          <p:spPr bwMode="auto">
            <a:xfrm>
              <a:off x="7544" y="5600"/>
              <a:ext cx="21" cy="4056"/>
            </a:xfrm>
            <a:custGeom>
              <a:avLst/>
              <a:gdLst>
                <a:gd name="T0" fmla="*/ 10 w 21"/>
                <a:gd name="T1" fmla="*/ 4043 h 4056"/>
                <a:gd name="T2" fmla="*/ 20 w 21"/>
                <a:gd name="T3" fmla="*/ 4055 h 4056"/>
                <a:gd name="T4" fmla="*/ 20 w 21"/>
                <a:gd name="T5" fmla="*/ 0 h 4056"/>
                <a:gd name="T6" fmla="*/ 0 w 21"/>
                <a:gd name="T7" fmla="*/ 0 h 4056"/>
                <a:gd name="T8" fmla="*/ 10 w 21"/>
                <a:gd name="T9" fmla="*/ 4043 h 4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056"/>
                <a:gd name="T17" fmla="*/ 21 w 21"/>
                <a:gd name="T18" fmla="*/ 4056 h 40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056">
                  <a:moveTo>
                    <a:pt x="10" y="4043"/>
                  </a:moveTo>
                  <a:lnTo>
                    <a:pt x="20" y="4055"/>
                  </a:lnTo>
                  <a:lnTo>
                    <a:pt x="20" y="0"/>
                  </a:lnTo>
                  <a:lnTo>
                    <a:pt x="0" y="0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74" name="Freeform 141"/>
            <p:cNvSpPr>
              <a:spLocks/>
            </p:cNvSpPr>
            <p:nvPr/>
          </p:nvSpPr>
          <p:spPr bwMode="auto">
            <a:xfrm>
              <a:off x="7544" y="5600"/>
              <a:ext cx="21" cy="4056"/>
            </a:xfrm>
            <a:custGeom>
              <a:avLst/>
              <a:gdLst>
                <a:gd name="T0" fmla="*/ 10 w 21"/>
                <a:gd name="T1" fmla="*/ 4055 h 4056"/>
                <a:gd name="T2" fmla="*/ 20 w 21"/>
                <a:gd name="T3" fmla="*/ 4055 h 4056"/>
                <a:gd name="T4" fmla="*/ 10 w 21"/>
                <a:gd name="T5" fmla="*/ 4043 h 4056"/>
                <a:gd name="T6" fmla="*/ 0 w 21"/>
                <a:gd name="T7" fmla="*/ 0 h 4056"/>
                <a:gd name="T8" fmla="*/ 0 w 21"/>
                <a:gd name="T9" fmla="*/ 4055 h 4056"/>
                <a:gd name="T10" fmla="*/ 10 w 21"/>
                <a:gd name="T11" fmla="*/ 4055 h 40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056"/>
                <a:gd name="T20" fmla="*/ 21 w 21"/>
                <a:gd name="T21" fmla="*/ 4056 h 40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056">
                  <a:moveTo>
                    <a:pt x="10" y="4055"/>
                  </a:moveTo>
                  <a:lnTo>
                    <a:pt x="20" y="4055"/>
                  </a:lnTo>
                  <a:lnTo>
                    <a:pt x="10" y="4043"/>
                  </a:lnTo>
                  <a:lnTo>
                    <a:pt x="0" y="0"/>
                  </a:lnTo>
                  <a:lnTo>
                    <a:pt x="0" y="4055"/>
                  </a:lnTo>
                  <a:lnTo>
                    <a:pt x="10" y="4055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75" name="Freeform 142"/>
            <p:cNvSpPr>
              <a:spLocks/>
            </p:cNvSpPr>
            <p:nvPr/>
          </p:nvSpPr>
          <p:spPr bwMode="auto">
            <a:xfrm>
              <a:off x="7606" y="9643"/>
              <a:ext cx="42" cy="13"/>
            </a:xfrm>
            <a:custGeom>
              <a:avLst/>
              <a:gdLst>
                <a:gd name="T0" fmla="*/ 41 w 42"/>
                <a:gd name="T1" fmla="*/ 6 h 13"/>
                <a:gd name="T2" fmla="*/ 31 w 42"/>
                <a:gd name="T3" fmla="*/ 6 h 13"/>
                <a:gd name="T4" fmla="*/ 31 w 42"/>
                <a:gd name="T5" fmla="*/ 0 h 13"/>
                <a:gd name="T6" fmla="*/ 0 w 42"/>
                <a:gd name="T7" fmla="*/ 0 h 13"/>
                <a:gd name="T8" fmla="*/ 0 w 42"/>
                <a:gd name="T9" fmla="*/ 12 h 13"/>
                <a:gd name="T10" fmla="*/ 31 w 42"/>
                <a:gd name="T11" fmla="*/ 12 h 13"/>
                <a:gd name="T12" fmla="*/ 20 w 42"/>
                <a:gd name="T13" fmla="*/ 6 h 13"/>
                <a:gd name="T14" fmla="*/ 31 w 42"/>
                <a:gd name="T15" fmla="*/ 12 h 13"/>
                <a:gd name="T16" fmla="*/ 41 w 42"/>
                <a:gd name="T17" fmla="*/ 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3"/>
                <a:gd name="T29" fmla="*/ 42 w 42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3">
                  <a:moveTo>
                    <a:pt x="41" y="6"/>
                  </a:moveTo>
                  <a:lnTo>
                    <a:pt x="31" y="6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31" y="12"/>
                  </a:lnTo>
                  <a:lnTo>
                    <a:pt x="20" y="6"/>
                  </a:lnTo>
                  <a:lnTo>
                    <a:pt x="31" y="12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76" name="Freeform 143"/>
            <p:cNvSpPr>
              <a:spLocks/>
            </p:cNvSpPr>
            <p:nvPr/>
          </p:nvSpPr>
          <p:spPr bwMode="auto">
            <a:xfrm>
              <a:off x="7638" y="5600"/>
              <a:ext cx="0" cy="959"/>
            </a:xfrm>
            <a:custGeom>
              <a:avLst/>
              <a:gdLst>
                <a:gd name="T0" fmla="*/ 0 h 959"/>
                <a:gd name="T1" fmla="*/ 958 h 959"/>
                <a:gd name="T2" fmla="*/ 0 60000 65536"/>
                <a:gd name="T3" fmla="*/ 0 60000 65536"/>
                <a:gd name="T4" fmla="*/ 0 h 959"/>
                <a:gd name="T5" fmla="*/ 959 h 959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9">
                  <a:moveTo>
                    <a:pt x="0" y="0"/>
                  </a:moveTo>
                  <a:lnTo>
                    <a:pt x="0" y="958"/>
                  </a:lnTo>
                </a:path>
              </a:pathLst>
            </a:custGeom>
            <a:noFill/>
            <a:ln w="1452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77" name="Freeform 144"/>
            <p:cNvSpPr>
              <a:spLocks/>
            </p:cNvSpPr>
            <p:nvPr/>
          </p:nvSpPr>
          <p:spPr bwMode="auto">
            <a:xfrm>
              <a:off x="7638" y="7716"/>
              <a:ext cx="0" cy="1444"/>
            </a:xfrm>
            <a:custGeom>
              <a:avLst/>
              <a:gdLst>
                <a:gd name="T0" fmla="*/ 0 h 1444"/>
                <a:gd name="T1" fmla="*/ 1443 h 1444"/>
                <a:gd name="T2" fmla="*/ 0 60000 65536"/>
                <a:gd name="T3" fmla="*/ 0 60000 65536"/>
                <a:gd name="T4" fmla="*/ 0 h 1444"/>
                <a:gd name="T5" fmla="*/ 1444 h 144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44">
                  <a:moveTo>
                    <a:pt x="0" y="0"/>
                  </a:moveTo>
                  <a:lnTo>
                    <a:pt x="0" y="1443"/>
                  </a:lnTo>
                </a:path>
              </a:pathLst>
            </a:custGeom>
            <a:noFill/>
            <a:ln w="1452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78" name="Freeform 145"/>
            <p:cNvSpPr>
              <a:spLocks/>
            </p:cNvSpPr>
            <p:nvPr/>
          </p:nvSpPr>
          <p:spPr bwMode="auto">
            <a:xfrm>
              <a:off x="7617" y="5484"/>
              <a:ext cx="31" cy="116"/>
            </a:xfrm>
            <a:custGeom>
              <a:avLst/>
              <a:gdLst>
                <a:gd name="T0" fmla="*/ 20 w 31"/>
                <a:gd name="T1" fmla="*/ 36 h 116"/>
                <a:gd name="T2" fmla="*/ 20 w 31"/>
                <a:gd name="T3" fmla="*/ 12 h 116"/>
                <a:gd name="T4" fmla="*/ 0 w 31"/>
                <a:gd name="T5" fmla="*/ 0 h 116"/>
                <a:gd name="T6" fmla="*/ 0 w 31"/>
                <a:gd name="T7" fmla="*/ 12 h 116"/>
                <a:gd name="T8" fmla="*/ 10 w 31"/>
                <a:gd name="T9" fmla="*/ 36 h 116"/>
                <a:gd name="T10" fmla="*/ 10 w 31"/>
                <a:gd name="T11" fmla="*/ 116 h 116"/>
                <a:gd name="T12" fmla="*/ 31 w 31"/>
                <a:gd name="T13" fmla="*/ 116 h 116"/>
                <a:gd name="T14" fmla="*/ 20 w 31"/>
                <a:gd name="T15" fmla="*/ 73 h 116"/>
                <a:gd name="T16" fmla="*/ 20 w 31"/>
                <a:gd name="T17" fmla="*/ 36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16"/>
                <a:gd name="T29" fmla="*/ 31 w 31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16">
                  <a:moveTo>
                    <a:pt x="20" y="36"/>
                  </a:moveTo>
                  <a:lnTo>
                    <a:pt x="2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36"/>
                  </a:lnTo>
                  <a:lnTo>
                    <a:pt x="10" y="116"/>
                  </a:lnTo>
                  <a:lnTo>
                    <a:pt x="31" y="116"/>
                  </a:lnTo>
                  <a:lnTo>
                    <a:pt x="20" y="73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79" name="Freeform 146"/>
            <p:cNvSpPr>
              <a:spLocks/>
            </p:cNvSpPr>
            <p:nvPr/>
          </p:nvSpPr>
          <p:spPr bwMode="auto">
            <a:xfrm>
              <a:off x="7596" y="5484"/>
              <a:ext cx="31" cy="116"/>
            </a:xfrm>
            <a:custGeom>
              <a:avLst/>
              <a:gdLst>
                <a:gd name="T0" fmla="*/ 20 w 31"/>
                <a:gd name="T1" fmla="*/ 0 h 116"/>
                <a:gd name="T2" fmla="*/ 10 w 31"/>
                <a:gd name="T3" fmla="*/ 12 h 116"/>
                <a:gd name="T4" fmla="*/ 10 w 31"/>
                <a:gd name="T5" fmla="*/ 36 h 116"/>
                <a:gd name="T6" fmla="*/ 0 w 31"/>
                <a:gd name="T7" fmla="*/ 73 h 116"/>
                <a:gd name="T8" fmla="*/ 0 w 31"/>
                <a:gd name="T9" fmla="*/ 116 h 116"/>
                <a:gd name="T10" fmla="*/ 20 w 31"/>
                <a:gd name="T11" fmla="*/ 116 h 116"/>
                <a:gd name="T12" fmla="*/ 20 w 31"/>
                <a:gd name="T13" fmla="*/ 36 h 116"/>
                <a:gd name="T14" fmla="*/ 31 w 31"/>
                <a:gd name="T15" fmla="*/ 12 h 116"/>
                <a:gd name="T16" fmla="*/ 20 w 31"/>
                <a:gd name="T17" fmla="*/ 12 h 116"/>
                <a:gd name="T18" fmla="*/ 20 w 31"/>
                <a:gd name="T19" fmla="*/ 0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116"/>
                <a:gd name="T32" fmla="*/ 31 w 31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116">
                  <a:moveTo>
                    <a:pt x="20" y="0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73"/>
                  </a:lnTo>
                  <a:lnTo>
                    <a:pt x="0" y="116"/>
                  </a:lnTo>
                  <a:lnTo>
                    <a:pt x="20" y="116"/>
                  </a:lnTo>
                  <a:lnTo>
                    <a:pt x="20" y="36"/>
                  </a:lnTo>
                  <a:lnTo>
                    <a:pt x="31" y="12"/>
                  </a:lnTo>
                  <a:lnTo>
                    <a:pt x="20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80" name="Freeform 147"/>
            <p:cNvSpPr>
              <a:spLocks/>
            </p:cNvSpPr>
            <p:nvPr/>
          </p:nvSpPr>
          <p:spPr bwMode="auto">
            <a:xfrm>
              <a:off x="7596" y="5600"/>
              <a:ext cx="21" cy="4056"/>
            </a:xfrm>
            <a:custGeom>
              <a:avLst/>
              <a:gdLst>
                <a:gd name="T0" fmla="*/ 10 w 21"/>
                <a:gd name="T1" fmla="*/ 4043 h 4056"/>
                <a:gd name="T2" fmla="*/ 20 w 21"/>
                <a:gd name="T3" fmla="*/ 4055 h 4056"/>
                <a:gd name="T4" fmla="*/ 20 w 21"/>
                <a:gd name="T5" fmla="*/ 0 h 4056"/>
                <a:gd name="T6" fmla="*/ 0 w 21"/>
                <a:gd name="T7" fmla="*/ 0 h 4056"/>
                <a:gd name="T8" fmla="*/ 0 w 21"/>
                <a:gd name="T9" fmla="*/ 4049 h 4056"/>
                <a:gd name="T10" fmla="*/ 10 w 21"/>
                <a:gd name="T11" fmla="*/ 4055 h 4056"/>
                <a:gd name="T12" fmla="*/ 20 w 21"/>
                <a:gd name="T13" fmla="*/ 4055 h 4056"/>
                <a:gd name="T14" fmla="*/ 10 w 21"/>
                <a:gd name="T15" fmla="*/ 4043 h 40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4056"/>
                <a:gd name="T26" fmla="*/ 21 w 21"/>
                <a:gd name="T27" fmla="*/ 4056 h 40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4056">
                  <a:moveTo>
                    <a:pt x="10" y="4043"/>
                  </a:moveTo>
                  <a:lnTo>
                    <a:pt x="20" y="4055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49"/>
                  </a:lnTo>
                  <a:lnTo>
                    <a:pt x="10" y="4055"/>
                  </a:lnTo>
                  <a:lnTo>
                    <a:pt x="20" y="4055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81" name="Rectangle 148"/>
            <p:cNvSpPr>
              <a:spLocks noChangeArrowheads="1"/>
            </p:cNvSpPr>
            <p:nvPr/>
          </p:nvSpPr>
          <p:spPr bwMode="auto">
            <a:xfrm>
              <a:off x="6369" y="4969"/>
              <a:ext cx="164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 sz="1200">
                <a:latin typeface="Times New Roman" pitchFamily="18" charset="0"/>
              </a:endParaRPr>
            </a:p>
            <a:p>
              <a:endParaRPr lang="el-GR"/>
            </a:p>
          </p:txBody>
        </p:sp>
        <p:sp>
          <p:nvSpPr>
            <p:cNvPr id="27782" name="Freeform 149"/>
            <p:cNvSpPr>
              <a:spLocks/>
            </p:cNvSpPr>
            <p:nvPr/>
          </p:nvSpPr>
          <p:spPr bwMode="auto">
            <a:xfrm>
              <a:off x="2038" y="4999"/>
              <a:ext cx="1189" cy="55"/>
            </a:xfrm>
            <a:custGeom>
              <a:avLst/>
              <a:gdLst>
                <a:gd name="T0" fmla="*/ 1189 w 1189"/>
                <a:gd name="T1" fmla="*/ 0 h 55"/>
                <a:gd name="T2" fmla="*/ 0 w 1189"/>
                <a:gd name="T3" fmla="*/ 0 h 55"/>
                <a:gd name="T4" fmla="*/ 0 w 1189"/>
                <a:gd name="T5" fmla="*/ 30 h 55"/>
                <a:gd name="T6" fmla="*/ 10 w 1189"/>
                <a:gd name="T7" fmla="*/ 36 h 55"/>
                <a:gd name="T8" fmla="*/ 10 w 1189"/>
                <a:gd name="T9" fmla="*/ 42 h 55"/>
                <a:gd name="T10" fmla="*/ 20 w 1189"/>
                <a:gd name="T11" fmla="*/ 48 h 55"/>
                <a:gd name="T12" fmla="*/ 31 w 1189"/>
                <a:gd name="T13" fmla="*/ 48 h 55"/>
                <a:gd name="T14" fmla="*/ 52 w 1189"/>
                <a:gd name="T15" fmla="*/ 54 h 55"/>
                <a:gd name="T16" fmla="*/ 1137 w 1189"/>
                <a:gd name="T17" fmla="*/ 54 h 55"/>
                <a:gd name="T18" fmla="*/ 1147 w 1189"/>
                <a:gd name="T19" fmla="*/ 48 h 55"/>
                <a:gd name="T20" fmla="*/ 1158 w 1189"/>
                <a:gd name="T21" fmla="*/ 48 h 55"/>
                <a:gd name="T22" fmla="*/ 1168 w 1189"/>
                <a:gd name="T23" fmla="*/ 42 h 55"/>
                <a:gd name="T24" fmla="*/ 1179 w 1189"/>
                <a:gd name="T25" fmla="*/ 36 h 55"/>
                <a:gd name="T26" fmla="*/ 1189 w 1189"/>
                <a:gd name="T27" fmla="*/ 36 h 55"/>
                <a:gd name="T28" fmla="*/ 1189 w 1189"/>
                <a:gd name="T29" fmla="*/ 0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9"/>
                <a:gd name="T46" fmla="*/ 0 h 55"/>
                <a:gd name="T47" fmla="*/ 1189 w 1189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9" h="55">
                  <a:moveTo>
                    <a:pt x="1189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10" y="36"/>
                  </a:lnTo>
                  <a:lnTo>
                    <a:pt x="10" y="42"/>
                  </a:lnTo>
                  <a:lnTo>
                    <a:pt x="20" y="48"/>
                  </a:lnTo>
                  <a:lnTo>
                    <a:pt x="31" y="48"/>
                  </a:lnTo>
                  <a:lnTo>
                    <a:pt x="52" y="54"/>
                  </a:lnTo>
                  <a:lnTo>
                    <a:pt x="1137" y="54"/>
                  </a:lnTo>
                  <a:lnTo>
                    <a:pt x="1147" y="48"/>
                  </a:lnTo>
                  <a:lnTo>
                    <a:pt x="1158" y="48"/>
                  </a:lnTo>
                  <a:lnTo>
                    <a:pt x="1168" y="42"/>
                  </a:lnTo>
                  <a:lnTo>
                    <a:pt x="1179" y="36"/>
                  </a:lnTo>
                  <a:lnTo>
                    <a:pt x="1189" y="36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83" name="Freeform 150"/>
            <p:cNvSpPr>
              <a:spLocks/>
            </p:cNvSpPr>
            <p:nvPr/>
          </p:nvSpPr>
          <p:spPr bwMode="auto">
            <a:xfrm>
              <a:off x="2038" y="4999"/>
              <a:ext cx="1189" cy="0"/>
            </a:xfrm>
            <a:custGeom>
              <a:avLst/>
              <a:gdLst>
                <a:gd name="T0" fmla="*/ 0 w 1189"/>
                <a:gd name="T1" fmla="*/ 1189 w 1189"/>
                <a:gd name="T2" fmla="*/ 0 60000 65536"/>
                <a:gd name="T3" fmla="*/ 0 60000 65536"/>
                <a:gd name="T4" fmla="*/ 0 w 1189"/>
                <a:gd name="T5" fmla="*/ 1189 w 1189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189">
                  <a:moveTo>
                    <a:pt x="0" y="0"/>
                  </a:moveTo>
                  <a:lnTo>
                    <a:pt x="1189" y="0"/>
                  </a:lnTo>
                </a:path>
              </a:pathLst>
            </a:custGeom>
            <a:noFill/>
            <a:ln w="8997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84" name="Freeform 151"/>
            <p:cNvSpPr>
              <a:spLocks/>
            </p:cNvSpPr>
            <p:nvPr/>
          </p:nvSpPr>
          <p:spPr bwMode="auto">
            <a:xfrm>
              <a:off x="3217" y="5014"/>
              <a:ext cx="21" cy="0"/>
            </a:xfrm>
            <a:custGeom>
              <a:avLst/>
              <a:gdLst>
                <a:gd name="T0" fmla="*/ 0 w 21"/>
                <a:gd name="T1" fmla="*/ 20 w 21"/>
                <a:gd name="T2" fmla="*/ 0 60000 65536"/>
                <a:gd name="T3" fmla="*/ 0 60000 65536"/>
                <a:gd name="T4" fmla="*/ 0 w 21"/>
                <a:gd name="T5" fmla="*/ 21 w 21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21">
                  <a:moveTo>
                    <a:pt x="0" y="0"/>
                  </a:moveTo>
                  <a:lnTo>
                    <a:pt x="20" y="0"/>
                  </a:lnTo>
                </a:path>
              </a:pathLst>
            </a:custGeom>
            <a:noFill/>
            <a:ln w="20622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85" name="Freeform 152"/>
            <p:cNvSpPr>
              <a:spLocks/>
            </p:cNvSpPr>
            <p:nvPr/>
          </p:nvSpPr>
          <p:spPr bwMode="auto">
            <a:xfrm>
              <a:off x="3154" y="5029"/>
              <a:ext cx="84" cy="31"/>
            </a:xfrm>
            <a:custGeom>
              <a:avLst/>
              <a:gdLst>
                <a:gd name="T0" fmla="*/ 0 w 84"/>
                <a:gd name="T1" fmla="*/ 18 h 31"/>
                <a:gd name="T2" fmla="*/ 0 w 84"/>
                <a:gd name="T3" fmla="*/ 30 h 31"/>
                <a:gd name="T4" fmla="*/ 20 w 84"/>
                <a:gd name="T5" fmla="*/ 30 h 31"/>
                <a:gd name="T6" fmla="*/ 41 w 84"/>
                <a:gd name="T7" fmla="*/ 24 h 31"/>
                <a:gd name="T8" fmla="*/ 52 w 84"/>
                <a:gd name="T9" fmla="*/ 24 h 31"/>
                <a:gd name="T10" fmla="*/ 62 w 84"/>
                <a:gd name="T11" fmla="*/ 18 h 31"/>
                <a:gd name="T12" fmla="*/ 73 w 84"/>
                <a:gd name="T13" fmla="*/ 12 h 31"/>
                <a:gd name="T14" fmla="*/ 73 w 84"/>
                <a:gd name="T15" fmla="*/ 6 h 31"/>
                <a:gd name="T16" fmla="*/ 83 w 84"/>
                <a:gd name="T17" fmla="*/ 0 h 31"/>
                <a:gd name="T18" fmla="*/ 62 w 84"/>
                <a:gd name="T19" fmla="*/ 0 h 31"/>
                <a:gd name="T20" fmla="*/ 52 w 84"/>
                <a:gd name="T21" fmla="*/ 6 h 31"/>
                <a:gd name="T22" fmla="*/ 52 w 84"/>
                <a:gd name="T23" fmla="*/ 12 h 31"/>
                <a:gd name="T24" fmla="*/ 41 w 84"/>
                <a:gd name="T25" fmla="*/ 12 h 31"/>
                <a:gd name="T26" fmla="*/ 31 w 84"/>
                <a:gd name="T27" fmla="*/ 18 h 31"/>
                <a:gd name="T28" fmla="*/ 0 w 84"/>
                <a:gd name="T29" fmla="*/ 18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31"/>
                <a:gd name="T47" fmla="*/ 84 w 84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31">
                  <a:moveTo>
                    <a:pt x="0" y="18"/>
                  </a:moveTo>
                  <a:lnTo>
                    <a:pt x="0" y="30"/>
                  </a:lnTo>
                  <a:lnTo>
                    <a:pt x="20" y="30"/>
                  </a:lnTo>
                  <a:lnTo>
                    <a:pt x="41" y="24"/>
                  </a:lnTo>
                  <a:lnTo>
                    <a:pt x="52" y="24"/>
                  </a:lnTo>
                  <a:lnTo>
                    <a:pt x="62" y="18"/>
                  </a:lnTo>
                  <a:lnTo>
                    <a:pt x="73" y="12"/>
                  </a:lnTo>
                  <a:lnTo>
                    <a:pt x="73" y="6"/>
                  </a:lnTo>
                  <a:lnTo>
                    <a:pt x="83" y="0"/>
                  </a:lnTo>
                  <a:lnTo>
                    <a:pt x="62" y="0"/>
                  </a:lnTo>
                  <a:lnTo>
                    <a:pt x="52" y="6"/>
                  </a:lnTo>
                  <a:lnTo>
                    <a:pt x="52" y="12"/>
                  </a:lnTo>
                  <a:lnTo>
                    <a:pt x="41" y="12"/>
                  </a:lnTo>
                  <a:lnTo>
                    <a:pt x="31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86" name="Freeform 153"/>
            <p:cNvSpPr>
              <a:spLocks/>
            </p:cNvSpPr>
            <p:nvPr/>
          </p:nvSpPr>
          <p:spPr bwMode="auto">
            <a:xfrm>
              <a:off x="2132" y="5054"/>
              <a:ext cx="1022" cy="0"/>
            </a:xfrm>
            <a:custGeom>
              <a:avLst/>
              <a:gdLst>
                <a:gd name="T0" fmla="*/ 0 w 1022"/>
                <a:gd name="T1" fmla="*/ 1022 w 1022"/>
                <a:gd name="T2" fmla="*/ 0 60000 65536"/>
                <a:gd name="T3" fmla="*/ 0 60000 65536"/>
                <a:gd name="T4" fmla="*/ 0 w 1022"/>
                <a:gd name="T5" fmla="*/ 1022 w 102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022">
                  <a:moveTo>
                    <a:pt x="0" y="0"/>
                  </a:moveTo>
                  <a:lnTo>
                    <a:pt x="1022" y="0"/>
                  </a:lnTo>
                </a:path>
              </a:pathLst>
            </a:custGeom>
            <a:noFill/>
            <a:ln w="906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87" name="Freeform 154"/>
            <p:cNvSpPr>
              <a:spLocks/>
            </p:cNvSpPr>
            <p:nvPr/>
          </p:nvSpPr>
          <p:spPr bwMode="auto">
            <a:xfrm>
              <a:off x="2038" y="5029"/>
              <a:ext cx="94" cy="31"/>
            </a:xfrm>
            <a:custGeom>
              <a:avLst/>
              <a:gdLst>
                <a:gd name="T0" fmla="*/ 52 w 94"/>
                <a:gd name="T1" fmla="*/ 18 h 31"/>
                <a:gd name="T2" fmla="*/ 41 w 94"/>
                <a:gd name="T3" fmla="*/ 18 h 31"/>
                <a:gd name="T4" fmla="*/ 31 w 94"/>
                <a:gd name="T5" fmla="*/ 12 h 31"/>
                <a:gd name="T6" fmla="*/ 20 w 94"/>
                <a:gd name="T7" fmla="*/ 12 h 31"/>
                <a:gd name="T8" fmla="*/ 10 w 94"/>
                <a:gd name="T9" fmla="*/ 6 h 31"/>
                <a:gd name="T10" fmla="*/ 10 w 94"/>
                <a:gd name="T11" fmla="*/ 0 h 31"/>
                <a:gd name="T12" fmla="*/ 0 w 94"/>
                <a:gd name="T13" fmla="*/ 0 h 31"/>
                <a:gd name="T14" fmla="*/ 0 w 94"/>
                <a:gd name="T15" fmla="*/ 12 h 31"/>
                <a:gd name="T16" fmla="*/ 10 w 94"/>
                <a:gd name="T17" fmla="*/ 18 h 31"/>
                <a:gd name="T18" fmla="*/ 20 w 94"/>
                <a:gd name="T19" fmla="*/ 24 h 31"/>
                <a:gd name="T20" fmla="*/ 31 w 94"/>
                <a:gd name="T21" fmla="*/ 24 h 31"/>
                <a:gd name="T22" fmla="*/ 52 w 94"/>
                <a:gd name="T23" fmla="*/ 30 h 31"/>
                <a:gd name="T24" fmla="*/ 93 w 94"/>
                <a:gd name="T25" fmla="*/ 30 h 31"/>
                <a:gd name="T26" fmla="*/ 93 w 94"/>
                <a:gd name="T27" fmla="*/ 18 h 31"/>
                <a:gd name="T28" fmla="*/ 52 w 94"/>
                <a:gd name="T29" fmla="*/ 18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31"/>
                <a:gd name="T47" fmla="*/ 94 w 94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31">
                  <a:moveTo>
                    <a:pt x="52" y="18"/>
                  </a:moveTo>
                  <a:lnTo>
                    <a:pt x="41" y="18"/>
                  </a:lnTo>
                  <a:lnTo>
                    <a:pt x="31" y="12"/>
                  </a:lnTo>
                  <a:lnTo>
                    <a:pt x="2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8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52" y="30"/>
                  </a:lnTo>
                  <a:lnTo>
                    <a:pt x="93" y="30"/>
                  </a:lnTo>
                  <a:lnTo>
                    <a:pt x="93" y="18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88" name="Freeform 155"/>
            <p:cNvSpPr>
              <a:spLocks/>
            </p:cNvSpPr>
            <p:nvPr/>
          </p:nvSpPr>
          <p:spPr bwMode="auto">
            <a:xfrm>
              <a:off x="2038" y="4993"/>
              <a:ext cx="10" cy="36"/>
            </a:xfrm>
            <a:custGeom>
              <a:avLst/>
              <a:gdLst>
                <a:gd name="T0" fmla="*/ 10 w 10"/>
                <a:gd name="T1" fmla="*/ 6 h 36"/>
                <a:gd name="T2" fmla="*/ 10 w 10"/>
                <a:gd name="T3" fmla="*/ 0 h 36"/>
                <a:gd name="T4" fmla="*/ 0 w 10"/>
                <a:gd name="T5" fmla="*/ 0 h 36"/>
                <a:gd name="T6" fmla="*/ 0 w 10"/>
                <a:gd name="T7" fmla="*/ 36 h 36"/>
                <a:gd name="T8" fmla="*/ 10 w 10"/>
                <a:gd name="T9" fmla="*/ 36 h 36"/>
                <a:gd name="T10" fmla="*/ 10 w 10"/>
                <a:gd name="T11" fmla="*/ 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36"/>
                <a:gd name="T20" fmla="*/ 10 w 10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3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89" name="Rectangle 156"/>
            <p:cNvSpPr>
              <a:spLocks/>
            </p:cNvSpPr>
            <p:nvPr/>
          </p:nvSpPr>
          <p:spPr bwMode="auto">
            <a:xfrm>
              <a:off x="2194" y="5145"/>
              <a:ext cx="907" cy="54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90" name="Rectangle 157"/>
            <p:cNvSpPr>
              <a:spLocks/>
            </p:cNvSpPr>
            <p:nvPr/>
          </p:nvSpPr>
          <p:spPr bwMode="auto">
            <a:xfrm>
              <a:off x="2194" y="5329"/>
              <a:ext cx="907" cy="1238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91" name="Rectangle 158"/>
            <p:cNvSpPr>
              <a:spLocks/>
            </p:cNvSpPr>
            <p:nvPr/>
          </p:nvSpPr>
          <p:spPr bwMode="auto">
            <a:xfrm>
              <a:off x="2194" y="7725"/>
              <a:ext cx="907" cy="41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92" name="Rectangle 159"/>
            <p:cNvSpPr>
              <a:spLocks/>
            </p:cNvSpPr>
            <p:nvPr/>
          </p:nvSpPr>
          <p:spPr bwMode="auto">
            <a:xfrm>
              <a:off x="2810" y="7766"/>
              <a:ext cx="292" cy="1394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93" name="Rectangle 160"/>
            <p:cNvSpPr>
              <a:spLocks/>
            </p:cNvSpPr>
            <p:nvPr/>
          </p:nvSpPr>
          <p:spPr bwMode="auto">
            <a:xfrm>
              <a:off x="2704" y="7766"/>
              <a:ext cx="10" cy="1394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94" name="Rectangle 161"/>
            <p:cNvSpPr>
              <a:spLocks/>
            </p:cNvSpPr>
            <p:nvPr/>
          </p:nvSpPr>
          <p:spPr bwMode="auto">
            <a:xfrm>
              <a:off x="2570" y="7766"/>
              <a:ext cx="20" cy="1394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95" name="Rectangle 162"/>
            <p:cNvSpPr>
              <a:spLocks/>
            </p:cNvSpPr>
            <p:nvPr/>
          </p:nvSpPr>
          <p:spPr bwMode="auto">
            <a:xfrm>
              <a:off x="2194" y="7766"/>
              <a:ext cx="281" cy="1394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96" name="Freeform 163"/>
            <p:cNvSpPr>
              <a:spLocks/>
            </p:cNvSpPr>
            <p:nvPr/>
          </p:nvSpPr>
          <p:spPr bwMode="auto">
            <a:xfrm>
              <a:off x="3113" y="5145"/>
              <a:ext cx="0" cy="0"/>
            </a:xfrm>
            <a:custGeom>
              <a:avLst/>
              <a:gdLst>
                <a:gd name="T0" fmla="*/ 0 60000 65536"/>
                <a:gd name="T1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97" name="Freeform 164"/>
            <p:cNvSpPr>
              <a:spLocks/>
            </p:cNvSpPr>
            <p:nvPr/>
          </p:nvSpPr>
          <p:spPr bwMode="auto">
            <a:xfrm>
              <a:off x="3092" y="9659"/>
              <a:ext cx="21" cy="12"/>
            </a:xfrm>
            <a:custGeom>
              <a:avLst/>
              <a:gdLst>
                <a:gd name="T0" fmla="*/ 10 w 21"/>
                <a:gd name="T1" fmla="*/ 12 h 12"/>
                <a:gd name="T2" fmla="*/ 20 w 21"/>
                <a:gd name="T3" fmla="*/ 12 h 12"/>
                <a:gd name="T4" fmla="*/ 20 w 21"/>
                <a:gd name="T5" fmla="*/ 6 h 12"/>
                <a:gd name="T6" fmla="*/ 10 w 21"/>
                <a:gd name="T7" fmla="*/ 0 h 12"/>
                <a:gd name="T8" fmla="*/ 0 w 21"/>
                <a:gd name="T9" fmla="*/ 6 h 12"/>
                <a:gd name="T10" fmla="*/ 0 w 21"/>
                <a:gd name="T11" fmla="*/ 12 h 12"/>
                <a:gd name="T12" fmla="*/ 10 w 21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2"/>
                <a:gd name="T23" fmla="*/ 21 w 2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2">
                  <a:moveTo>
                    <a:pt x="10" y="12"/>
                  </a:moveTo>
                  <a:lnTo>
                    <a:pt x="20" y="12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98" name="Freeform 165"/>
            <p:cNvSpPr>
              <a:spLocks/>
            </p:cNvSpPr>
            <p:nvPr/>
          </p:nvSpPr>
          <p:spPr bwMode="auto">
            <a:xfrm>
              <a:off x="3092" y="5145"/>
              <a:ext cx="21" cy="4520"/>
            </a:xfrm>
            <a:custGeom>
              <a:avLst/>
              <a:gdLst>
                <a:gd name="T0" fmla="*/ 10 w 21"/>
                <a:gd name="T1" fmla="*/ 4513 h 4520"/>
                <a:gd name="T2" fmla="*/ 20 w 21"/>
                <a:gd name="T3" fmla="*/ 4519 h 4520"/>
                <a:gd name="T4" fmla="*/ 20 w 21"/>
                <a:gd name="T5" fmla="*/ 0 h 4520"/>
                <a:gd name="T6" fmla="*/ 0 w 21"/>
                <a:gd name="T7" fmla="*/ 0 h 4520"/>
                <a:gd name="T8" fmla="*/ 0 w 21"/>
                <a:gd name="T9" fmla="*/ 4519 h 4520"/>
                <a:gd name="T10" fmla="*/ 10 w 21"/>
                <a:gd name="T11" fmla="*/ 4513 h 45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520"/>
                <a:gd name="T20" fmla="*/ 21 w 21"/>
                <a:gd name="T21" fmla="*/ 4520 h 45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520">
                  <a:moveTo>
                    <a:pt x="10" y="4513"/>
                  </a:moveTo>
                  <a:lnTo>
                    <a:pt x="20" y="4519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519"/>
                  </a:lnTo>
                  <a:lnTo>
                    <a:pt x="10" y="451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799" name="Freeform 166"/>
            <p:cNvSpPr>
              <a:spLocks/>
            </p:cNvSpPr>
            <p:nvPr/>
          </p:nvSpPr>
          <p:spPr bwMode="auto">
            <a:xfrm>
              <a:off x="2194" y="9659"/>
              <a:ext cx="11" cy="6"/>
            </a:xfrm>
            <a:custGeom>
              <a:avLst/>
              <a:gdLst>
                <a:gd name="T0" fmla="*/ 0 w 11"/>
                <a:gd name="T1" fmla="*/ 6 h 6"/>
                <a:gd name="T2" fmla="*/ 10 w 11"/>
                <a:gd name="T3" fmla="*/ 6 h 6"/>
                <a:gd name="T4" fmla="*/ 0 w 11"/>
                <a:gd name="T5" fmla="*/ 0 h 6"/>
                <a:gd name="T6" fmla="*/ 0 w 11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"/>
                <a:gd name="T14" fmla="*/ 11 w 1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00" name="Freeform 167"/>
            <p:cNvSpPr>
              <a:spLocks/>
            </p:cNvSpPr>
            <p:nvPr/>
          </p:nvSpPr>
          <p:spPr bwMode="auto">
            <a:xfrm>
              <a:off x="2184" y="5139"/>
              <a:ext cx="21" cy="4526"/>
            </a:xfrm>
            <a:custGeom>
              <a:avLst/>
              <a:gdLst>
                <a:gd name="T0" fmla="*/ 20 w 21"/>
                <a:gd name="T1" fmla="*/ 0 h 4526"/>
                <a:gd name="T2" fmla="*/ 10 w 21"/>
                <a:gd name="T3" fmla="*/ 0 h 4526"/>
                <a:gd name="T4" fmla="*/ 10 w 21"/>
                <a:gd name="T5" fmla="*/ 6 h 4526"/>
                <a:gd name="T6" fmla="*/ 0 w 21"/>
                <a:gd name="T7" fmla="*/ 6 h 4526"/>
                <a:gd name="T8" fmla="*/ 0 w 21"/>
                <a:gd name="T9" fmla="*/ 4525 h 4526"/>
                <a:gd name="T10" fmla="*/ 20 w 21"/>
                <a:gd name="T11" fmla="*/ 4525 h 4526"/>
                <a:gd name="T12" fmla="*/ 20 w 21"/>
                <a:gd name="T13" fmla="*/ 0 h 45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4526"/>
                <a:gd name="T23" fmla="*/ 21 w 21"/>
                <a:gd name="T24" fmla="*/ 4526 h 45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4526">
                  <a:moveTo>
                    <a:pt x="2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4525"/>
                  </a:lnTo>
                  <a:lnTo>
                    <a:pt x="20" y="452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01" name="Freeform 168"/>
            <p:cNvSpPr>
              <a:spLocks/>
            </p:cNvSpPr>
            <p:nvPr/>
          </p:nvSpPr>
          <p:spPr bwMode="auto">
            <a:xfrm>
              <a:off x="2184" y="5139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0 w 10"/>
                <a:gd name="T5" fmla="*/ 6 h 6"/>
                <a:gd name="T6" fmla="*/ 10 w 10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6"/>
                <a:gd name="T14" fmla="*/ 10 w 1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02" name="Rectangle 169"/>
            <p:cNvSpPr>
              <a:spLocks/>
            </p:cNvSpPr>
            <p:nvPr/>
          </p:nvSpPr>
          <p:spPr bwMode="auto">
            <a:xfrm>
              <a:off x="2194" y="5200"/>
              <a:ext cx="907" cy="128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03" name="Freeform 170"/>
            <p:cNvSpPr>
              <a:spLocks/>
            </p:cNvSpPr>
            <p:nvPr/>
          </p:nvSpPr>
          <p:spPr bwMode="auto">
            <a:xfrm>
              <a:off x="2194" y="5203"/>
              <a:ext cx="919" cy="0"/>
            </a:xfrm>
            <a:custGeom>
              <a:avLst/>
              <a:gdLst>
                <a:gd name="T0" fmla="*/ 0 w 919"/>
                <a:gd name="T1" fmla="*/ 918 w 919"/>
                <a:gd name="T2" fmla="*/ 0 60000 65536"/>
                <a:gd name="T3" fmla="*/ 0 60000 65536"/>
                <a:gd name="T4" fmla="*/ 0 w 919"/>
                <a:gd name="T5" fmla="*/ 919 w 919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919">
                  <a:moveTo>
                    <a:pt x="0" y="0"/>
                  </a:moveTo>
                  <a:lnTo>
                    <a:pt x="918" y="0"/>
                  </a:lnTo>
                </a:path>
              </a:pathLst>
            </a:custGeom>
            <a:noFill/>
            <a:ln w="516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5" name="Group 171"/>
            <p:cNvGrpSpPr>
              <a:grpSpLocks/>
            </p:cNvGrpSpPr>
            <p:nvPr/>
          </p:nvGrpSpPr>
          <p:grpSpPr bwMode="auto">
            <a:xfrm>
              <a:off x="3092" y="5200"/>
              <a:ext cx="21" cy="135"/>
              <a:chOff x="3092" y="5200"/>
              <a:chExt cx="21" cy="135"/>
            </a:xfrm>
          </p:grpSpPr>
          <p:sp>
            <p:nvSpPr>
              <p:cNvPr id="28091" name="Freeform 172"/>
              <p:cNvSpPr>
                <a:spLocks/>
              </p:cNvSpPr>
              <p:nvPr/>
            </p:nvSpPr>
            <p:spPr bwMode="auto">
              <a:xfrm>
                <a:off x="3092" y="5200"/>
                <a:ext cx="21" cy="135"/>
              </a:xfrm>
              <a:custGeom>
                <a:avLst/>
                <a:gdLst>
                  <a:gd name="T0" fmla="*/ 10 w 21"/>
                  <a:gd name="T1" fmla="*/ 134 h 135"/>
                  <a:gd name="T2" fmla="*/ 20 w 21"/>
                  <a:gd name="T3" fmla="*/ 134 h 135"/>
                  <a:gd name="T4" fmla="*/ 20 w 21"/>
                  <a:gd name="T5" fmla="*/ 128 h 135"/>
                  <a:gd name="T6" fmla="*/ 10 w 21"/>
                  <a:gd name="T7" fmla="*/ 122 h 135"/>
                  <a:gd name="T8" fmla="*/ 0 w 21"/>
                  <a:gd name="T9" fmla="*/ 128 h 135"/>
                  <a:gd name="T10" fmla="*/ 0 w 21"/>
                  <a:gd name="T11" fmla="*/ 134 h 135"/>
                  <a:gd name="T12" fmla="*/ 10 w 21"/>
                  <a:gd name="T13" fmla="*/ 134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35"/>
                  <a:gd name="T23" fmla="*/ 21 w 21"/>
                  <a:gd name="T24" fmla="*/ 135 h 1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35">
                    <a:moveTo>
                      <a:pt x="10" y="134"/>
                    </a:moveTo>
                    <a:lnTo>
                      <a:pt x="20" y="134"/>
                    </a:lnTo>
                    <a:lnTo>
                      <a:pt x="20" y="128"/>
                    </a:lnTo>
                    <a:lnTo>
                      <a:pt x="10" y="122"/>
                    </a:lnTo>
                    <a:lnTo>
                      <a:pt x="0" y="128"/>
                    </a:lnTo>
                    <a:lnTo>
                      <a:pt x="0" y="134"/>
                    </a:lnTo>
                    <a:lnTo>
                      <a:pt x="10" y="134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92" name="Freeform 173"/>
              <p:cNvSpPr>
                <a:spLocks/>
              </p:cNvSpPr>
              <p:nvPr/>
            </p:nvSpPr>
            <p:spPr bwMode="auto">
              <a:xfrm>
                <a:off x="3092" y="5200"/>
                <a:ext cx="21" cy="135"/>
              </a:xfrm>
              <a:custGeom>
                <a:avLst/>
                <a:gdLst>
                  <a:gd name="T0" fmla="*/ 10 w 21"/>
                  <a:gd name="T1" fmla="*/ 122 h 135"/>
                  <a:gd name="T2" fmla="*/ 20 w 21"/>
                  <a:gd name="T3" fmla="*/ 128 h 135"/>
                  <a:gd name="T4" fmla="*/ 20 w 21"/>
                  <a:gd name="T5" fmla="*/ 0 h 135"/>
                  <a:gd name="T6" fmla="*/ 0 w 21"/>
                  <a:gd name="T7" fmla="*/ 0 h 135"/>
                  <a:gd name="T8" fmla="*/ 0 w 21"/>
                  <a:gd name="T9" fmla="*/ 128 h 135"/>
                  <a:gd name="T10" fmla="*/ 10 w 21"/>
                  <a:gd name="T11" fmla="*/ 122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35"/>
                  <a:gd name="T20" fmla="*/ 21 w 21"/>
                  <a:gd name="T21" fmla="*/ 135 h 1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35">
                    <a:moveTo>
                      <a:pt x="10" y="122"/>
                    </a:moveTo>
                    <a:lnTo>
                      <a:pt x="20" y="128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28"/>
                    </a:lnTo>
                    <a:lnTo>
                      <a:pt x="10" y="122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805" name="Freeform 174"/>
            <p:cNvSpPr>
              <a:spLocks/>
            </p:cNvSpPr>
            <p:nvPr/>
          </p:nvSpPr>
          <p:spPr bwMode="auto">
            <a:xfrm>
              <a:off x="2205" y="5329"/>
              <a:ext cx="0" cy="0"/>
            </a:xfrm>
            <a:custGeom>
              <a:avLst/>
              <a:gdLst>
                <a:gd name="T0" fmla="*/ 0 60000 65536"/>
                <a:gd name="T1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06" name="Freeform 175"/>
            <p:cNvSpPr>
              <a:spLocks/>
            </p:cNvSpPr>
            <p:nvPr/>
          </p:nvSpPr>
          <p:spPr bwMode="auto">
            <a:xfrm>
              <a:off x="2184" y="5200"/>
              <a:ext cx="21" cy="129"/>
            </a:xfrm>
            <a:custGeom>
              <a:avLst/>
              <a:gdLst>
                <a:gd name="T0" fmla="*/ 10 w 21"/>
                <a:gd name="T1" fmla="*/ 6 h 129"/>
                <a:gd name="T2" fmla="*/ 20 w 21"/>
                <a:gd name="T3" fmla="*/ 128 h 129"/>
                <a:gd name="T4" fmla="*/ 20 w 21"/>
                <a:gd name="T5" fmla="*/ 0 h 129"/>
                <a:gd name="T6" fmla="*/ 0 w 21"/>
                <a:gd name="T7" fmla="*/ 0 h 129"/>
                <a:gd name="T8" fmla="*/ 0 w 21"/>
                <a:gd name="T9" fmla="*/ 128 h 129"/>
                <a:gd name="T10" fmla="*/ 20 w 21"/>
                <a:gd name="T11" fmla="*/ 128 h 129"/>
                <a:gd name="T12" fmla="*/ 10 w 21"/>
                <a:gd name="T13" fmla="*/ 6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29"/>
                <a:gd name="T23" fmla="*/ 21 w 21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29">
                  <a:moveTo>
                    <a:pt x="10" y="6"/>
                  </a:moveTo>
                  <a:lnTo>
                    <a:pt x="20" y="128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0" y="12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07" name="Rectangle 176"/>
            <p:cNvSpPr>
              <a:spLocks/>
            </p:cNvSpPr>
            <p:nvPr/>
          </p:nvSpPr>
          <p:spPr bwMode="auto">
            <a:xfrm>
              <a:off x="2194" y="5248"/>
              <a:ext cx="907" cy="56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08" name="Rectangle 177"/>
            <p:cNvSpPr>
              <a:spLocks/>
            </p:cNvSpPr>
            <p:nvPr/>
          </p:nvSpPr>
          <p:spPr bwMode="auto">
            <a:xfrm>
              <a:off x="2194" y="5242"/>
              <a:ext cx="907" cy="14"/>
            </a:xfrm>
            <a:prstGeom prst="rect">
              <a:avLst/>
            </a:prstGeom>
            <a:solidFill>
              <a:srgbClr val="0D0D0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6" name="Group 178"/>
            <p:cNvGrpSpPr>
              <a:grpSpLocks/>
            </p:cNvGrpSpPr>
            <p:nvPr/>
          </p:nvGrpSpPr>
          <p:grpSpPr bwMode="auto">
            <a:xfrm>
              <a:off x="3092" y="5249"/>
              <a:ext cx="21" cy="61"/>
              <a:chOff x="3092" y="5249"/>
              <a:chExt cx="21" cy="61"/>
            </a:xfrm>
          </p:grpSpPr>
          <p:sp>
            <p:nvSpPr>
              <p:cNvPr id="28089" name="Freeform 179"/>
              <p:cNvSpPr>
                <a:spLocks/>
              </p:cNvSpPr>
              <p:nvPr/>
            </p:nvSpPr>
            <p:spPr bwMode="auto">
              <a:xfrm>
                <a:off x="3092" y="5249"/>
                <a:ext cx="21" cy="61"/>
              </a:xfrm>
              <a:custGeom>
                <a:avLst/>
                <a:gdLst>
                  <a:gd name="T0" fmla="*/ 10 w 21"/>
                  <a:gd name="T1" fmla="*/ 61 h 61"/>
                  <a:gd name="T2" fmla="*/ 20 w 21"/>
                  <a:gd name="T3" fmla="*/ 61 h 61"/>
                  <a:gd name="T4" fmla="*/ 20 w 21"/>
                  <a:gd name="T5" fmla="*/ 54 h 61"/>
                  <a:gd name="T6" fmla="*/ 10 w 21"/>
                  <a:gd name="T7" fmla="*/ 48 h 61"/>
                  <a:gd name="T8" fmla="*/ 0 w 21"/>
                  <a:gd name="T9" fmla="*/ 54 h 61"/>
                  <a:gd name="T10" fmla="*/ 0 w 21"/>
                  <a:gd name="T11" fmla="*/ 61 h 61"/>
                  <a:gd name="T12" fmla="*/ 10 w 21"/>
                  <a:gd name="T13" fmla="*/ 61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61"/>
                  <a:gd name="T23" fmla="*/ 21 w 21"/>
                  <a:gd name="T24" fmla="*/ 61 h 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61">
                    <a:moveTo>
                      <a:pt x="10" y="61"/>
                    </a:moveTo>
                    <a:lnTo>
                      <a:pt x="20" y="61"/>
                    </a:lnTo>
                    <a:lnTo>
                      <a:pt x="20" y="54"/>
                    </a:lnTo>
                    <a:lnTo>
                      <a:pt x="10" y="48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0" y="61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90" name="Freeform 180"/>
              <p:cNvSpPr>
                <a:spLocks/>
              </p:cNvSpPr>
              <p:nvPr/>
            </p:nvSpPr>
            <p:spPr bwMode="auto">
              <a:xfrm>
                <a:off x="3092" y="5249"/>
                <a:ext cx="21" cy="61"/>
              </a:xfrm>
              <a:custGeom>
                <a:avLst/>
                <a:gdLst>
                  <a:gd name="T0" fmla="*/ 10 w 21"/>
                  <a:gd name="T1" fmla="*/ 48 h 61"/>
                  <a:gd name="T2" fmla="*/ 20 w 21"/>
                  <a:gd name="T3" fmla="*/ 54 h 61"/>
                  <a:gd name="T4" fmla="*/ 20 w 21"/>
                  <a:gd name="T5" fmla="*/ 0 h 61"/>
                  <a:gd name="T6" fmla="*/ 0 w 21"/>
                  <a:gd name="T7" fmla="*/ 0 h 61"/>
                  <a:gd name="T8" fmla="*/ 0 w 21"/>
                  <a:gd name="T9" fmla="*/ 54 h 61"/>
                  <a:gd name="T10" fmla="*/ 10 w 21"/>
                  <a:gd name="T11" fmla="*/ 48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61"/>
                  <a:gd name="T20" fmla="*/ 21 w 21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61">
                    <a:moveTo>
                      <a:pt x="10" y="48"/>
                    </a:moveTo>
                    <a:lnTo>
                      <a:pt x="20" y="54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810" name="Freeform 181"/>
            <p:cNvSpPr>
              <a:spLocks/>
            </p:cNvSpPr>
            <p:nvPr/>
          </p:nvSpPr>
          <p:spPr bwMode="auto">
            <a:xfrm>
              <a:off x="2184" y="5304"/>
              <a:ext cx="0" cy="0"/>
            </a:xfrm>
            <a:custGeom>
              <a:avLst/>
              <a:gdLst>
                <a:gd name="T0" fmla="*/ 0 60000 65536"/>
                <a:gd name="T1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11" name="Freeform 182"/>
            <p:cNvSpPr>
              <a:spLocks/>
            </p:cNvSpPr>
            <p:nvPr/>
          </p:nvSpPr>
          <p:spPr bwMode="auto">
            <a:xfrm>
              <a:off x="2194" y="5298"/>
              <a:ext cx="11" cy="6"/>
            </a:xfrm>
            <a:custGeom>
              <a:avLst/>
              <a:gdLst>
                <a:gd name="T0" fmla="*/ 0 w 11"/>
                <a:gd name="T1" fmla="*/ 6 h 6"/>
                <a:gd name="T2" fmla="*/ 10 w 11"/>
                <a:gd name="T3" fmla="*/ 6 h 6"/>
                <a:gd name="T4" fmla="*/ 0 w 11"/>
                <a:gd name="T5" fmla="*/ 0 h 6"/>
                <a:gd name="T6" fmla="*/ 0 w 11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"/>
                <a:gd name="T14" fmla="*/ 11 w 1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7" name="Group 183"/>
            <p:cNvGrpSpPr>
              <a:grpSpLocks/>
            </p:cNvGrpSpPr>
            <p:nvPr/>
          </p:nvGrpSpPr>
          <p:grpSpPr bwMode="auto">
            <a:xfrm>
              <a:off x="2184" y="5243"/>
              <a:ext cx="21" cy="61"/>
              <a:chOff x="2184" y="5243"/>
              <a:chExt cx="21" cy="61"/>
            </a:xfrm>
          </p:grpSpPr>
          <p:sp>
            <p:nvSpPr>
              <p:cNvPr id="28087" name="Freeform 184"/>
              <p:cNvSpPr>
                <a:spLocks/>
              </p:cNvSpPr>
              <p:nvPr/>
            </p:nvSpPr>
            <p:spPr bwMode="auto">
              <a:xfrm>
                <a:off x="2184" y="5243"/>
                <a:ext cx="21" cy="61"/>
              </a:xfrm>
              <a:custGeom>
                <a:avLst/>
                <a:gdLst>
                  <a:gd name="T0" fmla="*/ 20 w 21"/>
                  <a:gd name="T1" fmla="*/ 0 h 61"/>
                  <a:gd name="T2" fmla="*/ 10 w 21"/>
                  <a:gd name="T3" fmla="*/ 0 h 61"/>
                  <a:gd name="T4" fmla="*/ 10 w 21"/>
                  <a:gd name="T5" fmla="*/ 12 h 61"/>
                  <a:gd name="T6" fmla="*/ 0 w 21"/>
                  <a:gd name="T7" fmla="*/ 6 h 61"/>
                  <a:gd name="T8" fmla="*/ 0 w 21"/>
                  <a:gd name="T9" fmla="*/ 61 h 61"/>
                  <a:gd name="T10" fmla="*/ 20 w 21"/>
                  <a:gd name="T11" fmla="*/ 61 h 61"/>
                  <a:gd name="T12" fmla="*/ 20 w 21"/>
                  <a:gd name="T13" fmla="*/ 0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61"/>
                  <a:gd name="T23" fmla="*/ 21 w 21"/>
                  <a:gd name="T24" fmla="*/ 61 h 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61">
                    <a:moveTo>
                      <a:pt x="20" y="0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6"/>
                    </a:lnTo>
                    <a:lnTo>
                      <a:pt x="0" y="61"/>
                    </a:lnTo>
                    <a:lnTo>
                      <a:pt x="20" y="6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88" name="Freeform 185"/>
              <p:cNvSpPr>
                <a:spLocks/>
              </p:cNvSpPr>
              <p:nvPr/>
            </p:nvSpPr>
            <p:spPr bwMode="auto">
              <a:xfrm>
                <a:off x="2184" y="5243"/>
                <a:ext cx="21" cy="61"/>
              </a:xfrm>
              <a:custGeom>
                <a:avLst/>
                <a:gdLst>
                  <a:gd name="T0" fmla="*/ 10 w 21"/>
                  <a:gd name="T1" fmla="*/ 12 h 61"/>
                  <a:gd name="T2" fmla="*/ 10 w 21"/>
                  <a:gd name="T3" fmla="*/ 0 h 61"/>
                  <a:gd name="T4" fmla="*/ 0 w 21"/>
                  <a:gd name="T5" fmla="*/ 6 h 61"/>
                  <a:gd name="T6" fmla="*/ 10 w 21"/>
                  <a:gd name="T7" fmla="*/ 12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61"/>
                  <a:gd name="T14" fmla="*/ 21 w 21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61">
                    <a:moveTo>
                      <a:pt x="10" y="12"/>
                    </a:moveTo>
                    <a:lnTo>
                      <a:pt x="10" y="0"/>
                    </a:lnTo>
                    <a:lnTo>
                      <a:pt x="0" y="6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813" name="Freeform 186"/>
            <p:cNvSpPr>
              <a:spLocks/>
            </p:cNvSpPr>
            <p:nvPr/>
          </p:nvSpPr>
          <p:spPr bwMode="auto">
            <a:xfrm>
              <a:off x="2205" y="5506"/>
              <a:ext cx="31" cy="2260"/>
            </a:xfrm>
            <a:custGeom>
              <a:avLst/>
              <a:gdLst>
                <a:gd name="T0" fmla="*/ 31 w 31"/>
                <a:gd name="T1" fmla="*/ 2259 h 2260"/>
                <a:gd name="T2" fmla="*/ 31 w 31"/>
                <a:gd name="T3" fmla="*/ 67 h 2260"/>
                <a:gd name="T4" fmla="*/ 20 w 31"/>
                <a:gd name="T5" fmla="*/ 30 h 2260"/>
                <a:gd name="T6" fmla="*/ 20 w 31"/>
                <a:gd name="T7" fmla="*/ 6 h 2260"/>
                <a:gd name="T8" fmla="*/ 10 w 31"/>
                <a:gd name="T9" fmla="*/ 0 h 2260"/>
                <a:gd name="T10" fmla="*/ 10 w 31"/>
                <a:gd name="T11" fmla="*/ 30 h 2260"/>
                <a:gd name="T12" fmla="*/ 0 w 31"/>
                <a:gd name="T13" fmla="*/ 67 h 2260"/>
                <a:gd name="T14" fmla="*/ 0 w 31"/>
                <a:gd name="T15" fmla="*/ 2259 h 2260"/>
                <a:gd name="T16" fmla="*/ 31 w 31"/>
                <a:gd name="T17" fmla="*/ 2259 h 2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2260"/>
                <a:gd name="T29" fmla="*/ 31 w 31"/>
                <a:gd name="T30" fmla="*/ 2260 h 22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2260">
                  <a:moveTo>
                    <a:pt x="31" y="2259"/>
                  </a:moveTo>
                  <a:lnTo>
                    <a:pt x="31" y="67"/>
                  </a:lnTo>
                  <a:lnTo>
                    <a:pt x="20" y="30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10" y="30"/>
                  </a:lnTo>
                  <a:lnTo>
                    <a:pt x="0" y="67"/>
                  </a:lnTo>
                  <a:lnTo>
                    <a:pt x="0" y="2259"/>
                  </a:lnTo>
                  <a:lnTo>
                    <a:pt x="31" y="2259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14" name="Freeform 187"/>
            <p:cNvSpPr>
              <a:spLocks/>
            </p:cNvSpPr>
            <p:nvPr/>
          </p:nvSpPr>
          <p:spPr bwMode="auto">
            <a:xfrm>
              <a:off x="2247" y="5506"/>
              <a:ext cx="41" cy="2260"/>
            </a:xfrm>
            <a:custGeom>
              <a:avLst/>
              <a:gdLst>
                <a:gd name="T0" fmla="*/ 0 w 41"/>
                <a:gd name="T1" fmla="*/ 2259 h 2260"/>
                <a:gd name="T2" fmla="*/ 41 w 41"/>
                <a:gd name="T3" fmla="*/ 2259 h 2260"/>
                <a:gd name="T4" fmla="*/ 41 w 41"/>
                <a:gd name="T5" fmla="*/ 67 h 2260"/>
                <a:gd name="T6" fmla="*/ 31 w 41"/>
                <a:gd name="T7" fmla="*/ 30 h 2260"/>
                <a:gd name="T8" fmla="*/ 31 w 41"/>
                <a:gd name="T9" fmla="*/ 6 h 2260"/>
                <a:gd name="T10" fmla="*/ 20 w 41"/>
                <a:gd name="T11" fmla="*/ 0 h 2260"/>
                <a:gd name="T12" fmla="*/ 10 w 41"/>
                <a:gd name="T13" fmla="*/ 6 h 2260"/>
                <a:gd name="T14" fmla="*/ 0 w 41"/>
                <a:gd name="T15" fmla="*/ 30 h 2260"/>
                <a:gd name="T16" fmla="*/ 0 w 41"/>
                <a:gd name="T17" fmla="*/ 2259 h 2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260"/>
                <a:gd name="T29" fmla="*/ 41 w 41"/>
                <a:gd name="T30" fmla="*/ 2260 h 22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260">
                  <a:moveTo>
                    <a:pt x="0" y="2259"/>
                  </a:moveTo>
                  <a:lnTo>
                    <a:pt x="41" y="2259"/>
                  </a:lnTo>
                  <a:lnTo>
                    <a:pt x="41" y="67"/>
                  </a:lnTo>
                  <a:lnTo>
                    <a:pt x="31" y="30"/>
                  </a:lnTo>
                  <a:lnTo>
                    <a:pt x="31" y="6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0" y="30"/>
                  </a:lnTo>
                  <a:lnTo>
                    <a:pt x="0" y="2259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15" name="Freeform 188"/>
            <p:cNvSpPr>
              <a:spLocks/>
            </p:cNvSpPr>
            <p:nvPr/>
          </p:nvSpPr>
          <p:spPr bwMode="auto">
            <a:xfrm>
              <a:off x="2299" y="5506"/>
              <a:ext cx="62" cy="2260"/>
            </a:xfrm>
            <a:custGeom>
              <a:avLst/>
              <a:gdLst>
                <a:gd name="T0" fmla="*/ 52 w 62"/>
                <a:gd name="T1" fmla="*/ 18 h 2260"/>
                <a:gd name="T2" fmla="*/ 41 w 62"/>
                <a:gd name="T3" fmla="*/ 6 h 2260"/>
                <a:gd name="T4" fmla="*/ 41 w 62"/>
                <a:gd name="T5" fmla="*/ 0 h 2260"/>
                <a:gd name="T6" fmla="*/ 31 w 62"/>
                <a:gd name="T7" fmla="*/ 0 h 2260"/>
                <a:gd name="T8" fmla="*/ 20 w 62"/>
                <a:gd name="T9" fmla="*/ 6 h 2260"/>
                <a:gd name="T10" fmla="*/ 20 w 62"/>
                <a:gd name="T11" fmla="*/ 18 h 2260"/>
                <a:gd name="T12" fmla="*/ 10 w 62"/>
                <a:gd name="T13" fmla="*/ 30 h 2260"/>
                <a:gd name="T14" fmla="*/ 10 w 62"/>
                <a:gd name="T15" fmla="*/ 67 h 2260"/>
                <a:gd name="T16" fmla="*/ 0 w 62"/>
                <a:gd name="T17" fmla="*/ 85 h 2260"/>
                <a:gd name="T18" fmla="*/ 0 w 62"/>
                <a:gd name="T19" fmla="*/ 2259 h 2260"/>
                <a:gd name="T20" fmla="*/ 62 w 62"/>
                <a:gd name="T21" fmla="*/ 2259 h 2260"/>
                <a:gd name="T22" fmla="*/ 62 w 62"/>
                <a:gd name="T23" fmla="*/ 48 h 2260"/>
                <a:gd name="T24" fmla="*/ 52 w 62"/>
                <a:gd name="T25" fmla="*/ 30 h 2260"/>
                <a:gd name="T26" fmla="*/ 52 w 62"/>
                <a:gd name="T27" fmla="*/ 18 h 2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2"/>
                <a:gd name="T43" fmla="*/ 0 h 2260"/>
                <a:gd name="T44" fmla="*/ 62 w 62"/>
                <a:gd name="T45" fmla="*/ 2260 h 2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2" h="2260">
                  <a:moveTo>
                    <a:pt x="52" y="18"/>
                  </a:moveTo>
                  <a:lnTo>
                    <a:pt x="41" y="6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0" y="6"/>
                  </a:lnTo>
                  <a:lnTo>
                    <a:pt x="20" y="18"/>
                  </a:lnTo>
                  <a:lnTo>
                    <a:pt x="10" y="30"/>
                  </a:lnTo>
                  <a:lnTo>
                    <a:pt x="10" y="67"/>
                  </a:lnTo>
                  <a:lnTo>
                    <a:pt x="0" y="85"/>
                  </a:lnTo>
                  <a:lnTo>
                    <a:pt x="0" y="2259"/>
                  </a:lnTo>
                  <a:lnTo>
                    <a:pt x="62" y="2259"/>
                  </a:lnTo>
                  <a:lnTo>
                    <a:pt x="62" y="48"/>
                  </a:lnTo>
                  <a:lnTo>
                    <a:pt x="52" y="30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16" name="Freeform 189"/>
            <p:cNvSpPr>
              <a:spLocks/>
            </p:cNvSpPr>
            <p:nvPr/>
          </p:nvSpPr>
          <p:spPr bwMode="auto">
            <a:xfrm>
              <a:off x="2382" y="5506"/>
              <a:ext cx="73" cy="2260"/>
            </a:xfrm>
            <a:custGeom>
              <a:avLst/>
              <a:gdLst>
                <a:gd name="T0" fmla="*/ 62 w 73"/>
                <a:gd name="T1" fmla="*/ 18 h 2260"/>
                <a:gd name="T2" fmla="*/ 52 w 73"/>
                <a:gd name="T3" fmla="*/ 6 h 2260"/>
                <a:gd name="T4" fmla="*/ 41 w 73"/>
                <a:gd name="T5" fmla="*/ 0 h 2260"/>
                <a:gd name="T6" fmla="*/ 31 w 73"/>
                <a:gd name="T7" fmla="*/ 0 h 2260"/>
                <a:gd name="T8" fmla="*/ 20 w 73"/>
                <a:gd name="T9" fmla="*/ 6 h 2260"/>
                <a:gd name="T10" fmla="*/ 20 w 73"/>
                <a:gd name="T11" fmla="*/ 18 h 2260"/>
                <a:gd name="T12" fmla="*/ 10 w 73"/>
                <a:gd name="T13" fmla="*/ 30 h 2260"/>
                <a:gd name="T14" fmla="*/ 10 w 73"/>
                <a:gd name="T15" fmla="*/ 48 h 2260"/>
                <a:gd name="T16" fmla="*/ 0 w 73"/>
                <a:gd name="T17" fmla="*/ 67 h 2260"/>
                <a:gd name="T18" fmla="*/ 0 w 73"/>
                <a:gd name="T19" fmla="*/ 2259 h 2260"/>
                <a:gd name="T20" fmla="*/ 73 w 73"/>
                <a:gd name="T21" fmla="*/ 2259 h 2260"/>
                <a:gd name="T22" fmla="*/ 73 w 73"/>
                <a:gd name="T23" fmla="*/ 48 h 2260"/>
                <a:gd name="T24" fmla="*/ 62 w 73"/>
                <a:gd name="T25" fmla="*/ 30 h 2260"/>
                <a:gd name="T26" fmla="*/ 62 w 73"/>
                <a:gd name="T27" fmla="*/ 18 h 2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2260"/>
                <a:gd name="T44" fmla="*/ 73 w 73"/>
                <a:gd name="T45" fmla="*/ 2260 h 2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2260">
                  <a:moveTo>
                    <a:pt x="62" y="18"/>
                  </a:moveTo>
                  <a:lnTo>
                    <a:pt x="52" y="6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0" y="6"/>
                  </a:lnTo>
                  <a:lnTo>
                    <a:pt x="20" y="18"/>
                  </a:lnTo>
                  <a:lnTo>
                    <a:pt x="10" y="30"/>
                  </a:lnTo>
                  <a:lnTo>
                    <a:pt x="10" y="48"/>
                  </a:lnTo>
                  <a:lnTo>
                    <a:pt x="0" y="67"/>
                  </a:lnTo>
                  <a:lnTo>
                    <a:pt x="0" y="2259"/>
                  </a:lnTo>
                  <a:lnTo>
                    <a:pt x="73" y="2259"/>
                  </a:lnTo>
                  <a:lnTo>
                    <a:pt x="73" y="48"/>
                  </a:lnTo>
                  <a:lnTo>
                    <a:pt x="62" y="30"/>
                  </a:lnTo>
                  <a:lnTo>
                    <a:pt x="62" y="18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17" name="Freeform 190"/>
            <p:cNvSpPr>
              <a:spLocks/>
            </p:cNvSpPr>
            <p:nvPr/>
          </p:nvSpPr>
          <p:spPr bwMode="auto">
            <a:xfrm>
              <a:off x="2476" y="5506"/>
              <a:ext cx="94" cy="2260"/>
            </a:xfrm>
            <a:custGeom>
              <a:avLst/>
              <a:gdLst>
                <a:gd name="T0" fmla="*/ 73 w 94"/>
                <a:gd name="T1" fmla="*/ 6 h 2260"/>
                <a:gd name="T2" fmla="*/ 62 w 94"/>
                <a:gd name="T3" fmla="*/ 0 h 2260"/>
                <a:gd name="T4" fmla="*/ 41 w 94"/>
                <a:gd name="T5" fmla="*/ 0 h 2260"/>
                <a:gd name="T6" fmla="*/ 31 w 94"/>
                <a:gd name="T7" fmla="*/ 6 h 2260"/>
                <a:gd name="T8" fmla="*/ 31 w 94"/>
                <a:gd name="T9" fmla="*/ 18 h 2260"/>
                <a:gd name="T10" fmla="*/ 20 w 94"/>
                <a:gd name="T11" fmla="*/ 30 h 2260"/>
                <a:gd name="T12" fmla="*/ 10 w 94"/>
                <a:gd name="T13" fmla="*/ 48 h 2260"/>
                <a:gd name="T14" fmla="*/ 10 w 94"/>
                <a:gd name="T15" fmla="*/ 85 h 2260"/>
                <a:gd name="T16" fmla="*/ 0 w 94"/>
                <a:gd name="T17" fmla="*/ 109 h 2260"/>
                <a:gd name="T18" fmla="*/ 0 w 94"/>
                <a:gd name="T19" fmla="*/ 2259 h 2260"/>
                <a:gd name="T20" fmla="*/ 93 w 94"/>
                <a:gd name="T21" fmla="*/ 2259 h 2260"/>
                <a:gd name="T22" fmla="*/ 93 w 94"/>
                <a:gd name="T23" fmla="*/ 48 h 2260"/>
                <a:gd name="T24" fmla="*/ 83 w 94"/>
                <a:gd name="T25" fmla="*/ 30 h 2260"/>
                <a:gd name="T26" fmla="*/ 73 w 94"/>
                <a:gd name="T27" fmla="*/ 18 h 2260"/>
                <a:gd name="T28" fmla="*/ 73 w 94"/>
                <a:gd name="T29" fmla="*/ 6 h 22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2260"/>
                <a:gd name="T47" fmla="*/ 94 w 94"/>
                <a:gd name="T48" fmla="*/ 2260 h 22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2260">
                  <a:moveTo>
                    <a:pt x="73" y="6"/>
                  </a:moveTo>
                  <a:lnTo>
                    <a:pt x="62" y="0"/>
                  </a:lnTo>
                  <a:lnTo>
                    <a:pt x="41" y="0"/>
                  </a:lnTo>
                  <a:lnTo>
                    <a:pt x="31" y="6"/>
                  </a:lnTo>
                  <a:lnTo>
                    <a:pt x="31" y="18"/>
                  </a:lnTo>
                  <a:lnTo>
                    <a:pt x="20" y="30"/>
                  </a:lnTo>
                  <a:lnTo>
                    <a:pt x="10" y="48"/>
                  </a:lnTo>
                  <a:lnTo>
                    <a:pt x="10" y="85"/>
                  </a:lnTo>
                  <a:lnTo>
                    <a:pt x="0" y="109"/>
                  </a:lnTo>
                  <a:lnTo>
                    <a:pt x="0" y="2259"/>
                  </a:lnTo>
                  <a:lnTo>
                    <a:pt x="93" y="2259"/>
                  </a:lnTo>
                  <a:lnTo>
                    <a:pt x="93" y="48"/>
                  </a:lnTo>
                  <a:lnTo>
                    <a:pt x="83" y="30"/>
                  </a:lnTo>
                  <a:lnTo>
                    <a:pt x="73" y="18"/>
                  </a:lnTo>
                  <a:lnTo>
                    <a:pt x="73" y="6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18" name="Freeform 191"/>
            <p:cNvSpPr>
              <a:spLocks/>
            </p:cNvSpPr>
            <p:nvPr/>
          </p:nvSpPr>
          <p:spPr bwMode="auto">
            <a:xfrm>
              <a:off x="2591" y="5506"/>
              <a:ext cx="115" cy="2260"/>
            </a:xfrm>
            <a:custGeom>
              <a:avLst/>
              <a:gdLst>
                <a:gd name="T0" fmla="*/ 114 w 115"/>
                <a:gd name="T1" fmla="*/ 2259 h 2260"/>
                <a:gd name="T2" fmla="*/ 114 w 115"/>
                <a:gd name="T3" fmla="*/ 85 h 2260"/>
                <a:gd name="T4" fmla="*/ 104 w 115"/>
                <a:gd name="T5" fmla="*/ 67 h 2260"/>
                <a:gd name="T6" fmla="*/ 104 w 115"/>
                <a:gd name="T7" fmla="*/ 48 h 2260"/>
                <a:gd name="T8" fmla="*/ 93 w 115"/>
                <a:gd name="T9" fmla="*/ 30 h 2260"/>
                <a:gd name="T10" fmla="*/ 83 w 115"/>
                <a:gd name="T11" fmla="*/ 18 h 2260"/>
                <a:gd name="T12" fmla="*/ 73 w 115"/>
                <a:gd name="T13" fmla="*/ 6 h 2260"/>
                <a:gd name="T14" fmla="*/ 62 w 115"/>
                <a:gd name="T15" fmla="*/ 0 h 2260"/>
                <a:gd name="T16" fmla="*/ 41 w 115"/>
                <a:gd name="T17" fmla="*/ 0 h 2260"/>
                <a:gd name="T18" fmla="*/ 41 w 115"/>
                <a:gd name="T19" fmla="*/ 6 h 2260"/>
                <a:gd name="T20" fmla="*/ 31 w 115"/>
                <a:gd name="T21" fmla="*/ 18 h 2260"/>
                <a:gd name="T22" fmla="*/ 20 w 115"/>
                <a:gd name="T23" fmla="*/ 30 h 2260"/>
                <a:gd name="T24" fmla="*/ 10 w 115"/>
                <a:gd name="T25" fmla="*/ 48 h 2260"/>
                <a:gd name="T26" fmla="*/ 10 w 115"/>
                <a:gd name="T27" fmla="*/ 67 h 2260"/>
                <a:gd name="T28" fmla="*/ 0 w 115"/>
                <a:gd name="T29" fmla="*/ 85 h 2260"/>
                <a:gd name="T30" fmla="*/ 0 w 115"/>
                <a:gd name="T31" fmla="*/ 2259 h 2260"/>
                <a:gd name="T32" fmla="*/ 114 w 115"/>
                <a:gd name="T33" fmla="*/ 2259 h 22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2260"/>
                <a:gd name="T53" fmla="*/ 115 w 115"/>
                <a:gd name="T54" fmla="*/ 2260 h 22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2260">
                  <a:moveTo>
                    <a:pt x="114" y="2259"/>
                  </a:moveTo>
                  <a:lnTo>
                    <a:pt x="114" y="85"/>
                  </a:lnTo>
                  <a:lnTo>
                    <a:pt x="104" y="67"/>
                  </a:lnTo>
                  <a:lnTo>
                    <a:pt x="104" y="48"/>
                  </a:lnTo>
                  <a:lnTo>
                    <a:pt x="93" y="30"/>
                  </a:lnTo>
                  <a:lnTo>
                    <a:pt x="83" y="18"/>
                  </a:lnTo>
                  <a:lnTo>
                    <a:pt x="73" y="6"/>
                  </a:lnTo>
                  <a:lnTo>
                    <a:pt x="62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31" y="18"/>
                  </a:lnTo>
                  <a:lnTo>
                    <a:pt x="20" y="30"/>
                  </a:lnTo>
                  <a:lnTo>
                    <a:pt x="10" y="48"/>
                  </a:lnTo>
                  <a:lnTo>
                    <a:pt x="10" y="67"/>
                  </a:lnTo>
                  <a:lnTo>
                    <a:pt x="0" y="85"/>
                  </a:lnTo>
                  <a:lnTo>
                    <a:pt x="0" y="2259"/>
                  </a:lnTo>
                  <a:lnTo>
                    <a:pt x="114" y="2259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19" name="Freeform 192"/>
            <p:cNvSpPr>
              <a:spLocks/>
            </p:cNvSpPr>
            <p:nvPr/>
          </p:nvSpPr>
          <p:spPr bwMode="auto">
            <a:xfrm>
              <a:off x="2716" y="5506"/>
              <a:ext cx="94" cy="2260"/>
            </a:xfrm>
            <a:custGeom>
              <a:avLst/>
              <a:gdLst>
                <a:gd name="T0" fmla="*/ 73 w 94"/>
                <a:gd name="T1" fmla="*/ 6 h 2260"/>
                <a:gd name="T2" fmla="*/ 62 w 94"/>
                <a:gd name="T3" fmla="*/ 0 h 2260"/>
                <a:gd name="T4" fmla="*/ 41 w 94"/>
                <a:gd name="T5" fmla="*/ 0 h 2260"/>
                <a:gd name="T6" fmla="*/ 31 w 94"/>
                <a:gd name="T7" fmla="*/ 6 h 2260"/>
                <a:gd name="T8" fmla="*/ 20 w 94"/>
                <a:gd name="T9" fmla="*/ 18 h 2260"/>
                <a:gd name="T10" fmla="*/ 20 w 94"/>
                <a:gd name="T11" fmla="*/ 30 h 2260"/>
                <a:gd name="T12" fmla="*/ 10 w 94"/>
                <a:gd name="T13" fmla="*/ 48 h 2260"/>
                <a:gd name="T14" fmla="*/ 10 w 94"/>
                <a:gd name="T15" fmla="*/ 85 h 2260"/>
                <a:gd name="T16" fmla="*/ 0 w 94"/>
                <a:gd name="T17" fmla="*/ 109 h 2260"/>
                <a:gd name="T18" fmla="*/ 0 w 94"/>
                <a:gd name="T19" fmla="*/ 2259 h 2260"/>
                <a:gd name="T20" fmla="*/ 93 w 94"/>
                <a:gd name="T21" fmla="*/ 2259 h 2260"/>
                <a:gd name="T22" fmla="*/ 93 w 94"/>
                <a:gd name="T23" fmla="*/ 48 h 2260"/>
                <a:gd name="T24" fmla="*/ 83 w 94"/>
                <a:gd name="T25" fmla="*/ 30 h 2260"/>
                <a:gd name="T26" fmla="*/ 73 w 94"/>
                <a:gd name="T27" fmla="*/ 18 h 2260"/>
                <a:gd name="T28" fmla="*/ 73 w 94"/>
                <a:gd name="T29" fmla="*/ 6 h 22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2260"/>
                <a:gd name="T47" fmla="*/ 94 w 94"/>
                <a:gd name="T48" fmla="*/ 2260 h 22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2260">
                  <a:moveTo>
                    <a:pt x="73" y="6"/>
                  </a:moveTo>
                  <a:lnTo>
                    <a:pt x="62" y="0"/>
                  </a:lnTo>
                  <a:lnTo>
                    <a:pt x="41" y="0"/>
                  </a:lnTo>
                  <a:lnTo>
                    <a:pt x="31" y="6"/>
                  </a:lnTo>
                  <a:lnTo>
                    <a:pt x="20" y="18"/>
                  </a:lnTo>
                  <a:lnTo>
                    <a:pt x="20" y="30"/>
                  </a:lnTo>
                  <a:lnTo>
                    <a:pt x="10" y="48"/>
                  </a:lnTo>
                  <a:lnTo>
                    <a:pt x="10" y="85"/>
                  </a:lnTo>
                  <a:lnTo>
                    <a:pt x="0" y="109"/>
                  </a:lnTo>
                  <a:lnTo>
                    <a:pt x="0" y="2259"/>
                  </a:lnTo>
                  <a:lnTo>
                    <a:pt x="93" y="2259"/>
                  </a:lnTo>
                  <a:lnTo>
                    <a:pt x="93" y="48"/>
                  </a:lnTo>
                  <a:lnTo>
                    <a:pt x="83" y="30"/>
                  </a:lnTo>
                  <a:lnTo>
                    <a:pt x="73" y="18"/>
                  </a:lnTo>
                  <a:lnTo>
                    <a:pt x="73" y="6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20" name="Freeform 193"/>
            <p:cNvSpPr>
              <a:spLocks/>
            </p:cNvSpPr>
            <p:nvPr/>
          </p:nvSpPr>
          <p:spPr bwMode="auto">
            <a:xfrm>
              <a:off x="2841" y="5506"/>
              <a:ext cx="73" cy="2260"/>
            </a:xfrm>
            <a:custGeom>
              <a:avLst/>
              <a:gdLst>
                <a:gd name="T0" fmla="*/ 62 w 73"/>
                <a:gd name="T1" fmla="*/ 30 h 2260"/>
                <a:gd name="T2" fmla="*/ 52 w 73"/>
                <a:gd name="T3" fmla="*/ 18 h 2260"/>
                <a:gd name="T4" fmla="*/ 52 w 73"/>
                <a:gd name="T5" fmla="*/ 6 h 2260"/>
                <a:gd name="T6" fmla="*/ 41 w 73"/>
                <a:gd name="T7" fmla="*/ 0 h 2260"/>
                <a:gd name="T8" fmla="*/ 31 w 73"/>
                <a:gd name="T9" fmla="*/ 0 h 2260"/>
                <a:gd name="T10" fmla="*/ 20 w 73"/>
                <a:gd name="T11" fmla="*/ 6 h 2260"/>
                <a:gd name="T12" fmla="*/ 10 w 73"/>
                <a:gd name="T13" fmla="*/ 18 h 2260"/>
                <a:gd name="T14" fmla="*/ 10 w 73"/>
                <a:gd name="T15" fmla="*/ 30 h 2260"/>
                <a:gd name="T16" fmla="*/ 0 w 73"/>
                <a:gd name="T17" fmla="*/ 48 h 2260"/>
                <a:gd name="T18" fmla="*/ 0 w 73"/>
                <a:gd name="T19" fmla="*/ 2259 h 2260"/>
                <a:gd name="T20" fmla="*/ 73 w 73"/>
                <a:gd name="T21" fmla="*/ 2259 h 2260"/>
                <a:gd name="T22" fmla="*/ 73 w 73"/>
                <a:gd name="T23" fmla="*/ 67 h 2260"/>
                <a:gd name="T24" fmla="*/ 62 w 73"/>
                <a:gd name="T25" fmla="*/ 48 h 2260"/>
                <a:gd name="T26" fmla="*/ 62 w 73"/>
                <a:gd name="T27" fmla="*/ 30 h 2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2260"/>
                <a:gd name="T44" fmla="*/ 73 w 73"/>
                <a:gd name="T45" fmla="*/ 2260 h 2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2260">
                  <a:moveTo>
                    <a:pt x="62" y="30"/>
                  </a:moveTo>
                  <a:lnTo>
                    <a:pt x="52" y="18"/>
                  </a:lnTo>
                  <a:lnTo>
                    <a:pt x="52" y="6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0" y="6"/>
                  </a:lnTo>
                  <a:lnTo>
                    <a:pt x="10" y="18"/>
                  </a:lnTo>
                  <a:lnTo>
                    <a:pt x="10" y="30"/>
                  </a:lnTo>
                  <a:lnTo>
                    <a:pt x="0" y="48"/>
                  </a:lnTo>
                  <a:lnTo>
                    <a:pt x="0" y="2259"/>
                  </a:lnTo>
                  <a:lnTo>
                    <a:pt x="73" y="2259"/>
                  </a:lnTo>
                  <a:lnTo>
                    <a:pt x="73" y="67"/>
                  </a:lnTo>
                  <a:lnTo>
                    <a:pt x="62" y="48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21" name="Freeform 194"/>
            <p:cNvSpPr>
              <a:spLocks/>
            </p:cNvSpPr>
            <p:nvPr/>
          </p:nvSpPr>
          <p:spPr bwMode="auto">
            <a:xfrm>
              <a:off x="2935" y="5506"/>
              <a:ext cx="63" cy="2260"/>
            </a:xfrm>
            <a:custGeom>
              <a:avLst/>
              <a:gdLst>
                <a:gd name="T0" fmla="*/ 41 w 63"/>
                <a:gd name="T1" fmla="*/ 6 h 2260"/>
                <a:gd name="T2" fmla="*/ 31 w 63"/>
                <a:gd name="T3" fmla="*/ 0 h 2260"/>
                <a:gd name="T4" fmla="*/ 20 w 63"/>
                <a:gd name="T5" fmla="*/ 0 h 2260"/>
                <a:gd name="T6" fmla="*/ 20 w 63"/>
                <a:gd name="T7" fmla="*/ 6 h 2260"/>
                <a:gd name="T8" fmla="*/ 10 w 63"/>
                <a:gd name="T9" fmla="*/ 18 h 2260"/>
                <a:gd name="T10" fmla="*/ 10 w 63"/>
                <a:gd name="T11" fmla="*/ 30 h 2260"/>
                <a:gd name="T12" fmla="*/ 0 w 63"/>
                <a:gd name="T13" fmla="*/ 48 h 2260"/>
                <a:gd name="T14" fmla="*/ 0 w 63"/>
                <a:gd name="T15" fmla="*/ 2259 h 2260"/>
                <a:gd name="T16" fmla="*/ 62 w 63"/>
                <a:gd name="T17" fmla="*/ 2259 h 2260"/>
                <a:gd name="T18" fmla="*/ 62 w 63"/>
                <a:gd name="T19" fmla="*/ 85 h 2260"/>
                <a:gd name="T20" fmla="*/ 52 w 63"/>
                <a:gd name="T21" fmla="*/ 67 h 2260"/>
                <a:gd name="T22" fmla="*/ 52 w 63"/>
                <a:gd name="T23" fmla="*/ 30 h 2260"/>
                <a:gd name="T24" fmla="*/ 41 w 63"/>
                <a:gd name="T25" fmla="*/ 18 h 2260"/>
                <a:gd name="T26" fmla="*/ 41 w 63"/>
                <a:gd name="T27" fmla="*/ 6 h 2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2260"/>
                <a:gd name="T44" fmla="*/ 63 w 63"/>
                <a:gd name="T45" fmla="*/ 2260 h 2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2260">
                  <a:moveTo>
                    <a:pt x="41" y="6"/>
                  </a:moveTo>
                  <a:lnTo>
                    <a:pt x="31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10" y="18"/>
                  </a:lnTo>
                  <a:lnTo>
                    <a:pt x="10" y="30"/>
                  </a:lnTo>
                  <a:lnTo>
                    <a:pt x="0" y="48"/>
                  </a:lnTo>
                  <a:lnTo>
                    <a:pt x="0" y="2259"/>
                  </a:lnTo>
                  <a:lnTo>
                    <a:pt x="62" y="2259"/>
                  </a:lnTo>
                  <a:lnTo>
                    <a:pt x="62" y="85"/>
                  </a:lnTo>
                  <a:lnTo>
                    <a:pt x="52" y="67"/>
                  </a:lnTo>
                  <a:lnTo>
                    <a:pt x="52" y="30"/>
                  </a:lnTo>
                  <a:lnTo>
                    <a:pt x="41" y="18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22" name="Freeform 195"/>
            <p:cNvSpPr>
              <a:spLocks/>
            </p:cNvSpPr>
            <p:nvPr/>
          </p:nvSpPr>
          <p:spPr bwMode="auto">
            <a:xfrm>
              <a:off x="3008" y="5506"/>
              <a:ext cx="42" cy="2260"/>
            </a:xfrm>
            <a:custGeom>
              <a:avLst/>
              <a:gdLst>
                <a:gd name="T0" fmla="*/ 41 w 42"/>
                <a:gd name="T1" fmla="*/ 30 h 2260"/>
                <a:gd name="T2" fmla="*/ 31 w 42"/>
                <a:gd name="T3" fmla="*/ 6 h 2260"/>
                <a:gd name="T4" fmla="*/ 20 w 42"/>
                <a:gd name="T5" fmla="*/ 0 h 2260"/>
                <a:gd name="T6" fmla="*/ 10 w 42"/>
                <a:gd name="T7" fmla="*/ 6 h 2260"/>
                <a:gd name="T8" fmla="*/ 10 w 42"/>
                <a:gd name="T9" fmla="*/ 30 h 2260"/>
                <a:gd name="T10" fmla="*/ 0 w 42"/>
                <a:gd name="T11" fmla="*/ 67 h 2260"/>
                <a:gd name="T12" fmla="*/ 0 w 42"/>
                <a:gd name="T13" fmla="*/ 2259 h 2260"/>
                <a:gd name="T14" fmla="*/ 41 w 42"/>
                <a:gd name="T15" fmla="*/ 2259 h 2260"/>
                <a:gd name="T16" fmla="*/ 41 w 42"/>
                <a:gd name="T17" fmla="*/ 30 h 2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2260"/>
                <a:gd name="T29" fmla="*/ 42 w 42"/>
                <a:gd name="T30" fmla="*/ 2260 h 22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2260">
                  <a:moveTo>
                    <a:pt x="41" y="30"/>
                  </a:moveTo>
                  <a:lnTo>
                    <a:pt x="31" y="6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10" y="30"/>
                  </a:lnTo>
                  <a:lnTo>
                    <a:pt x="0" y="67"/>
                  </a:lnTo>
                  <a:lnTo>
                    <a:pt x="0" y="2259"/>
                  </a:lnTo>
                  <a:lnTo>
                    <a:pt x="41" y="2259"/>
                  </a:lnTo>
                  <a:lnTo>
                    <a:pt x="41" y="30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23" name="Freeform 196"/>
            <p:cNvSpPr>
              <a:spLocks/>
            </p:cNvSpPr>
            <p:nvPr/>
          </p:nvSpPr>
          <p:spPr bwMode="auto">
            <a:xfrm>
              <a:off x="3060" y="5506"/>
              <a:ext cx="32" cy="2260"/>
            </a:xfrm>
            <a:custGeom>
              <a:avLst/>
              <a:gdLst>
                <a:gd name="T0" fmla="*/ 31 w 32"/>
                <a:gd name="T1" fmla="*/ 2259 h 2260"/>
                <a:gd name="T2" fmla="*/ 31 w 32"/>
                <a:gd name="T3" fmla="*/ 67 h 2260"/>
                <a:gd name="T4" fmla="*/ 20 w 32"/>
                <a:gd name="T5" fmla="*/ 30 h 2260"/>
                <a:gd name="T6" fmla="*/ 20 w 32"/>
                <a:gd name="T7" fmla="*/ 6 h 2260"/>
                <a:gd name="T8" fmla="*/ 10 w 32"/>
                <a:gd name="T9" fmla="*/ 0 h 2260"/>
                <a:gd name="T10" fmla="*/ 10 w 32"/>
                <a:gd name="T11" fmla="*/ 30 h 2260"/>
                <a:gd name="T12" fmla="*/ 0 w 32"/>
                <a:gd name="T13" fmla="*/ 67 h 2260"/>
                <a:gd name="T14" fmla="*/ 0 w 32"/>
                <a:gd name="T15" fmla="*/ 2259 h 2260"/>
                <a:gd name="T16" fmla="*/ 31 w 32"/>
                <a:gd name="T17" fmla="*/ 2259 h 2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260"/>
                <a:gd name="T29" fmla="*/ 32 w 32"/>
                <a:gd name="T30" fmla="*/ 2260 h 22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260">
                  <a:moveTo>
                    <a:pt x="31" y="2259"/>
                  </a:moveTo>
                  <a:lnTo>
                    <a:pt x="31" y="67"/>
                  </a:lnTo>
                  <a:lnTo>
                    <a:pt x="20" y="30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10" y="30"/>
                  </a:lnTo>
                  <a:lnTo>
                    <a:pt x="0" y="67"/>
                  </a:lnTo>
                  <a:lnTo>
                    <a:pt x="0" y="2259"/>
                  </a:lnTo>
                  <a:lnTo>
                    <a:pt x="31" y="2259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24" name="Rectangle 197"/>
            <p:cNvSpPr>
              <a:spLocks/>
            </p:cNvSpPr>
            <p:nvPr/>
          </p:nvSpPr>
          <p:spPr bwMode="auto">
            <a:xfrm>
              <a:off x="2204" y="7766"/>
              <a:ext cx="33" cy="1394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25" name="Rectangle 198"/>
            <p:cNvSpPr>
              <a:spLocks/>
            </p:cNvSpPr>
            <p:nvPr/>
          </p:nvSpPr>
          <p:spPr bwMode="auto">
            <a:xfrm>
              <a:off x="2246" y="7766"/>
              <a:ext cx="43" cy="1394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26" name="Rectangle 199"/>
            <p:cNvSpPr>
              <a:spLocks/>
            </p:cNvSpPr>
            <p:nvPr/>
          </p:nvSpPr>
          <p:spPr bwMode="auto">
            <a:xfrm>
              <a:off x="2298" y="7766"/>
              <a:ext cx="64" cy="1394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27" name="Freeform 200"/>
            <p:cNvSpPr>
              <a:spLocks/>
            </p:cNvSpPr>
            <p:nvPr/>
          </p:nvSpPr>
          <p:spPr bwMode="auto">
            <a:xfrm>
              <a:off x="2419" y="7766"/>
              <a:ext cx="0" cy="1394"/>
            </a:xfrm>
            <a:custGeom>
              <a:avLst/>
              <a:gdLst>
                <a:gd name="T0" fmla="*/ 0 h 1394"/>
                <a:gd name="T1" fmla="*/ 1394 h 1394"/>
                <a:gd name="T2" fmla="*/ 0 60000 65536"/>
                <a:gd name="T3" fmla="*/ 0 60000 65536"/>
                <a:gd name="T4" fmla="*/ 0 h 1394"/>
                <a:gd name="T5" fmla="*/ 1394 h 139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394">
                  <a:moveTo>
                    <a:pt x="0" y="0"/>
                  </a:moveTo>
                  <a:lnTo>
                    <a:pt x="0" y="1394"/>
                  </a:lnTo>
                </a:path>
              </a:pathLst>
            </a:custGeom>
            <a:noFill/>
            <a:ln w="47656">
              <a:solidFill>
                <a:srgbClr val="DDD29C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28" name="Rectangle 201"/>
            <p:cNvSpPr>
              <a:spLocks/>
            </p:cNvSpPr>
            <p:nvPr/>
          </p:nvSpPr>
          <p:spPr bwMode="auto">
            <a:xfrm>
              <a:off x="2476" y="7766"/>
              <a:ext cx="93" cy="1394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29" name="Rectangle 202"/>
            <p:cNvSpPr>
              <a:spLocks/>
            </p:cNvSpPr>
            <p:nvPr/>
          </p:nvSpPr>
          <p:spPr bwMode="auto">
            <a:xfrm>
              <a:off x="2591" y="7766"/>
              <a:ext cx="114" cy="1394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30" name="Rectangle 203"/>
            <p:cNvSpPr>
              <a:spLocks/>
            </p:cNvSpPr>
            <p:nvPr/>
          </p:nvSpPr>
          <p:spPr bwMode="auto">
            <a:xfrm>
              <a:off x="2716" y="7766"/>
              <a:ext cx="93" cy="1394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31" name="Freeform 204"/>
            <p:cNvSpPr>
              <a:spLocks/>
            </p:cNvSpPr>
            <p:nvPr/>
          </p:nvSpPr>
          <p:spPr bwMode="auto">
            <a:xfrm>
              <a:off x="2878" y="7766"/>
              <a:ext cx="0" cy="1394"/>
            </a:xfrm>
            <a:custGeom>
              <a:avLst/>
              <a:gdLst>
                <a:gd name="T0" fmla="*/ 0 h 1394"/>
                <a:gd name="T1" fmla="*/ 1394 h 1394"/>
                <a:gd name="T2" fmla="*/ 0 60000 65536"/>
                <a:gd name="T3" fmla="*/ 0 60000 65536"/>
                <a:gd name="T4" fmla="*/ 0 h 1394"/>
                <a:gd name="T5" fmla="*/ 1394 h 1394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394">
                  <a:moveTo>
                    <a:pt x="0" y="0"/>
                  </a:moveTo>
                  <a:lnTo>
                    <a:pt x="0" y="1394"/>
                  </a:lnTo>
                </a:path>
              </a:pathLst>
            </a:custGeom>
            <a:noFill/>
            <a:ln w="47645">
              <a:solidFill>
                <a:srgbClr val="DDD29C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32" name="Rectangle 205"/>
            <p:cNvSpPr>
              <a:spLocks/>
            </p:cNvSpPr>
            <p:nvPr/>
          </p:nvSpPr>
          <p:spPr bwMode="auto">
            <a:xfrm>
              <a:off x="2934" y="7766"/>
              <a:ext cx="64" cy="1394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33" name="Rectangle 206"/>
            <p:cNvSpPr>
              <a:spLocks/>
            </p:cNvSpPr>
            <p:nvPr/>
          </p:nvSpPr>
          <p:spPr bwMode="auto">
            <a:xfrm>
              <a:off x="3007" y="7766"/>
              <a:ext cx="43" cy="1394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34" name="Rectangle 207"/>
            <p:cNvSpPr>
              <a:spLocks/>
            </p:cNvSpPr>
            <p:nvPr/>
          </p:nvSpPr>
          <p:spPr bwMode="auto">
            <a:xfrm>
              <a:off x="3059" y="7766"/>
              <a:ext cx="33" cy="1394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8" name="Group 208"/>
            <p:cNvGrpSpPr>
              <a:grpSpLocks/>
            </p:cNvGrpSpPr>
            <p:nvPr/>
          </p:nvGrpSpPr>
          <p:grpSpPr bwMode="auto">
            <a:xfrm>
              <a:off x="2580" y="9659"/>
              <a:ext cx="126" cy="12"/>
              <a:chOff x="2580" y="9659"/>
              <a:chExt cx="126" cy="12"/>
            </a:xfrm>
          </p:grpSpPr>
          <p:sp>
            <p:nvSpPr>
              <p:cNvPr id="28085" name="Freeform 209"/>
              <p:cNvSpPr>
                <a:spLocks/>
              </p:cNvSpPr>
              <p:nvPr/>
            </p:nvSpPr>
            <p:spPr bwMode="auto">
              <a:xfrm>
                <a:off x="2580" y="9659"/>
                <a:ext cx="126" cy="12"/>
              </a:xfrm>
              <a:custGeom>
                <a:avLst/>
                <a:gdLst>
                  <a:gd name="T0" fmla="*/ 0 w 126"/>
                  <a:gd name="T1" fmla="*/ 6 h 12"/>
                  <a:gd name="T2" fmla="*/ 10 w 126"/>
                  <a:gd name="T3" fmla="*/ 12 h 12"/>
                  <a:gd name="T4" fmla="*/ 125 w 126"/>
                  <a:gd name="T5" fmla="*/ 12 h 12"/>
                  <a:gd name="T6" fmla="*/ 125 w 126"/>
                  <a:gd name="T7" fmla="*/ 0 h 12"/>
                  <a:gd name="T8" fmla="*/ 10 w 126"/>
                  <a:gd name="T9" fmla="*/ 0 h 12"/>
                  <a:gd name="T10" fmla="*/ 20 w 126"/>
                  <a:gd name="T11" fmla="*/ 6 h 12"/>
                  <a:gd name="T12" fmla="*/ 0 w 126"/>
                  <a:gd name="T13" fmla="*/ 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6"/>
                  <a:gd name="T22" fmla="*/ 0 h 12"/>
                  <a:gd name="T23" fmla="*/ 126 w 126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6" h="12">
                    <a:moveTo>
                      <a:pt x="0" y="6"/>
                    </a:moveTo>
                    <a:lnTo>
                      <a:pt x="10" y="12"/>
                    </a:lnTo>
                    <a:lnTo>
                      <a:pt x="125" y="12"/>
                    </a:lnTo>
                    <a:lnTo>
                      <a:pt x="125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86" name="Freeform 210"/>
              <p:cNvSpPr>
                <a:spLocks/>
              </p:cNvSpPr>
              <p:nvPr/>
            </p:nvSpPr>
            <p:spPr bwMode="auto">
              <a:xfrm>
                <a:off x="2580" y="9659"/>
                <a:ext cx="126" cy="12"/>
              </a:xfrm>
              <a:custGeom>
                <a:avLst/>
                <a:gdLst>
                  <a:gd name="T0" fmla="*/ 10 w 126"/>
                  <a:gd name="T1" fmla="*/ 6 h 12"/>
                  <a:gd name="T2" fmla="*/ 20 w 126"/>
                  <a:gd name="T3" fmla="*/ 6 h 12"/>
                  <a:gd name="T4" fmla="*/ 10 w 126"/>
                  <a:gd name="T5" fmla="*/ 0 h 12"/>
                  <a:gd name="T6" fmla="*/ 10 w 126"/>
                  <a:gd name="T7" fmla="*/ 6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"/>
                  <a:gd name="T13" fmla="*/ 0 h 12"/>
                  <a:gd name="T14" fmla="*/ 126 w 12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" h="12">
                    <a:moveTo>
                      <a:pt x="10" y="6"/>
                    </a:moveTo>
                    <a:lnTo>
                      <a:pt x="20" y="6"/>
                    </a:lnTo>
                    <a:lnTo>
                      <a:pt x="1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836" name="Freeform 211"/>
            <p:cNvSpPr>
              <a:spLocks/>
            </p:cNvSpPr>
            <p:nvPr/>
          </p:nvSpPr>
          <p:spPr bwMode="auto">
            <a:xfrm>
              <a:off x="2591" y="5616"/>
              <a:ext cx="0" cy="951"/>
            </a:xfrm>
            <a:custGeom>
              <a:avLst/>
              <a:gdLst>
                <a:gd name="T0" fmla="*/ 0 h 951"/>
                <a:gd name="T1" fmla="*/ 951 h 951"/>
                <a:gd name="T2" fmla="*/ 0 60000 65536"/>
                <a:gd name="T3" fmla="*/ 0 60000 65536"/>
                <a:gd name="T4" fmla="*/ 0 h 951"/>
                <a:gd name="T5" fmla="*/ 951 h 951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1">
                  <a:moveTo>
                    <a:pt x="0" y="0"/>
                  </a:moveTo>
                  <a:lnTo>
                    <a:pt x="0" y="951"/>
                  </a:lnTo>
                </a:path>
              </a:pathLst>
            </a:custGeom>
            <a:noFill/>
            <a:ln w="1452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37" name="Freeform 212"/>
            <p:cNvSpPr>
              <a:spLocks/>
            </p:cNvSpPr>
            <p:nvPr/>
          </p:nvSpPr>
          <p:spPr bwMode="auto">
            <a:xfrm>
              <a:off x="2591" y="7725"/>
              <a:ext cx="0" cy="1435"/>
            </a:xfrm>
            <a:custGeom>
              <a:avLst/>
              <a:gdLst>
                <a:gd name="T0" fmla="*/ 0 h 1435"/>
                <a:gd name="T1" fmla="*/ 1435 h 1435"/>
                <a:gd name="T2" fmla="*/ 0 60000 65536"/>
                <a:gd name="T3" fmla="*/ 0 60000 65536"/>
                <a:gd name="T4" fmla="*/ 0 h 1435"/>
                <a:gd name="T5" fmla="*/ 1435 h 143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35">
                  <a:moveTo>
                    <a:pt x="0" y="0"/>
                  </a:moveTo>
                  <a:lnTo>
                    <a:pt x="0" y="1435"/>
                  </a:lnTo>
                </a:path>
              </a:pathLst>
            </a:custGeom>
            <a:noFill/>
            <a:ln w="1452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38" name="Freeform 213"/>
            <p:cNvSpPr>
              <a:spLocks/>
            </p:cNvSpPr>
            <p:nvPr/>
          </p:nvSpPr>
          <p:spPr bwMode="auto">
            <a:xfrm>
              <a:off x="2580" y="5500"/>
              <a:ext cx="63" cy="116"/>
            </a:xfrm>
            <a:custGeom>
              <a:avLst/>
              <a:gdLst>
                <a:gd name="T0" fmla="*/ 20 w 63"/>
                <a:gd name="T1" fmla="*/ 116 h 116"/>
                <a:gd name="T2" fmla="*/ 20 w 63"/>
                <a:gd name="T3" fmla="*/ 73 h 116"/>
                <a:gd name="T4" fmla="*/ 31 w 63"/>
                <a:gd name="T5" fmla="*/ 55 h 116"/>
                <a:gd name="T6" fmla="*/ 41 w 63"/>
                <a:gd name="T7" fmla="*/ 36 h 116"/>
                <a:gd name="T8" fmla="*/ 41 w 63"/>
                <a:gd name="T9" fmla="*/ 24 h 116"/>
                <a:gd name="T10" fmla="*/ 52 w 63"/>
                <a:gd name="T11" fmla="*/ 18 h 116"/>
                <a:gd name="T12" fmla="*/ 62 w 63"/>
                <a:gd name="T13" fmla="*/ 12 h 116"/>
                <a:gd name="T14" fmla="*/ 62 w 63"/>
                <a:gd name="T15" fmla="*/ 0 h 116"/>
                <a:gd name="T16" fmla="*/ 52 w 63"/>
                <a:gd name="T17" fmla="*/ 6 h 116"/>
                <a:gd name="T18" fmla="*/ 41 w 63"/>
                <a:gd name="T19" fmla="*/ 12 h 116"/>
                <a:gd name="T20" fmla="*/ 31 w 63"/>
                <a:gd name="T21" fmla="*/ 18 h 116"/>
                <a:gd name="T22" fmla="*/ 20 w 63"/>
                <a:gd name="T23" fmla="*/ 36 h 116"/>
                <a:gd name="T24" fmla="*/ 10 w 63"/>
                <a:gd name="T25" fmla="*/ 48 h 116"/>
                <a:gd name="T26" fmla="*/ 10 w 63"/>
                <a:gd name="T27" fmla="*/ 73 h 116"/>
                <a:gd name="T28" fmla="*/ 0 w 63"/>
                <a:gd name="T29" fmla="*/ 91 h 116"/>
                <a:gd name="T30" fmla="*/ 0 w 63"/>
                <a:gd name="T31" fmla="*/ 116 h 116"/>
                <a:gd name="T32" fmla="*/ 20 w 63"/>
                <a:gd name="T33" fmla="*/ 116 h 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116"/>
                <a:gd name="T53" fmla="*/ 63 w 63"/>
                <a:gd name="T54" fmla="*/ 116 h 1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116">
                  <a:moveTo>
                    <a:pt x="20" y="116"/>
                  </a:moveTo>
                  <a:lnTo>
                    <a:pt x="20" y="73"/>
                  </a:lnTo>
                  <a:lnTo>
                    <a:pt x="31" y="55"/>
                  </a:lnTo>
                  <a:lnTo>
                    <a:pt x="41" y="36"/>
                  </a:lnTo>
                  <a:lnTo>
                    <a:pt x="41" y="24"/>
                  </a:lnTo>
                  <a:lnTo>
                    <a:pt x="52" y="18"/>
                  </a:lnTo>
                  <a:lnTo>
                    <a:pt x="62" y="12"/>
                  </a:lnTo>
                  <a:lnTo>
                    <a:pt x="62" y="0"/>
                  </a:lnTo>
                  <a:lnTo>
                    <a:pt x="52" y="6"/>
                  </a:lnTo>
                  <a:lnTo>
                    <a:pt x="41" y="12"/>
                  </a:lnTo>
                  <a:lnTo>
                    <a:pt x="31" y="18"/>
                  </a:lnTo>
                  <a:lnTo>
                    <a:pt x="20" y="36"/>
                  </a:lnTo>
                  <a:lnTo>
                    <a:pt x="10" y="48"/>
                  </a:lnTo>
                  <a:lnTo>
                    <a:pt x="10" y="73"/>
                  </a:lnTo>
                  <a:lnTo>
                    <a:pt x="0" y="91"/>
                  </a:lnTo>
                  <a:lnTo>
                    <a:pt x="0" y="116"/>
                  </a:lnTo>
                  <a:lnTo>
                    <a:pt x="20" y="11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39" name="Freeform 214"/>
            <p:cNvSpPr>
              <a:spLocks/>
            </p:cNvSpPr>
            <p:nvPr/>
          </p:nvSpPr>
          <p:spPr bwMode="auto">
            <a:xfrm>
              <a:off x="2643" y="5500"/>
              <a:ext cx="73" cy="116"/>
            </a:xfrm>
            <a:custGeom>
              <a:avLst/>
              <a:gdLst>
                <a:gd name="T0" fmla="*/ 10 w 73"/>
                <a:gd name="T1" fmla="*/ 12 h 116"/>
                <a:gd name="T2" fmla="*/ 20 w 73"/>
                <a:gd name="T3" fmla="*/ 18 h 116"/>
                <a:gd name="T4" fmla="*/ 31 w 73"/>
                <a:gd name="T5" fmla="*/ 24 h 116"/>
                <a:gd name="T6" fmla="*/ 31 w 73"/>
                <a:gd name="T7" fmla="*/ 36 h 116"/>
                <a:gd name="T8" fmla="*/ 41 w 73"/>
                <a:gd name="T9" fmla="*/ 55 h 116"/>
                <a:gd name="T10" fmla="*/ 52 w 73"/>
                <a:gd name="T11" fmla="*/ 73 h 116"/>
                <a:gd name="T12" fmla="*/ 52 w 73"/>
                <a:gd name="T13" fmla="*/ 116 h 116"/>
                <a:gd name="T14" fmla="*/ 73 w 73"/>
                <a:gd name="T15" fmla="*/ 116 h 116"/>
                <a:gd name="T16" fmla="*/ 62 w 73"/>
                <a:gd name="T17" fmla="*/ 91 h 116"/>
                <a:gd name="T18" fmla="*/ 62 w 73"/>
                <a:gd name="T19" fmla="*/ 48 h 116"/>
                <a:gd name="T20" fmla="*/ 52 w 73"/>
                <a:gd name="T21" fmla="*/ 36 h 116"/>
                <a:gd name="T22" fmla="*/ 41 w 73"/>
                <a:gd name="T23" fmla="*/ 18 h 116"/>
                <a:gd name="T24" fmla="*/ 31 w 73"/>
                <a:gd name="T25" fmla="*/ 12 h 116"/>
                <a:gd name="T26" fmla="*/ 20 w 73"/>
                <a:gd name="T27" fmla="*/ 6 h 116"/>
                <a:gd name="T28" fmla="*/ 0 w 73"/>
                <a:gd name="T29" fmla="*/ 0 h 116"/>
                <a:gd name="T30" fmla="*/ 0 w 73"/>
                <a:gd name="T31" fmla="*/ 12 h 116"/>
                <a:gd name="T32" fmla="*/ 10 w 73"/>
                <a:gd name="T33" fmla="*/ 12 h 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16"/>
                <a:gd name="T53" fmla="*/ 73 w 73"/>
                <a:gd name="T54" fmla="*/ 116 h 1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16">
                  <a:moveTo>
                    <a:pt x="10" y="12"/>
                  </a:moveTo>
                  <a:lnTo>
                    <a:pt x="20" y="18"/>
                  </a:lnTo>
                  <a:lnTo>
                    <a:pt x="31" y="24"/>
                  </a:lnTo>
                  <a:lnTo>
                    <a:pt x="31" y="36"/>
                  </a:lnTo>
                  <a:lnTo>
                    <a:pt x="41" y="55"/>
                  </a:lnTo>
                  <a:lnTo>
                    <a:pt x="52" y="73"/>
                  </a:lnTo>
                  <a:lnTo>
                    <a:pt x="52" y="116"/>
                  </a:lnTo>
                  <a:lnTo>
                    <a:pt x="73" y="116"/>
                  </a:lnTo>
                  <a:lnTo>
                    <a:pt x="62" y="91"/>
                  </a:lnTo>
                  <a:lnTo>
                    <a:pt x="62" y="48"/>
                  </a:lnTo>
                  <a:lnTo>
                    <a:pt x="52" y="36"/>
                  </a:lnTo>
                  <a:lnTo>
                    <a:pt x="41" y="18"/>
                  </a:lnTo>
                  <a:lnTo>
                    <a:pt x="31" y="12"/>
                  </a:lnTo>
                  <a:lnTo>
                    <a:pt x="2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40" name="Freeform 215"/>
            <p:cNvSpPr>
              <a:spLocks/>
            </p:cNvSpPr>
            <p:nvPr/>
          </p:nvSpPr>
          <p:spPr bwMode="auto">
            <a:xfrm>
              <a:off x="2695" y="5616"/>
              <a:ext cx="21" cy="4055"/>
            </a:xfrm>
            <a:custGeom>
              <a:avLst/>
              <a:gdLst>
                <a:gd name="T0" fmla="*/ 10 w 21"/>
                <a:gd name="T1" fmla="*/ 4043 h 4055"/>
                <a:gd name="T2" fmla="*/ 20 w 21"/>
                <a:gd name="T3" fmla="*/ 4049 h 4055"/>
                <a:gd name="T4" fmla="*/ 20 w 21"/>
                <a:gd name="T5" fmla="*/ 0 h 4055"/>
                <a:gd name="T6" fmla="*/ 0 w 21"/>
                <a:gd name="T7" fmla="*/ 0 h 4055"/>
                <a:gd name="T8" fmla="*/ 0 w 21"/>
                <a:gd name="T9" fmla="*/ 4055 h 4055"/>
                <a:gd name="T10" fmla="*/ 10 w 21"/>
                <a:gd name="T11" fmla="*/ 4055 h 4055"/>
                <a:gd name="T12" fmla="*/ 20 w 21"/>
                <a:gd name="T13" fmla="*/ 4049 h 4055"/>
                <a:gd name="T14" fmla="*/ 10 w 21"/>
                <a:gd name="T15" fmla="*/ 4043 h 40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4055"/>
                <a:gd name="T26" fmla="*/ 21 w 21"/>
                <a:gd name="T27" fmla="*/ 4055 h 40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4055">
                  <a:moveTo>
                    <a:pt x="10" y="4043"/>
                  </a:moveTo>
                  <a:lnTo>
                    <a:pt x="20" y="4049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55"/>
                  </a:lnTo>
                  <a:lnTo>
                    <a:pt x="10" y="4055"/>
                  </a:lnTo>
                  <a:lnTo>
                    <a:pt x="20" y="4049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" name="Group 216"/>
            <p:cNvGrpSpPr>
              <a:grpSpLocks/>
            </p:cNvGrpSpPr>
            <p:nvPr/>
          </p:nvGrpSpPr>
          <p:grpSpPr bwMode="auto">
            <a:xfrm>
              <a:off x="2476" y="9659"/>
              <a:ext cx="94" cy="12"/>
              <a:chOff x="2476" y="9659"/>
              <a:chExt cx="94" cy="12"/>
            </a:xfrm>
          </p:grpSpPr>
          <p:sp>
            <p:nvSpPr>
              <p:cNvPr id="28083" name="Freeform 217"/>
              <p:cNvSpPr>
                <a:spLocks/>
              </p:cNvSpPr>
              <p:nvPr/>
            </p:nvSpPr>
            <p:spPr bwMode="auto">
              <a:xfrm>
                <a:off x="2476" y="9659"/>
                <a:ext cx="94" cy="12"/>
              </a:xfrm>
              <a:custGeom>
                <a:avLst/>
                <a:gdLst>
                  <a:gd name="T0" fmla="*/ 10 w 94"/>
                  <a:gd name="T1" fmla="*/ 6 h 12"/>
                  <a:gd name="T2" fmla="*/ 31 w 94"/>
                  <a:gd name="T3" fmla="*/ 0 h 12"/>
                  <a:gd name="T4" fmla="*/ 0 w 94"/>
                  <a:gd name="T5" fmla="*/ 0 h 12"/>
                  <a:gd name="T6" fmla="*/ 10 w 94"/>
                  <a:gd name="T7" fmla="*/ 6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12"/>
                  <a:gd name="T14" fmla="*/ 94 w 9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12">
                    <a:moveTo>
                      <a:pt x="10" y="6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84" name="Freeform 218"/>
              <p:cNvSpPr>
                <a:spLocks/>
              </p:cNvSpPr>
              <p:nvPr/>
            </p:nvSpPr>
            <p:spPr bwMode="auto">
              <a:xfrm>
                <a:off x="2476" y="9659"/>
                <a:ext cx="94" cy="12"/>
              </a:xfrm>
              <a:custGeom>
                <a:avLst/>
                <a:gdLst>
                  <a:gd name="T0" fmla="*/ 0 w 94"/>
                  <a:gd name="T1" fmla="*/ 0 h 12"/>
                  <a:gd name="T2" fmla="*/ 0 w 94"/>
                  <a:gd name="T3" fmla="*/ 12 h 12"/>
                  <a:gd name="T4" fmla="*/ 93 w 94"/>
                  <a:gd name="T5" fmla="*/ 12 h 12"/>
                  <a:gd name="T6" fmla="*/ 93 w 94"/>
                  <a:gd name="T7" fmla="*/ 0 h 12"/>
                  <a:gd name="T8" fmla="*/ 31 w 94"/>
                  <a:gd name="T9" fmla="*/ 0 h 12"/>
                  <a:gd name="T10" fmla="*/ 10 w 94"/>
                  <a:gd name="T11" fmla="*/ 6 h 12"/>
                  <a:gd name="T12" fmla="*/ 0 w 94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"/>
                  <a:gd name="T22" fmla="*/ 0 h 12"/>
                  <a:gd name="T23" fmla="*/ 94 w 9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" h="12">
                    <a:moveTo>
                      <a:pt x="0" y="0"/>
                    </a:moveTo>
                    <a:lnTo>
                      <a:pt x="0" y="12"/>
                    </a:lnTo>
                    <a:lnTo>
                      <a:pt x="93" y="12"/>
                    </a:lnTo>
                    <a:lnTo>
                      <a:pt x="93" y="0"/>
                    </a:lnTo>
                    <a:lnTo>
                      <a:pt x="31" y="0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842" name="Freeform 219"/>
            <p:cNvSpPr>
              <a:spLocks/>
            </p:cNvSpPr>
            <p:nvPr/>
          </p:nvSpPr>
          <p:spPr bwMode="auto">
            <a:xfrm>
              <a:off x="2481" y="5616"/>
              <a:ext cx="0" cy="951"/>
            </a:xfrm>
            <a:custGeom>
              <a:avLst/>
              <a:gdLst>
                <a:gd name="T0" fmla="*/ 0 h 951"/>
                <a:gd name="T1" fmla="*/ 951 h 951"/>
                <a:gd name="T2" fmla="*/ 0 60000 65536"/>
                <a:gd name="T3" fmla="*/ 0 60000 65536"/>
                <a:gd name="T4" fmla="*/ 0 h 951"/>
                <a:gd name="T5" fmla="*/ 951 h 951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1">
                  <a:moveTo>
                    <a:pt x="0" y="0"/>
                  </a:moveTo>
                  <a:lnTo>
                    <a:pt x="0" y="951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43" name="Freeform 220"/>
            <p:cNvSpPr>
              <a:spLocks/>
            </p:cNvSpPr>
            <p:nvPr/>
          </p:nvSpPr>
          <p:spPr bwMode="auto">
            <a:xfrm>
              <a:off x="2481" y="7725"/>
              <a:ext cx="0" cy="1435"/>
            </a:xfrm>
            <a:custGeom>
              <a:avLst/>
              <a:gdLst>
                <a:gd name="T0" fmla="*/ 0 h 1435"/>
                <a:gd name="T1" fmla="*/ 1435 h 1435"/>
                <a:gd name="T2" fmla="*/ 0 60000 65536"/>
                <a:gd name="T3" fmla="*/ 0 60000 65536"/>
                <a:gd name="T4" fmla="*/ 0 h 1435"/>
                <a:gd name="T5" fmla="*/ 1435 h 143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35">
                  <a:moveTo>
                    <a:pt x="0" y="0"/>
                  </a:moveTo>
                  <a:lnTo>
                    <a:pt x="0" y="1435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44" name="Freeform 221"/>
            <p:cNvSpPr>
              <a:spLocks/>
            </p:cNvSpPr>
            <p:nvPr/>
          </p:nvSpPr>
          <p:spPr bwMode="auto">
            <a:xfrm>
              <a:off x="2476" y="5500"/>
              <a:ext cx="63" cy="116"/>
            </a:xfrm>
            <a:custGeom>
              <a:avLst/>
              <a:gdLst>
                <a:gd name="T0" fmla="*/ 10 w 63"/>
                <a:gd name="T1" fmla="*/ 55 h 116"/>
                <a:gd name="T2" fmla="*/ 0 w 63"/>
                <a:gd name="T3" fmla="*/ 73 h 116"/>
                <a:gd name="T4" fmla="*/ 0 w 63"/>
                <a:gd name="T5" fmla="*/ 116 h 116"/>
                <a:gd name="T6" fmla="*/ 10 w 63"/>
                <a:gd name="T7" fmla="*/ 116 h 116"/>
                <a:gd name="T8" fmla="*/ 10 w 63"/>
                <a:gd name="T9" fmla="*/ 91 h 116"/>
                <a:gd name="T10" fmla="*/ 20 w 63"/>
                <a:gd name="T11" fmla="*/ 73 h 116"/>
                <a:gd name="T12" fmla="*/ 20 w 63"/>
                <a:gd name="T13" fmla="*/ 55 h 116"/>
                <a:gd name="T14" fmla="*/ 31 w 63"/>
                <a:gd name="T15" fmla="*/ 36 h 116"/>
                <a:gd name="T16" fmla="*/ 31 w 63"/>
                <a:gd name="T17" fmla="*/ 24 h 116"/>
                <a:gd name="T18" fmla="*/ 41 w 63"/>
                <a:gd name="T19" fmla="*/ 18 h 116"/>
                <a:gd name="T20" fmla="*/ 52 w 63"/>
                <a:gd name="T21" fmla="*/ 12 h 116"/>
                <a:gd name="T22" fmla="*/ 62 w 63"/>
                <a:gd name="T23" fmla="*/ 12 h 116"/>
                <a:gd name="T24" fmla="*/ 62 w 63"/>
                <a:gd name="T25" fmla="*/ 0 h 116"/>
                <a:gd name="T26" fmla="*/ 52 w 63"/>
                <a:gd name="T27" fmla="*/ 0 h 116"/>
                <a:gd name="T28" fmla="*/ 41 w 63"/>
                <a:gd name="T29" fmla="*/ 6 h 116"/>
                <a:gd name="T30" fmla="*/ 31 w 63"/>
                <a:gd name="T31" fmla="*/ 12 h 116"/>
                <a:gd name="T32" fmla="*/ 20 w 63"/>
                <a:gd name="T33" fmla="*/ 24 h 116"/>
                <a:gd name="T34" fmla="*/ 10 w 63"/>
                <a:gd name="T35" fmla="*/ 36 h 116"/>
                <a:gd name="T36" fmla="*/ 10 w 63"/>
                <a:gd name="T37" fmla="*/ 55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116"/>
                <a:gd name="T59" fmla="*/ 63 w 63"/>
                <a:gd name="T60" fmla="*/ 116 h 1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116">
                  <a:moveTo>
                    <a:pt x="10" y="55"/>
                  </a:moveTo>
                  <a:lnTo>
                    <a:pt x="0" y="73"/>
                  </a:lnTo>
                  <a:lnTo>
                    <a:pt x="0" y="116"/>
                  </a:lnTo>
                  <a:lnTo>
                    <a:pt x="10" y="116"/>
                  </a:lnTo>
                  <a:lnTo>
                    <a:pt x="10" y="91"/>
                  </a:lnTo>
                  <a:lnTo>
                    <a:pt x="20" y="73"/>
                  </a:lnTo>
                  <a:lnTo>
                    <a:pt x="20" y="55"/>
                  </a:lnTo>
                  <a:lnTo>
                    <a:pt x="31" y="36"/>
                  </a:lnTo>
                  <a:lnTo>
                    <a:pt x="31" y="24"/>
                  </a:lnTo>
                  <a:lnTo>
                    <a:pt x="41" y="18"/>
                  </a:lnTo>
                  <a:lnTo>
                    <a:pt x="52" y="12"/>
                  </a:lnTo>
                  <a:lnTo>
                    <a:pt x="62" y="12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1" y="6"/>
                  </a:lnTo>
                  <a:lnTo>
                    <a:pt x="31" y="12"/>
                  </a:lnTo>
                  <a:lnTo>
                    <a:pt x="20" y="24"/>
                  </a:lnTo>
                  <a:lnTo>
                    <a:pt x="10" y="36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45" name="Freeform 222"/>
            <p:cNvSpPr>
              <a:spLocks/>
            </p:cNvSpPr>
            <p:nvPr/>
          </p:nvSpPr>
          <p:spPr bwMode="auto">
            <a:xfrm>
              <a:off x="2528" y="5500"/>
              <a:ext cx="52" cy="122"/>
            </a:xfrm>
            <a:custGeom>
              <a:avLst/>
              <a:gdLst>
                <a:gd name="T0" fmla="*/ 52 w 52"/>
                <a:gd name="T1" fmla="*/ 73 h 122"/>
                <a:gd name="T2" fmla="*/ 41 w 52"/>
                <a:gd name="T3" fmla="*/ 55 h 122"/>
                <a:gd name="T4" fmla="*/ 41 w 52"/>
                <a:gd name="T5" fmla="*/ 36 h 122"/>
                <a:gd name="T6" fmla="*/ 31 w 52"/>
                <a:gd name="T7" fmla="*/ 24 h 122"/>
                <a:gd name="T8" fmla="*/ 20 w 52"/>
                <a:gd name="T9" fmla="*/ 12 h 122"/>
                <a:gd name="T10" fmla="*/ 10 w 52"/>
                <a:gd name="T11" fmla="*/ 6 h 122"/>
                <a:gd name="T12" fmla="*/ 0 w 52"/>
                <a:gd name="T13" fmla="*/ 0 h 122"/>
                <a:gd name="T14" fmla="*/ 0 w 52"/>
                <a:gd name="T15" fmla="*/ 12 h 122"/>
                <a:gd name="T16" fmla="*/ 10 w 52"/>
                <a:gd name="T17" fmla="*/ 18 h 122"/>
                <a:gd name="T18" fmla="*/ 20 w 52"/>
                <a:gd name="T19" fmla="*/ 24 h 122"/>
                <a:gd name="T20" fmla="*/ 20 w 52"/>
                <a:gd name="T21" fmla="*/ 36 h 122"/>
                <a:gd name="T22" fmla="*/ 31 w 52"/>
                <a:gd name="T23" fmla="*/ 55 h 122"/>
                <a:gd name="T24" fmla="*/ 31 w 52"/>
                <a:gd name="T25" fmla="*/ 73 h 122"/>
                <a:gd name="T26" fmla="*/ 41 w 52"/>
                <a:gd name="T27" fmla="*/ 91 h 122"/>
                <a:gd name="T28" fmla="*/ 41 w 52"/>
                <a:gd name="T29" fmla="*/ 122 h 122"/>
                <a:gd name="T30" fmla="*/ 52 w 52"/>
                <a:gd name="T31" fmla="*/ 122 h 122"/>
                <a:gd name="T32" fmla="*/ 52 w 52"/>
                <a:gd name="T33" fmla="*/ 73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122"/>
                <a:gd name="T53" fmla="*/ 52 w 52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122">
                  <a:moveTo>
                    <a:pt x="52" y="73"/>
                  </a:moveTo>
                  <a:lnTo>
                    <a:pt x="41" y="55"/>
                  </a:lnTo>
                  <a:lnTo>
                    <a:pt x="41" y="36"/>
                  </a:lnTo>
                  <a:lnTo>
                    <a:pt x="31" y="24"/>
                  </a:lnTo>
                  <a:lnTo>
                    <a:pt x="20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8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31" y="55"/>
                  </a:lnTo>
                  <a:lnTo>
                    <a:pt x="31" y="73"/>
                  </a:lnTo>
                  <a:lnTo>
                    <a:pt x="41" y="91"/>
                  </a:lnTo>
                  <a:lnTo>
                    <a:pt x="41" y="122"/>
                  </a:lnTo>
                  <a:lnTo>
                    <a:pt x="52" y="122"/>
                  </a:lnTo>
                  <a:lnTo>
                    <a:pt x="52" y="7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0" name="Group 223"/>
            <p:cNvGrpSpPr>
              <a:grpSpLocks/>
            </p:cNvGrpSpPr>
            <p:nvPr/>
          </p:nvGrpSpPr>
          <p:grpSpPr bwMode="auto">
            <a:xfrm>
              <a:off x="2372" y="9659"/>
              <a:ext cx="31" cy="12"/>
              <a:chOff x="2372" y="9659"/>
              <a:chExt cx="31" cy="12"/>
            </a:xfrm>
          </p:grpSpPr>
          <p:sp>
            <p:nvSpPr>
              <p:cNvPr id="28081" name="Freeform 224"/>
              <p:cNvSpPr>
                <a:spLocks/>
              </p:cNvSpPr>
              <p:nvPr/>
            </p:nvSpPr>
            <p:spPr bwMode="auto">
              <a:xfrm>
                <a:off x="2372" y="9659"/>
                <a:ext cx="31" cy="12"/>
              </a:xfrm>
              <a:custGeom>
                <a:avLst/>
                <a:gdLst>
                  <a:gd name="T0" fmla="*/ 20 w 31"/>
                  <a:gd name="T1" fmla="*/ 6 h 12"/>
                  <a:gd name="T2" fmla="*/ 10 w 31"/>
                  <a:gd name="T3" fmla="*/ 12 h 12"/>
                  <a:gd name="T4" fmla="*/ 31 w 31"/>
                  <a:gd name="T5" fmla="*/ 12 h 12"/>
                  <a:gd name="T6" fmla="*/ 20 w 31"/>
                  <a:gd name="T7" fmla="*/ 6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2"/>
                  <a:gd name="T14" fmla="*/ 31 w 3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2">
                    <a:moveTo>
                      <a:pt x="20" y="6"/>
                    </a:moveTo>
                    <a:lnTo>
                      <a:pt x="10" y="12"/>
                    </a:lnTo>
                    <a:lnTo>
                      <a:pt x="31" y="12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82" name="Freeform 225"/>
              <p:cNvSpPr>
                <a:spLocks/>
              </p:cNvSpPr>
              <p:nvPr/>
            </p:nvSpPr>
            <p:spPr bwMode="auto">
              <a:xfrm>
                <a:off x="2372" y="9659"/>
                <a:ext cx="31" cy="12"/>
              </a:xfrm>
              <a:custGeom>
                <a:avLst/>
                <a:gdLst>
                  <a:gd name="T0" fmla="*/ 31 w 31"/>
                  <a:gd name="T1" fmla="*/ 0 h 12"/>
                  <a:gd name="T2" fmla="*/ 10 w 31"/>
                  <a:gd name="T3" fmla="*/ 0 h 12"/>
                  <a:gd name="T4" fmla="*/ 0 w 31"/>
                  <a:gd name="T5" fmla="*/ 6 h 12"/>
                  <a:gd name="T6" fmla="*/ 0 w 31"/>
                  <a:gd name="T7" fmla="*/ 12 h 12"/>
                  <a:gd name="T8" fmla="*/ 10 w 31"/>
                  <a:gd name="T9" fmla="*/ 12 h 12"/>
                  <a:gd name="T10" fmla="*/ 20 w 31"/>
                  <a:gd name="T11" fmla="*/ 6 h 12"/>
                  <a:gd name="T12" fmla="*/ 31 w 31"/>
                  <a:gd name="T13" fmla="*/ 12 h 12"/>
                  <a:gd name="T14" fmla="*/ 83 w 31"/>
                  <a:gd name="T15" fmla="*/ 12 h 12"/>
                  <a:gd name="T16" fmla="*/ 83 w 31"/>
                  <a:gd name="T17" fmla="*/ 0 h 12"/>
                  <a:gd name="T18" fmla="*/ 31 w 31"/>
                  <a:gd name="T19" fmla="*/ 0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12"/>
                  <a:gd name="T32" fmla="*/ 31 w 31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12">
                    <a:moveTo>
                      <a:pt x="31" y="0"/>
                    </a:moveTo>
                    <a:lnTo>
                      <a:pt x="1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0" y="6"/>
                    </a:lnTo>
                    <a:lnTo>
                      <a:pt x="31" y="12"/>
                    </a:lnTo>
                    <a:lnTo>
                      <a:pt x="83" y="12"/>
                    </a:lnTo>
                    <a:lnTo>
                      <a:pt x="83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847" name="Freeform 226"/>
            <p:cNvSpPr>
              <a:spLocks/>
            </p:cNvSpPr>
            <p:nvPr/>
          </p:nvSpPr>
          <p:spPr bwMode="auto">
            <a:xfrm>
              <a:off x="2372" y="5610"/>
              <a:ext cx="21" cy="4055"/>
            </a:xfrm>
            <a:custGeom>
              <a:avLst/>
              <a:gdLst>
                <a:gd name="T0" fmla="*/ 0 w 21"/>
                <a:gd name="T1" fmla="*/ 6 h 4055"/>
                <a:gd name="T2" fmla="*/ 0 w 21"/>
                <a:gd name="T3" fmla="*/ 4055 h 4055"/>
                <a:gd name="T4" fmla="*/ 20 w 21"/>
                <a:gd name="T5" fmla="*/ 4055 h 4055"/>
                <a:gd name="T6" fmla="*/ 20 w 21"/>
                <a:gd name="T7" fmla="*/ 6 h 4055"/>
                <a:gd name="T8" fmla="*/ 10 w 21"/>
                <a:gd name="T9" fmla="*/ 6 h 4055"/>
                <a:gd name="T10" fmla="*/ 10 w 21"/>
                <a:gd name="T11" fmla="*/ 0 h 4055"/>
                <a:gd name="T12" fmla="*/ 0 w 21"/>
                <a:gd name="T13" fmla="*/ 6 h 4055"/>
                <a:gd name="T14" fmla="*/ 0 w 21"/>
                <a:gd name="T15" fmla="*/ 6 h 40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4055"/>
                <a:gd name="T26" fmla="*/ 21 w 21"/>
                <a:gd name="T27" fmla="*/ 4055 h 40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4055">
                  <a:moveTo>
                    <a:pt x="0" y="6"/>
                  </a:moveTo>
                  <a:lnTo>
                    <a:pt x="0" y="4055"/>
                  </a:lnTo>
                  <a:lnTo>
                    <a:pt x="20" y="4055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48" name="Freeform 227"/>
            <p:cNvSpPr>
              <a:spLocks/>
            </p:cNvSpPr>
            <p:nvPr/>
          </p:nvSpPr>
          <p:spPr bwMode="auto">
            <a:xfrm>
              <a:off x="2372" y="5500"/>
              <a:ext cx="52" cy="116"/>
            </a:xfrm>
            <a:custGeom>
              <a:avLst/>
              <a:gdLst>
                <a:gd name="T0" fmla="*/ 20 w 52"/>
                <a:gd name="T1" fmla="*/ 116 h 116"/>
                <a:gd name="T2" fmla="*/ 20 w 52"/>
                <a:gd name="T3" fmla="*/ 55 h 116"/>
                <a:gd name="T4" fmla="*/ 31 w 52"/>
                <a:gd name="T5" fmla="*/ 36 h 116"/>
                <a:gd name="T6" fmla="*/ 31 w 52"/>
                <a:gd name="T7" fmla="*/ 24 h 116"/>
                <a:gd name="T8" fmla="*/ 41 w 52"/>
                <a:gd name="T9" fmla="*/ 18 h 116"/>
                <a:gd name="T10" fmla="*/ 41 w 52"/>
                <a:gd name="T11" fmla="*/ 12 h 116"/>
                <a:gd name="T12" fmla="*/ 52 w 52"/>
                <a:gd name="T13" fmla="*/ 12 h 116"/>
                <a:gd name="T14" fmla="*/ 52 w 52"/>
                <a:gd name="T15" fmla="*/ 0 h 116"/>
                <a:gd name="T16" fmla="*/ 31 w 52"/>
                <a:gd name="T17" fmla="*/ 6 h 116"/>
                <a:gd name="T18" fmla="*/ 31 w 52"/>
                <a:gd name="T19" fmla="*/ 12 h 116"/>
                <a:gd name="T20" fmla="*/ 20 w 52"/>
                <a:gd name="T21" fmla="*/ 24 h 116"/>
                <a:gd name="T22" fmla="*/ 10 w 52"/>
                <a:gd name="T23" fmla="*/ 36 h 116"/>
                <a:gd name="T24" fmla="*/ 10 w 52"/>
                <a:gd name="T25" fmla="*/ 55 h 116"/>
                <a:gd name="T26" fmla="*/ 0 w 52"/>
                <a:gd name="T27" fmla="*/ 73 h 116"/>
                <a:gd name="T28" fmla="*/ 0 w 52"/>
                <a:gd name="T29" fmla="*/ 116 h 116"/>
                <a:gd name="T30" fmla="*/ 20 w 52"/>
                <a:gd name="T31" fmla="*/ 116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116"/>
                <a:gd name="T50" fmla="*/ 52 w 52"/>
                <a:gd name="T51" fmla="*/ 116 h 1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116">
                  <a:moveTo>
                    <a:pt x="20" y="116"/>
                  </a:moveTo>
                  <a:lnTo>
                    <a:pt x="20" y="55"/>
                  </a:lnTo>
                  <a:lnTo>
                    <a:pt x="31" y="36"/>
                  </a:lnTo>
                  <a:lnTo>
                    <a:pt x="31" y="24"/>
                  </a:lnTo>
                  <a:lnTo>
                    <a:pt x="41" y="18"/>
                  </a:lnTo>
                  <a:lnTo>
                    <a:pt x="41" y="12"/>
                  </a:lnTo>
                  <a:lnTo>
                    <a:pt x="52" y="12"/>
                  </a:lnTo>
                  <a:lnTo>
                    <a:pt x="52" y="0"/>
                  </a:lnTo>
                  <a:lnTo>
                    <a:pt x="31" y="6"/>
                  </a:lnTo>
                  <a:lnTo>
                    <a:pt x="31" y="12"/>
                  </a:lnTo>
                  <a:lnTo>
                    <a:pt x="20" y="24"/>
                  </a:lnTo>
                  <a:lnTo>
                    <a:pt x="10" y="36"/>
                  </a:lnTo>
                  <a:lnTo>
                    <a:pt x="10" y="55"/>
                  </a:lnTo>
                  <a:lnTo>
                    <a:pt x="0" y="73"/>
                  </a:lnTo>
                  <a:lnTo>
                    <a:pt x="0" y="116"/>
                  </a:lnTo>
                  <a:lnTo>
                    <a:pt x="20" y="11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49" name="Freeform 228"/>
            <p:cNvSpPr>
              <a:spLocks/>
            </p:cNvSpPr>
            <p:nvPr/>
          </p:nvSpPr>
          <p:spPr bwMode="auto">
            <a:xfrm>
              <a:off x="2424" y="5500"/>
              <a:ext cx="42" cy="122"/>
            </a:xfrm>
            <a:custGeom>
              <a:avLst/>
              <a:gdLst>
                <a:gd name="T0" fmla="*/ 31 w 42"/>
                <a:gd name="T1" fmla="*/ 122 h 122"/>
                <a:gd name="T2" fmla="*/ 41 w 42"/>
                <a:gd name="T3" fmla="*/ 122 h 122"/>
                <a:gd name="T4" fmla="*/ 41 w 42"/>
                <a:gd name="T5" fmla="*/ 73 h 122"/>
                <a:gd name="T6" fmla="*/ 31 w 42"/>
                <a:gd name="T7" fmla="*/ 55 h 122"/>
                <a:gd name="T8" fmla="*/ 31 w 42"/>
                <a:gd name="T9" fmla="*/ 36 h 122"/>
                <a:gd name="T10" fmla="*/ 20 w 42"/>
                <a:gd name="T11" fmla="*/ 24 h 122"/>
                <a:gd name="T12" fmla="*/ 20 w 42"/>
                <a:gd name="T13" fmla="*/ 12 h 122"/>
                <a:gd name="T14" fmla="*/ 10 w 42"/>
                <a:gd name="T15" fmla="*/ 6 h 122"/>
                <a:gd name="T16" fmla="*/ 0 w 42"/>
                <a:gd name="T17" fmla="*/ 0 h 122"/>
                <a:gd name="T18" fmla="*/ 0 w 42"/>
                <a:gd name="T19" fmla="*/ 18 h 122"/>
                <a:gd name="T20" fmla="*/ 10 w 42"/>
                <a:gd name="T21" fmla="*/ 24 h 122"/>
                <a:gd name="T22" fmla="*/ 10 w 42"/>
                <a:gd name="T23" fmla="*/ 36 h 122"/>
                <a:gd name="T24" fmla="*/ 20 w 42"/>
                <a:gd name="T25" fmla="*/ 55 h 122"/>
                <a:gd name="T26" fmla="*/ 20 w 42"/>
                <a:gd name="T27" fmla="*/ 116 h 122"/>
                <a:gd name="T28" fmla="*/ 31 w 42"/>
                <a:gd name="T29" fmla="*/ 122 h 1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122"/>
                <a:gd name="T47" fmla="*/ 42 w 42"/>
                <a:gd name="T48" fmla="*/ 122 h 1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122">
                  <a:moveTo>
                    <a:pt x="31" y="122"/>
                  </a:moveTo>
                  <a:lnTo>
                    <a:pt x="41" y="122"/>
                  </a:lnTo>
                  <a:lnTo>
                    <a:pt x="41" y="73"/>
                  </a:lnTo>
                  <a:lnTo>
                    <a:pt x="31" y="55"/>
                  </a:lnTo>
                  <a:lnTo>
                    <a:pt x="31" y="36"/>
                  </a:lnTo>
                  <a:lnTo>
                    <a:pt x="20" y="24"/>
                  </a:lnTo>
                  <a:lnTo>
                    <a:pt x="20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0" y="24"/>
                  </a:lnTo>
                  <a:lnTo>
                    <a:pt x="10" y="36"/>
                  </a:lnTo>
                  <a:lnTo>
                    <a:pt x="20" y="55"/>
                  </a:lnTo>
                  <a:lnTo>
                    <a:pt x="20" y="116"/>
                  </a:lnTo>
                  <a:lnTo>
                    <a:pt x="31" y="122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50" name="Freeform 229"/>
            <p:cNvSpPr>
              <a:spLocks/>
            </p:cNvSpPr>
            <p:nvPr/>
          </p:nvSpPr>
          <p:spPr bwMode="auto">
            <a:xfrm>
              <a:off x="2445" y="5616"/>
              <a:ext cx="21" cy="4055"/>
            </a:xfrm>
            <a:custGeom>
              <a:avLst/>
              <a:gdLst>
                <a:gd name="T0" fmla="*/ 10 w 21"/>
                <a:gd name="T1" fmla="*/ 4043 h 4055"/>
                <a:gd name="T2" fmla="*/ 20 w 21"/>
                <a:gd name="T3" fmla="*/ 0 h 4055"/>
                <a:gd name="T4" fmla="*/ 0 w 21"/>
                <a:gd name="T5" fmla="*/ 0 h 4055"/>
                <a:gd name="T6" fmla="*/ 0 w 21"/>
                <a:gd name="T7" fmla="*/ 4049 h 4055"/>
                <a:gd name="T8" fmla="*/ 10 w 21"/>
                <a:gd name="T9" fmla="*/ 4055 h 4055"/>
                <a:gd name="T10" fmla="*/ 10 w 21"/>
                <a:gd name="T11" fmla="*/ 4043 h 40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055"/>
                <a:gd name="T20" fmla="*/ 21 w 21"/>
                <a:gd name="T21" fmla="*/ 4055 h 40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055">
                  <a:moveTo>
                    <a:pt x="10" y="4043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4049"/>
                  </a:lnTo>
                  <a:lnTo>
                    <a:pt x="10" y="4055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51" name="Freeform 230"/>
            <p:cNvSpPr>
              <a:spLocks/>
            </p:cNvSpPr>
            <p:nvPr/>
          </p:nvSpPr>
          <p:spPr bwMode="auto">
            <a:xfrm>
              <a:off x="2466" y="5616"/>
              <a:ext cx="0" cy="951"/>
            </a:xfrm>
            <a:custGeom>
              <a:avLst/>
              <a:gdLst>
                <a:gd name="T0" fmla="*/ 0 h 951"/>
                <a:gd name="T1" fmla="*/ 951 h 951"/>
                <a:gd name="T2" fmla="*/ 0 60000 65536"/>
                <a:gd name="T3" fmla="*/ 0 60000 65536"/>
                <a:gd name="T4" fmla="*/ 0 h 951"/>
                <a:gd name="T5" fmla="*/ 951 h 951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1">
                  <a:moveTo>
                    <a:pt x="0" y="0"/>
                  </a:moveTo>
                  <a:lnTo>
                    <a:pt x="0" y="951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52" name="Freeform 231"/>
            <p:cNvSpPr>
              <a:spLocks/>
            </p:cNvSpPr>
            <p:nvPr/>
          </p:nvSpPr>
          <p:spPr bwMode="auto">
            <a:xfrm>
              <a:off x="2466" y="7725"/>
              <a:ext cx="0" cy="1435"/>
            </a:xfrm>
            <a:custGeom>
              <a:avLst/>
              <a:gdLst>
                <a:gd name="T0" fmla="*/ 0 h 1435"/>
                <a:gd name="T1" fmla="*/ 1435 h 1435"/>
                <a:gd name="T2" fmla="*/ 0 60000 65536"/>
                <a:gd name="T3" fmla="*/ 0 60000 65536"/>
                <a:gd name="T4" fmla="*/ 0 h 1435"/>
                <a:gd name="T5" fmla="*/ 1435 h 143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35">
                  <a:moveTo>
                    <a:pt x="0" y="0"/>
                  </a:moveTo>
                  <a:lnTo>
                    <a:pt x="0" y="1435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1" name="Group 232"/>
            <p:cNvGrpSpPr>
              <a:grpSpLocks/>
            </p:cNvGrpSpPr>
            <p:nvPr/>
          </p:nvGrpSpPr>
          <p:grpSpPr bwMode="auto">
            <a:xfrm>
              <a:off x="2299" y="9659"/>
              <a:ext cx="62" cy="12"/>
              <a:chOff x="2299" y="9659"/>
              <a:chExt cx="62" cy="12"/>
            </a:xfrm>
          </p:grpSpPr>
          <p:sp>
            <p:nvSpPr>
              <p:cNvPr id="28079" name="Freeform 233"/>
              <p:cNvSpPr>
                <a:spLocks/>
              </p:cNvSpPr>
              <p:nvPr/>
            </p:nvSpPr>
            <p:spPr bwMode="auto">
              <a:xfrm>
                <a:off x="2299" y="9659"/>
                <a:ext cx="62" cy="12"/>
              </a:xfrm>
              <a:custGeom>
                <a:avLst/>
                <a:gdLst>
                  <a:gd name="T0" fmla="*/ 10 w 62"/>
                  <a:gd name="T1" fmla="*/ 6 h 12"/>
                  <a:gd name="T2" fmla="*/ 20 w 62"/>
                  <a:gd name="T3" fmla="*/ 0 h 12"/>
                  <a:gd name="T4" fmla="*/ 0 w 62"/>
                  <a:gd name="T5" fmla="*/ 0 h 12"/>
                  <a:gd name="T6" fmla="*/ 10 w 62"/>
                  <a:gd name="T7" fmla="*/ 6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2"/>
                  <a:gd name="T14" fmla="*/ 62 w 6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2">
                    <a:moveTo>
                      <a:pt x="10" y="6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80" name="Freeform 234"/>
              <p:cNvSpPr>
                <a:spLocks/>
              </p:cNvSpPr>
              <p:nvPr/>
            </p:nvSpPr>
            <p:spPr bwMode="auto">
              <a:xfrm>
                <a:off x="2299" y="9659"/>
                <a:ext cx="62" cy="12"/>
              </a:xfrm>
              <a:custGeom>
                <a:avLst/>
                <a:gdLst>
                  <a:gd name="T0" fmla="*/ 0 w 62"/>
                  <a:gd name="T1" fmla="*/ 0 h 12"/>
                  <a:gd name="T2" fmla="*/ 0 w 62"/>
                  <a:gd name="T3" fmla="*/ 12 h 12"/>
                  <a:gd name="T4" fmla="*/ 62 w 62"/>
                  <a:gd name="T5" fmla="*/ 12 h 12"/>
                  <a:gd name="T6" fmla="*/ 62 w 62"/>
                  <a:gd name="T7" fmla="*/ 0 h 12"/>
                  <a:gd name="T8" fmla="*/ 20 w 62"/>
                  <a:gd name="T9" fmla="*/ 0 h 12"/>
                  <a:gd name="T10" fmla="*/ 10 w 62"/>
                  <a:gd name="T11" fmla="*/ 6 h 12"/>
                  <a:gd name="T12" fmla="*/ 0 w 6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2"/>
                  <a:gd name="T23" fmla="*/ 62 w 6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2">
                    <a:moveTo>
                      <a:pt x="0" y="0"/>
                    </a:moveTo>
                    <a:lnTo>
                      <a:pt x="0" y="12"/>
                    </a:lnTo>
                    <a:lnTo>
                      <a:pt x="62" y="12"/>
                    </a:lnTo>
                    <a:lnTo>
                      <a:pt x="62" y="0"/>
                    </a:lnTo>
                    <a:lnTo>
                      <a:pt x="20" y="0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854" name="Freeform 235"/>
            <p:cNvSpPr>
              <a:spLocks/>
            </p:cNvSpPr>
            <p:nvPr/>
          </p:nvSpPr>
          <p:spPr bwMode="auto">
            <a:xfrm>
              <a:off x="2288" y="5610"/>
              <a:ext cx="21" cy="4055"/>
            </a:xfrm>
            <a:custGeom>
              <a:avLst/>
              <a:gdLst>
                <a:gd name="T0" fmla="*/ 20 w 21"/>
                <a:gd name="T1" fmla="*/ 6 h 4055"/>
                <a:gd name="T2" fmla="*/ 10 w 21"/>
                <a:gd name="T3" fmla="*/ 0 h 4055"/>
                <a:gd name="T4" fmla="*/ 10 w 21"/>
                <a:gd name="T5" fmla="*/ 6 h 4055"/>
                <a:gd name="T6" fmla="*/ 0 w 21"/>
                <a:gd name="T7" fmla="*/ 6 h 4055"/>
                <a:gd name="T8" fmla="*/ 0 w 21"/>
                <a:gd name="T9" fmla="*/ 4055 h 4055"/>
                <a:gd name="T10" fmla="*/ 20 w 21"/>
                <a:gd name="T11" fmla="*/ 4055 h 4055"/>
                <a:gd name="T12" fmla="*/ 20 w 21"/>
                <a:gd name="T13" fmla="*/ 6 h 4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4055"/>
                <a:gd name="T23" fmla="*/ 21 w 21"/>
                <a:gd name="T24" fmla="*/ 4055 h 40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4055">
                  <a:moveTo>
                    <a:pt x="20" y="6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4055"/>
                  </a:lnTo>
                  <a:lnTo>
                    <a:pt x="20" y="4055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55" name="Freeform 236"/>
            <p:cNvSpPr>
              <a:spLocks/>
            </p:cNvSpPr>
            <p:nvPr/>
          </p:nvSpPr>
          <p:spPr bwMode="auto">
            <a:xfrm>
              <a:off x="2288" y="5500"/>
              <a:ext cx="52" cy="116"/>
            </a:xfrm>
            <a:custGeom>
              <a:avLst/>
              <a:gdLst>
                <a:gd name="T0" fmla="*/ 20 w 52"/>
                <a:gd name="T1" fmla="*/ 24 h 116"/>
                <a:gd name="T2" fmla="*/ 10 w 52"/>
                <a:gd name="T3" fmla="*/ 36 h 116"/>
                <a:gd name="T4" fmla="*/ 10 w 52"/>
                <a:gd name="T5" fmla="*/ 91 h 116"/>
                <a:gd name="T6" fmla="*/ 0 w 52"/>
                <a:gd name="T7" fmla="*/ 116 h 116"/>
                <a:gd name="T8" fmla="*/ 20 w 52"/>
                <a:gd name="T9" fmla="*/ 116 h 116"/>
                <a:gd name="T10" fmla="*/ 20 w 52"/>
                <a:gd name="T11" fmla="*/ 73 h 116"/>
                <a:gd name="T12" fmla="*/ 31 w 52"/>
                <a:gd name="T13" fmla="*/ 55 h 116"/>
                <a:gd name="T14" fmla="*/ 31 w 52"/>
                <a:gd name="T15" fmla="*/ 24 h 116"/>
                <a:gd name="T16" fmla="*/ 41 w 52"/>
                <a:gd name="T17" fmla="*/ 18 h 116"/>
                <a:gd name="T18" fmla="*/ 41 w 52"/>
                <a:gd name="T19" fmla="*/ 12 h 116"/>
                <a:gd name="T20" fmla="*/ 52 w 52"/>
                <a:gd name="T21" fmla="*/ 12 h 116"/>
                <a:gd name="T22" fmla="*/ 52 w 52"/>
                <a:gd name="T23" fmla="*/ 0 h 116"/>
                <a:gd name="T24" fmla="*/ 41 w 52"/>
                <a:gd name="T25" fmla="*/ 0 h 116"/>
                <a:gd name="T26" fmla="*/ 31 w 52"/>
                <a:gd name="T27" fmla="*/ 6 h 116"/>
                <a:gd name="T28" fmla="*/ 20 w 52"/>
                <a:gd name="T29" fmla="*/ 12 h 116"/>
                <a:gd name="T30" fmla="*/ 20 w 52"/>
                <a:gd name="T31" fmla="*/ 24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116"/>
                <a:gd name="T50" fmla="*/ 52 w 52"/>
                <a:gd name="T51" fmla="*/ 116 h 1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116">
                  <a:moveTo>
                    <a:pt x="20" y="24"/>
                  </a:moveTo>
                  <a:lnTo>
                    <a:pt x="10" y="36"/>
                  </a:lnTo>
                  <a:lnTo>
                    <a:pt x="10" y="91"/>
                  </a:lnTo>
                  <a:lnTo>
                    <a:pt x="0" y="116"/>
                  </a:lnTo>
                  <a:lnTo>
                    <a:pt x="20" y="116"/>
                  </a:lnTo>
                  <a:lnTo>
                    <a:pt x="20" y="73"/>
                  </a:lnTo>
                  <a:lnTo>
                    <a:pt x="31" y="55"/>
                  </a:lnTo>
                  <a:lnTo>
                    <a:pt x="31" y="24"/>
                  </a:lnTo>
                  <a:lnTo>
                    <a:pt x="41" y="18"/>
                  </a:lnTo>
                  <a:lnTo>
                    <a:pt x="41" y="12"/>
                  </a:lnTo>
                  <a:lnTo>
                    <a:pt x="52" y="1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31" y="6"/>
                  </a:lnTo>
                  <a:lnTo>
                    <a:pt x="20" y="12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56" name="Freeform 237"/>
            <p:cNvSpPr>
              <a:spLocks/>
            </p:cNvSpPr>
            <p:nvPr/>
          </p:nvSpPr>
          <p:spPr bwMode="auto">
            <a:xfrm>
              <a:off x="2330" y="5500"/>
              <a:ext cx="42" cy="122"/>
            </a:xfrm>
            <a:custGeom>
              <a:avLst/>
              <a:gdLst>
                <a:gd name="T0" fmla="*/ 41 w 42"/>
                <a:gd name="T1" fmla="*/ 73 h 122"/>
                <a:gd name="T2" fmla="*/ 31 w 42"/>
                <a:gd name="T3" fmla="*/ 55 h 122"/>
                <a:gd name="T4" fmla="*/ 31 w 42"/>
                <a:gd name="T5" fmla="*/ 24 h 122"/>
                <a:gd name="T6" fmla="*/ 20 w 42"/>
                <a:gd name="T7" fmla="*/ 12 h 122"/>
                <a:gd name="T8" fmla="*/ 10 w 42"/>
                <a:gd name="T9" fmla="*/ 6 h 122"/>
                <a:gd name="T10" fmla="*/ 0 w 42"/>
                <a:gd name="T11" fmla="*/ 0 h 122"/>
                <a:gd name="T12" fmla="*/ 0 w 42"/>
                <a:gd name="T13" fmla="*/ 12 h 122"/>
                <a:gd name="T14" fmla="*/ 10 w 42"/>
                <a:gd name="T15" fmla="*/ 18 h 122"/>
                <a:gd name="T16" fmla="*/ 10 w 42"/>
                <a:gd name="T17" fmla="*/ 36 h 122"/>
                <a:gd name="T18" fmla="*/ 20 w 42"/>
                <a:gd name="T19" fmla="*/ 55 h 122"/>
                <a:gd name="T20" fmla="*/ 20 w 42"/>
                <a:gd name="T21" fmla="*/ 116 h 122"/>
                <a:gd name="T22" fmla="*/ 31 w 42"/>
                <a:gd name="T23" fmla="*/ 122 h 122"/>
                <a:gd name="T24" fmla="*/ 41 w 42"/>
                <a:gd name="T25" fmla="*/ 122 h 122"/>
                <a:gd name="T26" fmla="*/ 41 w 42"/>
                <a:gd name="T27" fmla="*/ 73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"/>
                <a:gd name="T43" fmla="*/ 0 h 122"/>
                <a:gd name="T44" fmla="*/ 42 w 42"/>
                <a:gd name="T45" fmla="*/ 122 h 1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" h="122">
                  <a:moveTo>
                    <a:pt x="41" y="73"/>
                  </a:moveTo>
                  <a:lnTo>
                    <a:pt x="31" y="55"/>
                  </a:lnTo>
                  <a:lnTo>
                    <a:pt x="31" y="24"/>
                  </a:lnTo>
                  <a:lnTo>
                    <a:pt x="20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8"/>
                  </a:lnTo>
                  <a:lnTo>
                    <a:pt x="10" y="36"/>
                  </a:lnTo>
                  <a:lnTo>
                    <a:pt x="20" y="55"/>
                  </a:lnTo>
                  <a:lnTo>
                    <a:pt x="20" y="116"/>
                  </a:lnTo>
                  <a:lnTo>
                    <a:pt x="31" y="122"/>
                  </a:lnTo>
                  <a:lnTo>
                    <a:pt x="41" y="122"/>
                  </a:lnTo>
                  <a:lnTo>
                    <a:pt x="41" y="7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57" name="Freeform 238"/>
            <p:cNvSpPr>
              <a:spLocks/>
            </p:cNvSpPr>
            <p:nvPr/>
          </p:nvSpPr>
          <p:spPr bwMode="auto">
            <a:xfrm>
              <a:off x="2351" y="5616"/>
              <a:ext cx="21" cy="4055"/>
            </a:xfrm>
            <a:custGeom>
              <a:avLst/>
              <a:gdLst>
                <a:gd name="T0" fmla="*/ 10 w 21"/>
                <a:gd name="T1" fmla="*/ 4043 h 4055"/>
                <a:gd name="T2" fmla="*/ 20 w 21"/>
                <a:gd name="T3" fmla="*/ 0 h 4055"/>
                <a:gd name="T4" fmla="*/ 0 w 21"/>
                <a:gd name="T5" fmla="*/ 0 h 4055"/>
                <a:gd name="T6" fmla="*/ 0 w 21"/>
                <a:gd name="T7" fmla="*/ 4049 h 4055"/>
                <a:gd name="T8" fmla="*/ 10 w 21"/>
                <a:gd name="T9" fmla="*/ 4055 h 4055"/>
                <a:gd name="T10" fmla="*/ 10 w 21"/>
                <a:gd name="T11" fmla="*/ 4043 h 40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055"/>
                <a:gd name="T20" fmla="*/ 21 w 21"/>
                <a:gd name="T21" fmla="*/ 4055 h 40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055">
                  <a:moveTo>
                    <a:pt x="10" y="4043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4049"/>
                  </a:lnTo>
                  <a:lnTo>
                    <a:pt x="10" y="4055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58" name="Freeform 239"/>
            <p:cNvSpPr>
              <a:spLocks/>
            </p:cNvSpPr>
            <p:nvPr/>
          </p:nvSpPr>
          <p:spPr bwMode="auto">
            <a:xfrm>
              <a:off x="2372" y="5616"/>
              <a:ext cx="0" cy="951"/>
            </a:xfrm>
            <a:custGeom>
              <a:avLst/>
              <a:gdLst>
                <a:gd name="T0" fmla="*/ 0 h 951"/>
                <a:gd name="T1" fmla="*/ 951 h 951"/>
                <a:gd name="T2" fmla="*/ 0 60000 65536"/>
                <a:gd name="T3" fmla="*/ 0 60000 65536"/>
                <a:gd name="T4" fmla="*/ 0 h 951"/>
                <a:gd name="T5" fmla="*/ 951 h 951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1">
                  <a:moveTo>
                    <a:pt x="0" y="0"/>
                  </a:moveTo>
                  <a:lnTo>
                    <a:pt x="0" y="951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59" name="Freeform 240"/>
            <p:cNvSpPr>
              <a:spLocks/>
            </p:cNvSpPr>
            <p:nvPr/>
          </p:nvSpPr>
          <p:spPr bwMode="auto">
            <a:xfrm>
              <a:off x="2372" y="7725"/>
              <a:ext cx="0" cy="1435"/>
            </a:xfrm>
            <a:custGeom>
              <a:avLst/>
              <a:gdLst>
                <a:gd name="T0" fmla="*/ 0 h 1435"/>
                <a:gd name="T1" fmla="*/ 1435 h 1435"/>
                <a:gd name="T2" fmla="*/ 0 60000 65536"/>
                <a:gd name="T3" fmla="*/ 0 60000 65536"/>
                <a:gd name="T4" fmla="*/ 0 h 1435"/>
                <a:gd name="T5" fmla="*/ 1435 h 143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35">
                  <a:moveTo>
                    <a:pt x="0" y="0"/>
                  </a:moveTo>
                  <a:lnTo>
                    <a:pt x="0" y="1435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2" name="Group 241"/>
            <p:cNvGrpSpPr>
              <a:grpSpLocks/>
            </p:cNvGrpSpPr>
            <p:nvPr/>
          </p:nvGrpSpPr>
          <p:grpSpPr bwMode="auto">
            <a:xfrm>
              <a:off x="2236" y="9659"/>
              <a:ext cx="21" cy="12"/>
              <a:chOff x="2236" y="9659"/>
              <a:chExt cx="21" cy="12"/>
            </a:xfrm>
          </p:grpSpPr>
          <p:sp>
            <p:nvSpPr>
              <p:cNvPr id="28077" name="Freeform 242"/>
              <p:cNvSpPr>
                <a:spLocks/>
              </p:cNvSpPr>
              <p:nvPr/>
            </p:nvSpPr>
            <p:spPr bwMode="auto">
              <a:xfrm>
                <a:off x="2236" y="9659"/>
                <a:ext cx="21" cy="12"/>
              </a:xfrm>
              <a:custGeom>
                <a:avLst/>
                <a:gdLst>
                  <a:gd name="T0" fmla="*/ 20 w 21"/>
                  <a:gd name="T1" fmla="*/ 12 h 12"/>
                  <a:gd name="T2" fmla="*/ 10 w 21"/>
                  <a:gd name="T3" fmla="*/ 6 h 12"/>
                  <a:gd name="T4" fmla="*/ 10 w 21"/>
                  <a:gd name="T5" fmla="*/ 12 h 12"/>
                  <a:gd name="T6" fmla="*/ 20 w 21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12"/>
                  <a:gd name="T14" fmla="*/ 21 w 2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12">
                    <a:moveTo>
                      <a:pt x="20" y="12"/>
                    </a:moveTo>
                    <a:lnTo>
                      <a:pt x="10" y="6"/>
                    </a:lnTo>
                    <a:lnTo>
                      <a:pt x="10" y="12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78" name="Freeform 243"/>
              <p:cNvSpPr>
                <a:spLocks/>
              </p:cNvSpPr>
              <p:nvPr/>
            </p:nvSpPr>
            <p:spPr bwMode="auto">
              <a:xfrm>
                <a:off x="2236" y="9659"/>
                <a:ext cx="21" cy="12"/>
              </a:xfrm>
              <a:custGeom>
                <a:avLst/>
                <a:gdLst>
                  <a:gd name="T0" fmla="*/ 10 w 21"/>
                  <a:gd name="T1" fmla="*/ 12 h 12"/>
                  <a:gd name="T2" fmla="*/ 10 w 21"/>
                  <a:gd name="T3" fmla="*/ 6 h 12"/>
                  <a:gd name="T4" fmla="*/ 20 w 21"/>
                  <a:gd name="T5" fmla="*/ 12 h 12"/>
                  <a:gd name="T6" fmla="*/ 52 w 21"/>
                  <a:gd name="T7" fmla="*/ 12 h 12"/>
                  <a:gd name="T8" fmla="*/ 52 w 21"/>
                  <a:gd name="T9" fmla="*/ 0 h 12"/>
                  <a:gd name="T10" fmla="*/ 10 w 21"/>
                  <a:gd name="T11" fmla="*/ 0 h 12"/>
                  <a:gd name="T12" fmla="*/ 0 w 21"/>
                  <a:gd name="T13" fmla="*/ 6 h 12"/>
                  <a:gd name="T14" fmla="*/ 0 w 21"/>
                  <a:gd name="T15" fmla="*/ 12 h 12"/>
                  <a:gd name="T16" fmla="*/ 10 w 21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2"/>
                  <a:gd name="T29" fmla="*/ 21 w 21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2">
                    <a:moveTo>
                      <a:pt x="10" y="12"/>
                    </a:moveTo>
                    <a:lnTo>
                      <a:pt x="10" y="6"/>
                    </a:lnTo>
                    <a:lnTo>
                      <a:pt x="20" y="12"/>
                    </a:lnTo>
                    <a:lnTo>
                      <a:pt x="52" y="12"/>
                    </a:lnTo>
                    <a:lnTo>
                      <a:pt x="52" y="0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861" name="Freeform 244"/>
            <p:cNvSpPr>
              <a:spLocks/>
            </p:cNvSpPr>
            <p:nvPr/>
          </p:nvSpPr>
          <p:spPr bwMode="auto">
            <a:xfrm>
              <a:off x="2236" y="5610"/>
              <a:ext cx="21" cy="4055"/>
            </a:xfrm>
            <a:custGeom>
              <a:avLst/>
              <a:gdLst>
                <a:gd name="T0" fmla="*/ 0 w 21"/>
                <a:gd name="T1" fmla="*/ 6 h 4055"/>
                <a:gd name="T2" fmla="*/ 0 w 21"/>
                <a:gd name="T3" fmla="*/ 4055 h 4055"/>
                <a:gd name="T4" fmla="*/ 10 w 21"/>
                <a:gd name="T5" fmla="*/ 4055 h 4055"/>
                <a:gd name="T6" fmla="*/ 20 w 21"/>
                <a:gd name="T7" fmla="*/ 3377 h 4055"/>
                <a:gd name="T8" fmla="*/ 20 w 21"/>
                <a:gd name="T9" fmla="*/ 1074 h 4055"/>
                <a:gd name="T10" fmla="*/ 10 w 21"/>
                <a:gd name="T11" fmla="*/ 6 h 4055"/>
                <a:gd name="T12" fmla="*/ 10 w 21"/>
                <a:gd name="T13" fmla="*/ 0 h 4055"/>
                <a:gd name="T14" fmla="*/ 0 w 21"/>
                <a:gd name="T15" fmla="*/ 6 h 4055"/>
                <a:gd name="T16" fmla="*/ 0 w 21"/>
                <a:gd name="T17" fmla="*/ 6 h 40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055"/>
                <a:gd name="T29" fmla="*/ 21 w 21"/>
                <a:gd name="T30" fmla="*/ 4055 h 40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055">
                  <a:moveTo>
                    <a:pt x="0" y="6"/>
                  </a:moveTo>
                  <a:lnTo>
                    <a:pt x="0" y="4055"/>
                  </a:lnTo>
                  <a:lnTo>
                    <a:pt x="10" y="4055"/>
                  </a:lnTo>
                  <a:lnTo>
                    <a:pt x="20" y="3377"/>
                  </a:lnTo>
                  <a:lnTo>
                    <a:pt x="20" y="1074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62" name="Freeform 245"/>
            <p:cNvSpPr>
              <a:spLocks/>
            </p:cNvSpPr>
            <p:nvPr/>
          </p:nvSpPr>
          <p:spPr bwMode="auto">
            <a:xfrm>
              <a:off x="2236" y="5500"/>
              <a:ext cx="42" cy="116"/>
            </a:xfrm>
            <a:custGeom>
              <a:avLst/>
              <a:gdLst>
                <a:gd name="T0" fmla="*/ 0 w 42"/>
                <a:gd name="T1" fmla="*/ 73 h 116"/>
                <a:gd name="T2" fmla="*/ 0 w 42"/>
                <a:gd name="T3" fmla="*/ 116 h 116"/>
                <a:gd name="T4" fmla="*/ 10 w 42"/>
                <a:gd name="T5" fmla="*/ 116 h 116"/>
                <a:gd name="T6" fmla="*/ 20 w 42"/>
                <a:gd name="T7" fmla="*/ 73 h 116"/>
                <a:gd name="T8" fmla="*/ 20 w 42"/>
                <a:gd name="T9" fmla="*/ 36 h 116"/>
                <a:gd name="T10" fmla="*/ 31 w 42"/>
                <a:gd name="T11" fmla="*/ 12 h 116"/>
                <a:gd name="T12" fmla="*/ 41 w 42"/>
                <a:gd name="T13" fmla="*/ 6 h 116"/>
                <a:gd name="T14" fmla="*/ 31 w 42"/>
                <a:gd name="T15" fmla="*/ 0 h 116"/>
                <a:gd name="T16" fmla="*/ 10 w 42"/>
                <a:gd name="T17" fmla="*/ 12 h 116"/>
                <a:gd name="T18" fmla="*/ 10 w 42"/>
                <a:gd name="T19" fmla="*/ 36 h 116"/>
                <a:gd name="T20" fmla="*/ 0 w 42"/>
                <a:gd name="T21" fmla="*/ 73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116"/>
                <a:gd name="T35" fmla="*/ 42 w 42"/>
                <a:gd name="T36" fmla="*/ 116 h 1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116">
                  <a:moveTo>
                    <a:pt x="0" y="73"/>
                  </a:moveTo>
                  <a:lnTo>
                    <a:pt x="0" y="116"/>
                  </a:lnTo>
                  <a:lnTo>
                    <a:pt x="10" y="116"/>
                  </a:lnTo>
                  <a:lnTo>
                    <a:pt x="20" y="73"/>
                  </a:lnTo>
                  <a:lnTo>
                    <a:pt x="20" y="36"/>
                  </a:lnTo>
                  <a:lnTo>
                    <a:pt x="31" y="12"/>
                  </a:lnTo>
                  <a:lnTo>
                    <a:pt x="41" y="6"/>
                  </a:lnTo>
                  <a:lnTo>
                    <a:pt x="31" y="0"/>
                  </a:lnTo>
                  <a:lnTo>
                    <a:pt x="10" y="12"/>
                  </a:lnTo>
                  <a:lnTo>
                    <a:pt x="10" y="3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63" name="Freeform 246"/>
            <p:cNvSpPr>
              <a:spLocks/>
            </p:cNvSpPr>
            <p:nvPr/>
          </p:nvSpPr>
          <p:spPr bwMode="auto">
            <a:xfrm>
              <a:off x="2267" y="5500"/>
              <a:ext cx="32" cy="122"/>
            </a:xfrm>
            <a:custGeom>
              <a:avLst/>
              <a:gdLst>
                <a:gd name="T0" fmla="*/ 10 w 32"/>
                <a:gd name="T1" fmla="*/ 73 h 122"/>
                <a:gd name="T2" fmla="*/ 10 w 32"/>
                <a:gd name="T3" fmla="*/ 122 h 122"/>
                <a:gd name="T4" fmla="*/ 20 w 32"/>
                <a:gd name="T5" fmla="*/ 122 h 122"/>
                <a:gd name="T6" fmla="*/ 31 w 32"/>
                <a:gd name="T7" fmla="*/ 116 h 122"/>
                <a:gd name="T8" fmla="*/ 20 w 32"/>
                <a:gd name="T9" fmla="*/ 73 h 122"/>
                <a:gd name="T10" fmla="*/ 20 w 32"/>
                <a:gd name="T11" fmla="*/ 36 h 122"/>
                <a:gd name="T12" fmla="*/ 10 w 32"/>
                <a:gd name="T13" fmla="*/ 12 h 122"/>
                <a:gd name="T14" fmla="*/ 0 w 32"/>
                <a:gd name="T15" fmla="*/ 0 h 122"/>
                <a:gd name="T16" fmla="*/ 0 w 32"/>
                <a:gd name="T17" fmla="*/ 36 h 122"/>
                <a:gd name="T18" fmla="*/ 10 w 32"/>
                <a:gd name="T19" fmla="*/ 73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22"/>
                <a:gd name="T32" fmla="*/ 32 w 32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22">
                  <a:moveTo>
                    <a:pt x="10" y="73"/>
                  </a:moveTo>
                  <a:lnTo>
                    <a:pt x="10" y="122"/>
                  </a:lnTo>
                  <a:lnTo>
                    <a:pt x="20" y="122"/>
                  </a:lnTo>
                  <a:lnTo>
                    <a:pt x="31" y="116"/>
                  </a:lnTo>
                  <a:lnTo>
                    <a:pt x="20" y="73"/>
                  </a:lnTo>
                  <a:lnTo>
                    <a:pt x="20" y="36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0" y="7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64" name="Freeform 247"/>
            <p:cNvSpPr>
              <a:spLocks/>
            </p:cNvSpPr>
            <p:nvPr/>
          </p:nvSpPr>
          <p:spPr bwMode="auto">
            <a:xfrm>
              <a:off x="2278" y="5616"/>
              <a:ext cx="21" cy="4055"/>
            </a:xfrm>
            <a:custGeom>
              <a:avLst/>
              <a:gdLst>
                <a:gd name="T0" fmla="*/ 10 w 21"/>
                <a:gd name="T1" fmla="*/ 4043 h 4055"/>
                <a:gd name="T2" fmla="*/ 0 w 21"/>
                <a:gd name="T3" fmla="*/ 0 h 4055"/>
                <a:gd name="T4" fmla="*/ 0 w 21"/>
                <a:gd name="T5" fmla="*/ 4055 h 4055"/>
                <a:gd name="T6" fmla="*/ 10 w 21"/>
                <a:gd name="T7" fmla="*/ 4055 h 4055"/>
                <a:gd name="T8" fmla="*/ 20 w 21"/>
                <a:gd name="T9" fmla="*/ 4049 h 4055"/>
                <a:gd name="T10" fmla="*/ 10 w 21"/>
                <a:gd name="T11" fmla="*/ 4043 h 40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055"/>
                <a:gd name="T20" fmla="*/ 21 w 21"/>
                <a:gd name="T21" fmla="*/ 4055 h 40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055">
                  <a:moveTo>
                    <a:pt x="10" y="4043"/>
                  </a:moveTo>
                  <a:lnTo>
                    <a:pt x="0" y="0"/>
                  </a:lnTo>
                  <a:lnTo>
                    <a:pt x="0" y="4055"/>
                  </a:lnTo>
                  <a:lnTo>
                    <a:pt x="10" y="4055"/>
                  </a:lnTo>
                  <a:lnTo>
                    <a:pt x="20" y="4049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65" name="Freeform 248"/>
            <p:cNvSpPr>
              <a:spLocks/>
            </p:cNvSpPr>
            <p:nvPr/>
          </p:nvSpPr>
          <p:spPr bwMode="auto">
            <a:xfrm>
              <a:off x="2278" y="5616"/>
              <a:ext cx="21" cy="4049"/>
            </a:xfrm>
            <a:custGeom>
              <a:avLst/>
              <a:gdLst>
                <a:gd name="T0" fmla="*/ 20 w 21"/>
                <a:gd name="T1" fmla="*/ 0 h 4049"/>
                <a:gd name="T2" fmla="*/ 0 w 21"/>
                <a:gd name="T3" fmla="*/ 0 h 4049"/>
                <a:gd name="T4" fmla="*/ 10 w 21"/>
                <a:gd name="T5" fmla="*/ 4043 h 4049"/>
                <a:gd name="T6" fmla="*/ 20 w 21"/>
                <a:gd name="T7" fmla="*/ 4049 h 4049"/>
                <a:gd name="T8" fmla="*/ 20 w 21"/>
                <a:gd name="T9" fmla="*/ 0 h 40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049"/>
                <a:gd name="T17" fmla="*/ 21 w 21"/>
                <a:gd name="T18" fmla="*/ 4049 h 40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049">
                  <a:moveTo>
                    <a:pt x="20" y="0"/>
                  </a:moveTo>
                  <a:lnTo>
                    <a:pt x="0" y="0"/>
                  </a:lnTo>
                  <a:lnTo>
                    <a:pt x="10" y="4043"/>
                  </a:lnTo>
                  <a:lnTo>
                    <a:pt x="20" y="404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3" name="Group 249"/>
            <p:cNvGrpSpPr>
              <a:grpSpLocks/>
            </p:cNvGrpSpPr>
            <p:nvPr/>
          </p:nvGrpSpPr>
          <p:grpSpPr bwMode="auto">
            <a:xfrm>
              <a:off x="2194" y="9659"/>
              <a:ext cx="42" cy="12"/>
              <a:chOff x="2194" y="9659"/>
              <a:chExt cx="42" cy="12"/>
            </a:xfrm>
          </p:grpSpPr>
          <p:sp>
            <p:nvSpPr>
              <p:cNvPr id="28075" name="Freeform 250"/>
              <p:cNvSpPr>
                <a:spLocks/>
              </p:cNvSpPr>
              <p:nvPr/>
            </p:nvSpPr>
            <p:spPr bwMode="auto">
              <a:xfrm>
                <a:off x="2194" y="9659"/>
                <a:ext cx="42" cy="12"/>
              </a:xfrm>
              <a:custGeom>
                <a:avLst/>
                <a:gdLst>
                  <a:gd name="T0" fmla="*/ 0 w 42"/>
                  <a:gd name="T1" fmla="*/ 6 h 12"/>
                  <a:gd name="T2" fmla="*/ 10 w 42"/>
                  <a:gd name="T3" fmla="*/ 12 h 12"/>
                  <a:gd name="T4" fmla="*/ 41 w 42"/>
                  <a:gd name="T5" fmla="*/ 12 h 12"/>
                  <a:gd name="T6" fmla="*/ 41 w 42"/>
                  <a:gd name="T7" fmla="*/ 0 h 12"/>
                  <a:gd name="T8" fmla="*/ 10 w 42"/>
                  <a:gd name="T9" fmla="*/ 0 h 12"/>
                  <a:gd name="T10" fmla="*/ 20 w 42"/>
                  <a:gd name="T11" fmla="*/ 6 h 12"/>
                  <a:gd name="T12" fmla="*/ 0 w 42"/>
                  <a:gd name="T13" fmla="*/ 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2"/>
                  <a:gd name="T23" fmla="*/ 42 w 4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2">
                    <a:moveTo>
                      <a:pt x="0" y="6"/>
                    </a:moveTo>
                    <a:lnTo>
                      <a:pt x="10" y="12"/>
                    </a:lnTo>
                    <a:lnTo>
                      <a:pt x="41" y="12"/>
                    </a:lnTo>
                    <a:lnTo>
                      <a:pt x="41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76" name="Freeform 251"/>
              <p:cNvSpPr>
                <a:spLocks/>
              </p:cNvSpPr>
              <p:nvPr/>
            </p:nvSpPr>
            <p:spPr bwMode="auto">
              <a:xfrm>
                <a:off x="2194" y="9659"/>
                <a:ext cx="42" cy="12"/>
              </a:xfrm>
              <a:custGeom>
                <a:avLst/>
                <a:gdLst>
                  <a:gd name="T0" fmla="*/ 10 w 42"/>
                  <a:gd name="T1" fmla="*/ 6 h 12"/>
                  <a:gd name="T2" fmla="*/ 20 w 42"/>
                  <a:gd name="T3" fmla="*/ 6 h 12"/>
                  <a:gd name="T4" fmla="*/ 10 w 42"/>
                  <a:gd name="T5" fmla="*/ 0 h 12"/>
                  <a:gd name="T6" fmla="*/ 10 w 42"/>
                  <a:gd name="T7" fmla="*/ 6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12"/>
                  <a:gd name="T14" fmla="*/ 42 w 4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12">
                    <a:moveTo>
                      <a:pt x="10" y="6"/>
                    </a:moveTo>
                    <a:lnTo>
                      <a:pt x="20" y="6"/>
                    </a:lnTo>
                    <a:lnTo>
                      <a:pt x="1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867" name="Freeform 252"/>
            <p:cNvSpPr>
              <a:spLocks/>
            </p:cNvSpPr>
            <p:nvPr/>
          </p:nvSpPr>
          <p:spPr bwMode="auto">
            <a:xfrm>
              <a:off x="2205" y="5616"/>
              <a:ext cx="0" cy="951"/>
            </a:xfrm>
            <a:custGeom>
              <a:avLst/>
              <a:gdLst>
                <a:gd name="T0" fmla="*/ 0 h 951"/>
                <a:gd name="T1" fmla="*/ 951 h 951"/>
                <a:gd name="T2" fmla="*/ 0 60000 65536"/>
                <a:gd name="T3" fmla="*/ 0 60000 65536"/>
                <a:gd name="T4" fmla="*/ 0 h 951"/>
                <a:gd name="T5" fmla="*/ 951 h 951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1">
                  <a:moveTo>
                    <a:pt x="0" y="0"/>
                  </a:moveTo>
                  <a:lnTo>
                    <a:pt x="0" y="951"/>
                  </a:lnTo>
                </a:path>
              </a:pathLst>
            </a:custGeom>
            <a:noFill/>
            <a:ln w="1452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68" name="Freeform 253"/>
            <p:cNvSpPr>
              <a:spLocks/>
            </p:cNvSpPr>
            <p:nvPr/>
          </p:nvSpPr>
          <p:spPr bwMode="auto">
            <a:xfrm>
              <a:off x="2205" y="7725"/>
              <a:ext cx="0" cy="1435"/>
            </a:xfrm>
            <a:custGeom>
              <a:avLst/>
              <a:gdLst>
                <a:gd name="T0" fmla="*/ 0 h 1435"/>
                <a:gd name="T1" fmla="*/ 1435 h 1435"/>
                <a:gd name="T2" fmla="*/ 0 60000 65536"/>
                <a:gd name="T3" fmla="*/ 0 60000 65536"/>
                <a:gd name="T4" fmla="*/ 0 h 1435"/>
                <a:gd name="T5" fmla="*/ 1435 h 143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35">
                  <a:moveTo>
                    <a:pt x="0" y="0"/>
                  </a:moveTo>
                  <a:lnTo>
                    <a:pt x="0" y="1435"/>
                  </a:lnTo>
                </a:path>
              </a:pathLst>
            </a:custGeom>
            <a:noFill/>
            <a:ln w="1452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69" name="Freeform 254"/>
            <p:cNvSpPr>
              <a:spLocks/>
            </p:cNvSpPr>
            <p:nvPr/>
          </p:nvSpPr>
          <p:spPr bwMode="auto">
            <a:xfrm>
              <a:off x="2194" y="5500"/>
              <a:ext cx="32" cy="116"/>
            </a:xfrm>
            <a:custGeom>
              <a:avLst/>
              <a:gdLst>
                <a:gd name="T0" fmla="*/ 20 w 32"/>
                <a:gd name="T1" fmla="*/ 0 h 116"/>
                <a:gd name="T2" fmla="*/ 10 w 32"/>
                <a:gd name="T3" fmla="*/ 12 h 116"/>
                <a:gd name="T4" fmla="*/ 10 w 32"/>
                <a:gd name="T5" fmla="*/ 36 h 116"/>
                <a:gd name="T6" fmla="*/ 0 w 32"/>
                <a:gd name="T7" fmla="*/ 73 h 116"/>
                <a:gd name="T8" fmla="*/ 0 w 32"/>
                <a:gd name="T9" fmla="*/ 116 h 116"/>
                <a:gd name="T10" fmla="*/ 20 w 32"/>
                <a:gd name="T11" fmla="*/ 116 h 116"/>
                <a:gd name="T12" fmla="*/ 20 w 32"/>
                <a:gd name="T13" fmla="*/ 36 h 116"/>
                <a:gd name="T14" fmla="*/ 31 w 32"/>
                <a:gd name="T15" fmla="*/ 12 h 116"/>
                <a:gd name="T16" fmla="*/ 20 w 32"/>
                <a:gd name="T17" fmla="*/ 12 h 116"/>
                <a:gd name="T18" fmla="*/ 20 w 32"/>
                <a:gd name="T19" fmla="*/ 0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16"/>
                <a:gd name="T32" fmla="*/ 32 w 32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16">
                  <a:moveTo>
                    <a:pt x="20" y="0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73"/>
                  </a:lnTo>
                  <a:lnTo>
                    <a:pt x="0" y="116"/>
                  </a:lnTo>
                  <a:lnTo>
                    <a:pt x="20" y="116"/>
                  </a:lnTo>
                  <a:lnTo>
                    <a:pt x="20" y="36"/>
                  </a:lnTo>
                  <a:lnTo>
                    <a:pt x="31" y="12"/>
                  </a:lnTo>
                  <a:lnTo>
                    <a:pt x="20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70" name="Freeform 255"/>
            <p:cNvSpPr>
              <a:spLocks/>
            </p:cNvSpPr>
            <p:nvPr/>
          </p:nvSpPr>
          <p:spPr bwMode="auto">
            <a:xfrm>
              <a:off x="2215" y="5500"/>
              <a:ext cx="32" cy="116"/>
            </a:xfrm>
            <a:custGeom>
              <a:avLst/>
              <a:gdLst>
                <a:gd name="T0" fmla="*/ 20 w 32"/>
                <a:gd name="T1" fmla="*/ 36 h 116"/>
                <a:gd name="T2" fmla="*/ 20 w 32"/>
                <a:gd name="T3" fmla="*/ 12 h 116"/>
                <a:gd name="T4" fmla="*/ 0 w 32"/>
                <a:gd name="T5" fmla="*/ 0 h 116"/>
                <a:gd name="T6" fmla="*/ 0 w 32"/>
                <a:gd name="T7" fmla="*/ 12 h 116"/>
                <a:gd name="T8" fmla="*/ 10 w 32"/>
                <a:gd name="T9" fmla="*/ 36 h 116"/>
                <a:gd name="T10" fmla="*/ 10 w 32"/>
                <a:gd name="T11" fmla="*/ 116 h 116"/>
                <a:gd name="T12" fmla="*/ 31 w 32"/>
                <a:gd name="T13" fmla="*/ 116 h 116"/>
                <a:gd name="T14" fmla="*/ 20 w 32"/>
                <a:gd name="T15" fmla="*/ 73 h 116"/>
                <a:gd name="T16" fmla="*/ 20 w 32"/>
                <a:gd name="T17" fmla="*/ 36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16"/>
                <a:gd name="T29" fmla="*/ 32 w 32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16">
                  <a:moveTo>
                    <a:pt x="20" y="36"/>
                  </a:moveTo>
                  <a:lnTo>
                    <a:pt x="2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36"/>
                  </a:lnTo>
                  <a:lnTo>
                    <a:pt x="10" y="116"/>
                  </a:lnTo>
                  <a:lnTo>
                    <a:pt x="31" y="116"/>
                  </a:lnTo>
                  <a:lnTo>
                    <a:pt x="20" y="73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71" name="Freeform 256"/>
            <p:cNvSpPr>
              <a:spLocks/>
            </p:cNvSpPr>
            <p:nvPr/>
          </p:nvSpPr>
          <p:spPr bwMode="auto">
            <a:xfrm>
              <a:off x="2226" y="5616"/>
              <a:ext cx="21" cy="4055"/>
            </a:xfrm>
            <a:custGeom>
              <a:avLst/>
              <a:gdLst>
                <a:gd name="T0" fmla="*/ 10 w 21"/>
                <a:gd name="T1" fmla="*/ 4043 h 4055"/>
                <a:gd name="T2" fmla="*/ 20 w 21"/>
                <a:gd name="T3" fmla="*/ 4049 h 4055"/>
                <a:gd name="T4" fmla="*/ 20 w 21"/>
                <a:gd name="T5" fmla="*/ 0 h 4055"/>
                <a:gd name="T6" fmla="*/ 0 w 21"/>
                <a:gd name="T7" fmla="*/ 0 h 4055"/>
                <a:gd name="T8" fmla="*/ 0 w 21"/>
                <a:gd name="T9" fmla="*/ 4055 h 4055"/>
                <a:gd name="T10" fmla="*/ 10 w 21"/>
                <a:gd name="T11" fmla="*/ 4055 h 4055"/>
                <a:gd name="T12" fmla="*/ 20 w 21"/>
                <a:gd name="T13" fmla="*/ 4049 h 4055"/>
                <a:gd name="T14" fmla="*/ 10 w 21"/>
                <a:gd name="T15" fmla="*/ 4043 h 40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4055"/>
                <a:gd name="T26" fmla="*/ 21 w 21"/>
                <a:gd name="T27" fmla="*/ 4055 h 40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4055">
                  <a:moveTo>
                    <a:pt x="10" y="4043"/>
                  </a:moveTo>
                  <a:lnTo>
                    <a:pt x="20" y="4049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55"/>
                  </a:lnTo>
                  <a:lnTo>
                    <a:pt x="10" y="4055"/>
                  </a:lnTo>
                  <a:lnTo>
                    <a:pt x="20" y="4049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72" name="Freeform 257"/>
            <p:cNvSpPr>
              <a:spLocks/>
            </p:cNvSpPr>
            <p:nvPr/>
          </p:nvSpPr>
          <p:spPr bwMode="auto">
            <a:xfrm>
              <a:off x="2716" y="9659"/>
              <a:ext cx="104" cy="12"/>
            </a:xfrm>
            <a:custGeom>
              <a:avLst/>
              <a:gdLst>
                <a:gd name="T0" fmla="*/ 0 w 104"/>
                <a:gd name="T1" fmla="*/ 0 h 12"/>
                <a:gd name="T2" fmla="*/ 0 w 104"/>
                <a:gd name="T3" fmla="*/ 12 h 12"/>
                <a:gd name="T4" fmla="*/ 93 w 104"/>
                <a:gd name="T5" fmla="*/ 12 h 12"/>
                <a:gd name="T6" fmla="*/ 93 w 104"/>
                <a:gd name="T7" fmla="*/ 6 h 12"/>
                <a:gd name="T8" fmla="*/ 93 w 104"/>
                <a:gd name="T9" fmla="*/ 12 h 12"/>
                <a:gd name="T10" fmla="*/ 104 w 104"/>
                <a:gd name="T11" fmla="*/ 12 h 12"/>
                <a:gd name="T12" fmla="*/ 104 w 104"/>
                <a:gd name="T13" fmla="*/ 6 h 12"/>
                <a:gd name="T14" fmla="*/ 93 w 104"/>
                <a:gd name="T15" fmla="*/ 0 h 12"/>
                <a:gd name="T16" fmla="*/ 0 w 104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12"/>
                <a:gd name="T29" fmla="*/ 104 w 104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12">
                  <a:moveTo>
                    <a:pt x="0" y="0"/>
                  </a:moveTo>
                  <a:lnTo>
                    <a:pt x="0" y="12"/>
                  </a:lnTo>
                  <a:lnTo>
                    <a:pt x="93" y="12"/>
                  </a:lnTo>
                  <a:lnTo>
                    <a:pt x="93" y="6"/>
                  </a:lnTo>
                  <a:lnTo>
                    <a:pt x="93" y="12"/>
                  </a:lnTo>
                  <a:lnTo>
                    <a:pt x="104" y="12"/>
                  </a:lnTo>
                  <a:lnTo>
                    <a:pt x="104" y="6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73" name="Freeform 258"/>
            <p:cNvSpPr>
              <a:spLocks/>
            </p:cNvSpPr>
            <p:nvPr/>
          </p:nvSpPr>
          <p:spPr bwMode="auto">
            <a:xfrm>
              <a:off x="2815" y="5616"/>
              <a:ext cx="0" cy="951"/>
            </a:xfrm>
            <a:custGeom>
              <a:avLst/>
              <a:gdLst>
                <a:gd name="T0" fmla="*/ 0 h 951"/>
                <a:gd name="T1" fmla="*/ 951 h 951"/>
                <a:gd name="T2" fmla="*/ 0 60000 65536"/>
                <a:gd name="T3" fmla="*/ 0 60000 65536"/>
                <a:gd name="T4" fmla="*/ 0 h 951"/>
                <a:gd name="T5" fmla="*/ 951 h 951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1">
                  <a:moveTo>
                    <a:pt x="0" y="0"/>
                  </a:moveTo>
                  <a:lnTo>
                    <a:pt x="0" y="951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74" name="Freeform 259"/>
            <p:cNvSpPr>
              <a:spLocks/>
            </p:cNvSpPr>
            <p:nvPr/>
          </p:nvSpPr>
          <p:spPr bwMode="auto">
            <a:xfrm>
              <a:off x="2815" y="7725"/>
              <a:ext cx="0" cy="1435"/>
            </a:xfrm>
            <a:custGeom>
              <a:avLst/>
              <a:gdLst>
                <a:gd name="T0" fmla="*/ 0 h 1435"/>
                <a:gd name="T1" fmla="*/ 1435 h 1435"/>
                <a:gd name="T2" fmla="*/ 0 60000 65536"/>
                <a:gd name="T3" fmla="*/ 0 60000 65536"/>
                <a:gd name="T4" fmla="*/ 0 h 1435"/>
                <a:gd name="T5" fmla="*/ 1435 h 143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35">
                  <a:moveTo>
                    <a:pt x="0" y="0"/>
                  </a:moveTo>
                  <a:lnTo>
                    <a:pt x="0" y="1435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75" name="Freeform 260"/>
            <p:cNvSpPr>
              <a:spLocks/>
            </p:cNvSpPr>
            <p:nvPr/>
          </p:nvSpPr>
          <p:spPr bwMode="auto">
            <a:xfrm>
              <a:off x="2758" y="5500"/>
              <a:ext cx="62" cy="116"/>
            </a:xfrm>
            <a:custGeom>
              <a:avLst/>
              <a:gdLst>
                <a:gd name="T0" fmla="*/ 52 w 62"/>
                <a:gd name="T1" fmla="*/ 55 h 116"/>
                <a:gd name="T2" fmla="*/ 52 w 62"/>
                <a:gd name="T3" fmla="*/ 36 h 116"/>
                <a:gd name="T4" fmla="*/ 41 w 62"/>
                <a:gd name="T5" fmla="*/ 24 h 116"/>
                <a:gd name="T6" fmla="*/ 31 w 62"/>
                <a:gd name="T7" fmla="*/ 12 h 116"/>
                <a:gd name="T8" fmla="*/ 20 w 62"/>
                <a:gd name="T9" fmla="*/ 6 h 116"/>
                <a:gd name="T10" fmla="*/ 10 w 62"/>
                <a:gd name="T11" fmla="*/ 0 h 116"/>
                <a:gd name="T12" fmla="*/ 0 w 62"/>
                <a:gd name="T13" fmla="*/ 0 h 116"/>
                <a:gd name="T14" fmla="*/ 0 w 62"/>
                <a:gd name="T15" fmla="*/ 12 h 116"/>
                <a:gd name="T16" fmla="*/ 10 w 62"/>
                <a:gd name="T17" fmla="*/ 12 h 116"/>
                <a:gd name="T18" fmla="*/ 20 w 62"/>
                <a:gd name="T19" fmla="*/ 18 h 116"/>
                <a:gd name="T20" fmla="*/ 31 w 62"/>
                <a:gd name="T21" fmla="*/ 24 h 116"/>
                <a:gd name="T22" fmla="*/ 31 w 62"/>
                <a:gd name="T23" fmla="*/ 36 h 116"/>
                <a:gd name="T24" fmla="*/ 41 w 62"/>
                <a:gd name="T25" fmla="*/ 55 h 116"/>
                <a:gd name="T26" fmla="*/ 41 w 62"/>
                <a:gd name="T27" fmla="*/ 73 h 116"/>
                <a:gd name="T28" fmla="*/ 52 w 62"/>
                <a:gd name="T29" fmla="*/ 91 h 116"/>
                <a:gd name="T30" fmla="*/ 52 w 62"/>
                <a:gd name="T31" fmla="*/ 116 h 116"/>
                <a:gd name="T32" fmla="*/ 62 w 62"/>
                <a:gd name="T33" fmla="*/ 116 h 116"/>
                <a:gd name="T34" fmla="*/ 62 w 62"/>
                <a:gd name="T35" fmla="*/ 73 h 116"/>
                <a:gd name="T36" fmla="*/ 52 w 62"/>
                <a:gd name="T37" fmla="*/ 55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"/>
                <a:gd name="T58" fmla="*/ 0 h 116"/>
                <a:gd name="T59" fmla="*/ 62 w 62"/>
                <a:gd name="T60" fmla="*/ 116 h 1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" h="116">
                  <a:moveTo>
                    <a:pt x="52" y="55"/>
                  </a:moveTo>
                  <a:lnTo>
                    <a:pt x="52" y="36"/>
                  </a:lnTo>
                  <a:lnTo>
                    <a:pt x="41" y="24"/>
                  </a:lnTo>
                  <a:lnTo>
                    <a:pt x="31" y="12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0" y="18"/>
                  </a:lnTo>
                  <a:lnTo>
                    <a:pt x="31" y="24"/>
                  </a:lnTo>
                  <a:lnTo>
                    <a:pt x="31" y="36"/>
                  </a:lnTo>
                  <a:lnTo>
                    <a:pt x="41" y="55"/>
                  </a:lnTo>
                  <a:lnTo>
                    <a:pt x="41" y="73"/>
                  </a:lnTo>
                  <a:lnTo>
                    <a:pt x="52" y="91"/>
                  </a:lnTo>
                  <a:lnTo>
                    <a:pt x="52" y="116"/>
                  </a:lnTo>
                  <a:lnTo>
                    <a:pt x="62" y="116"/>
                  </a:lnTo>
                  <a:lnTo>
                    <a:pt x="62" y="73"/>
                  </a:lnTo>
                  <a:lnTo>
                    <a:pt x="52" y="55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76" name="Freeform 261"/>
            <p:cNvSpPr>
              <a:spLocks/>
            </p:cNvSpPr>
            <p:nvPr/>
          </p:nvSpPr>
          <p:spPr bwMode="auto">
            <a:xfrm>
              <a:off x="2716" y="5500"/>
              <a:ext cx="52" cy="122"/>
            </a:xfrm>
            <a:custGeom>
              <a:avLst/>
              <a:gdLst>
                <a:gd name="T0" fmla="*/ 10 w 52"/>
                <a:gd name="T1" fmla="*/ 55 h 122"/>
                <a:gd name="T2" fmla="*/ 0 w 52"/>
                <a:gd name="T3" fmla="*/ 73 h 122"/>
                <a:gd name="T4" fmla="*/ 0 w 52"/>
                <a:gd name="T5" fmla="*/ 122 h 122"/>
                <a:gd name="T6" fmla="*/ 10 w 52"/>
                <a:gd name="T7" fmla="*/ 122 h 122"/>
                <a:gd name="T8" fmla="*/ 10 w 52"/>
                <a:gd name="T9" fmla="*/ 91 h 122"/>
                <a:gd name="T10" fmla="*/ 20 w 52"/>
                <a:gd name="T11" fmla="*/ 73 h 122"/>
                <a:gd name="T12" fmla="*/ 20 w 52"/>
                <a:gd name="T13" fmla="*/ 55 h 122"/>
                <a:gd name="T14" fmla="*/ 31 w 52"/>
                <a:gd name="T15" fmla="*/ 36 h 122"/>
                <a:gd name="T16" fmla="*/ 31 w 52"/>
                <a:gd name="T17" fmla="*/ 24 h 122"/>
                <a:gd name="T18" fmla="*/ 41 w 52"/>
                <a:gd name="T19" fmla="*/ 18 h 122"/>
                <a:gd name="T20" fmla="*/ 52 w 52"/>
                <a:gd name="T21" fmla="*/ 12 h 122"/>
                <a:gd name="T22" fmla="*/ 52 w 52"/>
                <a:gd name="T23" fmla="*/ 0 h 122"/>
                <a:gd name="T24" fmla="*/ 41 w 52"/>
                <a:gd name="T25" fmla="*/ 6 h 122"/>
                <a:gd name="T26" fmla="*/ 31 w 52"/>
                <a:gd name="T27" fmla="*/ 12 h 122"/>
                <a:gd name="T28" fmla="*/ 20 w 52"/>
                <a:gd name="T29" fmla="*/ 24 h 122"/>
                <a:gd name="T30" fmla="*/ 10 w 52"/>
                <a:gd name="T31" fmla="*/ 36 h 122"/>
                <a:gd name="T32" fmla="*/ 10 w 52"/>
                <a:gd name="T33" fmla="*/ 55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122"/>
                <a:gd name="T53" fmla="*/ 52 w 52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122">
                  <a:moveTo>
                    <a:pt x="10" y="55"/>
                  </a:moveTo>
                  <a:lnTo>
                    <a:pt x="0" y="73"/>
                  </a:lnTo>
                  <a:lnTo>
                    <a:pt x="0" y="122"/>
                  </a:lnTo>
                  <a:lnTo>
                    <a:pt x="10" y="122"/>
                  </a:lnTo>
                  <a:lnTo>
                    <a:pt x="10" y="91"/>
                  </a:lnTo>
                  <a:lnTo>
                    <a:pt x="20" y="73"/>
                  </a:lnTo>
                  <a:lnTo>
                    <a:pt x="20" y="55"/>
                  </a:lnTo>
                  <a:lnTo>
                    <a:pt x="31" y="36"/>
                  </a:lnTo>
                  <a:lnTo>
                    <a:pt x="31" y="24"/>
                  </a:lnTo>
                  <a:lnTo>
                    <a:pt x="41" y="18"/>
                  </a:lnTo>
                  <a:lnTo>
                    <a:pt x="52" y="12"/>
                  </a:lnTo>
                  <a:lnTo>
                    <a:pt x="52" y="0"/>
                  </a:lnTo>
                  <a:lnTo>
                    <a:pt x="41" y="6"/>
                  </a:lnTo>
                  <a:lnTo>
                    <a:pt x="31" y="12"/>
                  </a:lnTo>
                  <a:lnTo>
                    <a:pt x="20" y="24"/>
                  </a:lnTo>
                  <a:lnTo>
                    <a:pt x="10" y="36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4" name="Group 262"/>
            <p:cNvGrpSpPr>
              <a:grpSpLocks/>
            </p:cNvGrpSpPr>
            <p:nvPr/>
          </p:nvGrpSpPr>
          <p:grpSpPr bwMode="auto">
            <a:xfrm>
              <a:off x="2841" y="9659"/>
              <a:ext cx="84" cy="12"/>
              <a:chOff x="2841" y="9659"/>
              <a:chExt cx="84" cy="12"/>
            </a:xfrm>
          </p:grpSpPr>
          <p:sp>
            <p:nvSpPr>
              <p:cNvPr id="28073" name="Freeform 263"/>
              <p:cNvSpPr>
                <a:spLocks/>
              </p:cNvSpPr>
              <p:nvPr/>
            </p:nvSpPr>
            <p:spPr bwMode="auto">
              <a:xfrm>
                <a:off x="2841" y="9659"/>
                <a:ext cx="84" cy="12"/>
              </a:xfrm>
              <a:custGeom>
                <a:avLst/>
                <a:gdLst>
                  <a:gd name="T0" fmla="*/ 83 w 84"/>
                  <a:gd name="T1" fmla="*/ 6 h 12"/>
                  <a:gd name="T2" fmla="*/ 73 w 84"/>
                  <a:gd name="T3" fmla="*/ 6 h 12"/>
                  <a:gd name="T4" fmla="*/ 73 w 84"/>
                  <a:gd name="T5" fmla="*/ 0 h 12"/>
                  <a:gd name="T6" fmla="*/ 0 w 84"/>
                  <a:gd name="T7" fmla="*/ 0 h 12"/>
                  <a:gd name="T8" fmla="*/ 0 w 84"/>
                  <a:gd name="T9" fmla="*/ 12 h 12"/>
                  <a:gd name="T10" fmla="*/ 52 w 84"/>
                  <a:gd name="T11" fmla="*/ 12 h 12"/>
                  <a:gd name="T12" fmla="*/ 62 w 84"/>
                  <a:gd name="T13" fmla="*/ 6 h 12"/>
                  <a:gd name="T14" fmla="*/ 73 w 84"/>
                  <a:gd name="T15" fmla="*/ 12 h 12"/>
                  <a:gd name="T16" fmla="*/ 83 w 84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12"/>
                  <a:gd name="T29" fmla="*/ 84 w 84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12">
                    <a:moveTo>
                      <a:pt x="83" y="6"/>
                    </a:moveTo>
                    <a:lnTo>
                      <a:pt x="73" y="6"/>
                    </a:lnTo>
                    <a:lnTo>
                      <a:pt x="7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52" y="12"/>
                    </a:lnTo>
                    <a:lnTo>
                      <a:pt x="62" y="6"/>
                    </a:lnTo>
                    <a:lnTo>
                      <a:pt x="73" y="12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74" name="Freeform 264"/>
              <p:cNvSpPr>
                <a:spLocks/>
              </p:cNvSpPr>
              <p:nvPr/>
            </p:nvSpPr>
            <p:spPr bwMode="auto">
              <a:xfrm>
                <a:off x="2841" y="9659"/>
                <a:ext cx="84" cy="12"/>
              </a:xfrm>
              <a:custGeom>
                <a:avLst/>
                <a:gdLst>
                  <a:gd name="T0" fmla="*/ 62 w 84"/>
                  <a:gd name="T1" fmla="*/ 6 h 12"/>
                  <a:gd name="T2" fmla="*/ 52 w 84"/>
                  <a:gd name="T3" fmla="*/ 12 h 12"/>
                  <a:gd name="T4" fmla="*/ 73 w 84"/>
                  <a:gd name="T5" fmla="*/ 12 h 12"/>
                  <a:gd name="T6" fmla="*/ 62 w 84"/>
                  <a:gd name="T7" fmla="*/ 6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12"/>
                  <a:gd name="T14" fmla="*/ 84 w 8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12">
                    <a:moveTo>
                      <a:pt x="62" y="6"/>
                    </a:moveTo>
                    <a:lnTo>
                      <a:pt x="52" y="12"/>
                    </a:lnTo>
                    <a:lnTo>
                      <a:pt x="73" y="12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878" name="Freeform 265"/>
            <p:cNvSpPr>
              <a:spLocks/>
            </p:cNvSpPr>
            <p:nvPr/>
          </p:nvSpPr>
          <p:spPr bwMode="auto">
            <a:xfrm>
              <a:off x="2904" y="5610"/>
              <a:ext cx="21" cy="4055"/>
            </a:xfrm>
            <a:custGeom>
              <a:avLst/>
              <a:gdLst>
                <a:gd name="T0" fmla="*/ 0 w 21"/>
                <a:gd name="T1" fmla="*/ 6 h 4055"/>
                <a:gd name="T2" fmla="*/ 0 w 21"/>
                <a:gd name="T3" fmla="*/ 4055 h 4055"/>
                <a:gd name="T4" fmla="*/ 20 w 21"/>
                <a:gd name="T5" fmla="*/ 4055 h 4055"/>
                <a:gd name="T6" fmla="*/ 20 w 21"/>
                <a:gd name="T7" fmla="*/ 6 h 4055"/>
                <a:gd name="T8" fmla="*/ 10 w 21"/>
                <a:gd name="T9" fmla="*/ 6 h 4055"/>
                <a:gd name="T10" fmla="*/ 10 w 21"/>
                <a:gd name="T11" fmla="*/ 0 h 4055"/>
                <a:gd name="T12" fmla="*/ 0 w 21"/>
                <a:gd name="T13" fmla="*/ 6 h 4055"/>
                <a:gd name="T14" fmla="*/ 0 w 21"/>
                <a:gd name="T15" fmla="*/ 6 h 40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4055"/>
                <a:gd name="T26" fmla="*/ 21 w 21"/>
                <a:gd name="T27" fmla="*/ 4055 h 40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4055">
                  <a:moveTo>
                    <a:pt x="0" y="6"/>
                  </a:moveTo>
                  <a:lnTo>
                    <a:pt x="0" y="4055"/>
                  </a:lnTo>
                  <a:lnTo>
                    <a:pt x="20" y="4055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79" name="Freeform 266"/>
            <p:cNvSpPr>
              <a:spLocks/>
            </p:cNvSpPr>
            <p:nvPr/>
          </p:nvSpPr>
          <p:spPr bwMode="auto">
            <a:xfrm>
              <a:off x="2862" y="5500"/>
              <a:ext cx="63" cy="116"/>
            </a:xfrm>
            <a:custGeom>
              <a:avLst/>
              <a:gdLst>
                <a:gd name="T0" fmla="*/ 0 w 63"/>
                <a:gd name="T1" fmla="*/ 6 h 116"/>
                <a:gd name="T2" fmla="*/ 10 w 63"/>
                <a:gd name="T3" fmla="*/ 12 h 116"/>
                <a:gd name="T4" fmla="*/ 20 w 63"/>
                <a:gd name="T5" fmla="*/ 18 h 116"/>
                <a:gd name="T6" fmla="*/ 31 w 63"/>
                <a:gd name="T7" fmla="*/ 24 h 116"/>
                <a:gd name="T8" fmla="*/ 31 w 63"/>
                <a:gd name="T9" fmla="*/ 36 h 116"/>
                <a:gd name="T10" fmla="*/ 41 w 63"/>
                <a:gd name="T11" fmla="*/ 55 h 116"/>
                <a:gd name="T12" fmla="*/ 41 w 63"/>
                <a:gd name="T13" fmla="*/ 116 h 116"/>
                <a:gd name="T14" fmla="*/ 62 w 63"/>
                <a:gd name="T15" fmla="*/ 116 h 116"/>
                <a:gd name="T16" fmla="*/ 62 w 63"/>
                <a:gd name="T17" fmla="*/ 91 h 116"/>
                <a:gd name="T18" fmla="*/ 52 w 63"/>
                <a:gd name="T19" fmla="*/ 73 h 116"/>
                <a:gd name="T20" fmla="*/ 52 w 63"/>
                <a:gd name="T21" fmla="*/ 36 h 116"/>
                <a:gd name="T22" fmla="*/ 41 w 63"/>
                <a:gd name="T23" fmla="*/ 24 h 116"/>
                <a:gd name="T24" fmla="*/ 31 w 63"/>
                <a:gd name="T25" fmla="*/ 12 h 116"/>
                <a:gd name="T26" fmla="*/ 31 w 63"/>
                <a:gd name="T27" fmla="*/ 6 h 116"/>
                <a:gd name="T28" fmla="*/ 10 w 63"/>
                <a:gd name="T29" fmla="*/ 0 h 116"/>
                <a:gd name="T30" fmla="*/ 0 w 63"/>
                <a:gd name="T31" fmla="*/ 6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3"/>
                <a:gd name="T49" fmla="*/ 0 h 116"/>
                <a:gd name="T50" fmla="*/ 63 w 63"/>
                <a:gd name="T51" fmla="*/ 116 h 1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3" h="116">
                  <a:moveTo>
                    <a:pt x="0" y="6"/>
                  </a:moveTo>
                  <a:lnTo>
                    <a:pt x="10" y="12"/>
                  </a:lnTo>
                  <a:lnTo>
                    <a:pt x="20" y="18"/>
                  </a:lnTo>
                  <a:lnTo>
                    <a:pt x="31" y="24"/>
                  </a:lnTo>
                  <a:lnTo>
                    <a:pt x="31" y="36"/>
                  </a:lnTo>
                  <a:lnTo>
                    <a:pt x="41" y="55"/>
                  </a:lnTo>
                  <a:lnTo>
                    <a:pt x="41" y="116"/>
                  </a:lnTo>
                  <a:lnTo>
                    <a:pt x="62" y="116"/>
                  </a:lnTo>
                  <a:lnTo>
                    <a:pt x="62" y="91"/>
                  </a:lnTo>
                  <a:lnTo>
                    <a:pt x="52" y="73"/>
                  </a:lnTo>
                  <a:lnTo>
                    <a:pt x="52" y="36"/>
                  </a:lnTo>
                  <a:lnTo>
                    <a:pt x="41" y="24"/>
                  </a:lnTo>
                  <a:lnTo>
                    <a:pt x="31" y="12"/>
                  </a:lnTo>
                  <a:lnTo>
                    <a:pt x="31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80" name="Freeform 267"/>
            <p:cNvSpPr>
              <a:spLocks/>
            </p:cNvSpPr>
            <p:nvPr/>
          </p:nvSpPr>
          <p:spPr bwMode="auto">
            <a:xfrm>
              <a:off x="2831" y="5500"/>
              <a:ext cx="42" cy="122"/>
            </a:xfrm>
            <a:custGeom>
              <a:avLst/>
              <a:gdLst>
                <a:gd name="T0" fmla="*/ 10 w 42"/>
                <a:gd name="T1" fmla="*/ 36 h 122"/>
                <a:gd name="T2" fmla="*/ 0 w 42"/>
                <a:gd name="T3" fmla="*/ 55 h 122"/>
                <a:gd name="T4" fmla="*/ 0 w 42"/>
                <a:gd name="T5" fmla="*/ 122 h 122"/>
                <a:gd name="T6" fmla="*/ 10 w 42"/>
                <a:gd name="T7" fmla="*/ 122 h 122"/>
                <a:gd name="T8" fmla="*/ 10 w 42"/>
                <a:gd name="T9" fmla="*/ 91 h 122"/>
                <a:gd name="T10" fmla="*/ 20 w 42"/>
                <a:gd name="T11" fmla="*/ 73 h 122"/>
                <a:gd name="T12" fmla="*/ 20 w 42"/>
                <a:gd name="T13" fmla="*/ 36 h 122"/>
                <a:gd name="T14" fmla="*/ 31 w 42"/>
                <a:gd name="T15" fmla="*/ 24 h 122"/>
                <a:gd name="T16" fmla="*/ 41 w 42"/>
                <a:gd name="T17" fmla="*/ 18 h 122"/>
                <a:gd name="T18" fmla="*/ 41 w 42"/>
                <a:gd name="T19" fmla="*/ 0 h 122"/>
                <a:gd name="T20" fmla="*/ 31 w 42"/>
                <a:gd name="T21" fmla="*/ 6 h 122"/>
                <a:gd name="T22" fmla="*/ 20 w 42"/>
                <a:gd name="T23" fmla="*/ 12 h 122"/>
                <a:gd name="T24" fmla="*/ 20 w 42"/>
                <a:gd name="T25" fmla="*/ 24 h 122"/>
                <a:gd name="T26" fmla="*/ 10 w 42"/>
                <a:gd name="T27" fmla="*/ 36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"/>
                <a:gd name="T43" fmla="*/ 0 h 122"/>
                <a:gd name="T44" fmla="*/ 42 w 42"/>
                <a:gd name="T45" fmla="*/ 122 h 1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" h="122">
                  <a:moveTo>
                    <a:pt x="10" y="36"/>
                  </a:moveTo>
                  <a:lnTo>
                    <a:pt x="0" y="55"/>
                  </a:lnTo>
                  <a:lnTo>
                    <a:pt x="0" y="122"/>
                  </a:lnTo>
                  <a:lnTo>
                    <a:pt x="10" y="122"/>
                  </a:lnTo>
                  <a:lnTo>
                    <a:pt x="10" y="91"/>
                  </a:lnTo>
                  <a:lnTo>
                    <a:pt x="20" y="73"/>
                  </a:lnTo>
                  <a:lnTo>
                    <a:pt x="20" y="36"/>
                  </a:lnTo>
                  <a:lnTo>
                    <a:pt x="31" y="24"/>
                  </a:lnTo>
                  <a:lnTo>
                    <a:pt x="41" y="18"/>
                  </a:lnTo>
                  <a:lnTo>
                    <a:pt x="41" y="0"/>
                  </a:lnTo>
                  <a:lnTo>
                    <a:pt x="31" y="6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81" name="Freeform 268"/>
            <p:cNvSpPr>
              <a:spLocks/>
            </p:cNvSpPr>
            <p:nvPr/>
          </p:nvSpPr>
          <p:spPr bwMode="auto">
            <a:xfrm>
              <a:off x="2836" y="5616"/>
              <a:ext cx="0" cy="951"/>
            </a:xfrm>
            <a:custGeom>
              <a:avLst/>
              <a:gdLst>
                <a:gd name="T0" fmla="*/ 0 h 951"/>
                <a:gd name="T1" fmla="*/ 951 h 951"/>
                <a:gd name="T2" fmla="*/ 0 60000 65536"/>
                <a:gd name="T3" fmla="*/ 0 60000 65536"/>
                <a:gd name="T4" fmla="*/ 0 h 951"/>
                <a:gd name="T5" fmla="*/ 951 h 951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1">
                  <a:moveTo>
                    <a:pt x="0" y="0"/>
                  </a:moveTo>
                  <a:lnTo>
                    <a:pt x="0" y="951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82" name="Freeform 269"/>
            <p:cNvSpPr>
              <a:spLocks/>
            </p:cNvSpPr>
            <p:nvPr/>
          </p:nvSpPr>
          <p:spPr bwMode="auto">
            <a:xfrm>
              <a:off x="2836" y="7725"/>
              <a:ext cx="0" cy="1435"/>
            </a:xfrm>
            <a:custGeom>
              <a:avLst/>
              <a:gdLst>
                <a:gd name="T0" fmla="*/ 0 h 1435"/>
                <a:gd name="T1" fmla="*/ 1435 h 1435"/>
                <a:gd name="T2" fmla="*/ 0 60000 65536"/>
                <a:gd name="T3" fmla="*/ 0 60000 65536"/>
                <a:gd name="T4" fmla="*/ 0 h 1435"/>
                <a:gd name="T5" fmla="*/ 1435 h 143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35">
                  <a:moveTo>
                    <a:pt x="0" y="0"/>
                  </a:moveTo>
                  <a:lnTo>
                    <a:pt x="0" y="1435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5" name="Group 270"/>
            <p:cNvGrpSpPr>
              <a:grpSpLocks/>
            </p:cNvGrpSpPr>
            <p:nvPr/>
          </p:nvGrpSpPr>
          <p:grpSpPr bwMode="auto">
            <a:xfrm>
              <a:off x="2935" y="9659"/>
              <a:ext cx="63" cy="12"/>
              <a:chOff x="2935" y="9659"/>
              <a:chExt cx="63" cy="12"/>
            </a:xfrm>
          </p:grpSpPr>
          <p:sp>
            <p:nvSpPr>
              <p:cNvPr id="28071" name="Freeform 271"/>
              <p:cNvSpPr>
                <a:spLocks/>
              </p:cNvSpPr>
              <p:nvPr/>
            </p:nvSpPr>
            <p:spPr bwMode="auto">
              <a:xfrm>
                <a:off x="2935" y="9659"/>
                <a:ext cx="63" cy="12"/>
              </a:xfrm>
              <a:custGeom>
                <a:avLst/>
                <a:gdLst>
                  <a:gd name="T0" fmla="*/ 52 w 63"/>
                  <a:gd name="T1" fmla="*/ 6 h 12"/>
                  <a:gd name="T2" fmla="*/ 41 w 63"/>
                  <a:gd name="T3" fmla="*/ 12 h 12"/>
                  <a:gd name="T4" fmla="*/ 62 w 63"/>
                  <a:gd name="T5" fmla="*/ 12 h 12"/>
                  <a:gd name="T6" fmla="*/ 52 w 63"/>
                  <a:gd name="T7" fmla="*/ 6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2"/>
                  <a:gd name="T14" fmla="*/ 63 w 63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2">
                    <a:moveTo>
                      <a:pt x="52" y="6"/>
                    </a:moveTo>
                    <a:lnTo>
                      <a:pt x="41" y="12"/>
                    </a:lnTo>
                    <a:lnTo>
                      <a:pt x="62" y="12"/>
                    </a:ln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72" name="Freeform 272"/>
              <p:cNvSpPr>
                <a:spLocks/>
              </p:cNvSpPr>
              <p:nvPr/>
            </p:nvSpPr>
            <p:spPr bwMode="auto">
              <a:xfrm>
                <a:off x="2935" y="9659"/>
                <a:ext cx="63" cy="12"/>
              </a:xfrm>
              <a:custGeom>
                <a:avLst/>
                <a:gdLst>
                  <a:gd name="T0" fmla="*/ 0 w 63"/>
                  <a:gd name="T1" fmla="*/ 0 h 12"/>
                  <a:gd name="T2" fmla="*/ 0 w 63"/>
                  <a:gd name="T3" fmla="*/ 12 h 12"/>
                  <a:gd name="T4" fmla="*/ 41 w 63"/>
                  <a:gd name="T5" fmla="*/ 12 h 12"/>
                  <a:gd name="T6" fmla="*/ 52 w 63"/>
                  <a:gd name="T7" fmla="*/ 6 h 12"/>
                  <a:gd name="T8" fmla="*/ 62 w 63"/>
                  <a:gd name="T9" fmla="*/ 12 h 12"/>
                  <a:gd name="T10" fmla="*/ 62 w 63"/>
                  <a:gd name="T11" fmla="*/ 0 h 12"/>
                  <a:gd name="T12" fmla="*/ 0 w 63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"/>
                  <a:gd name="T23" fmla="*/ 63 w 63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">
                    <a:moveTo>
                      <a:pt x="0" y="0"/>
                    </a:moveTo>
                    <a:lnTo>
                      <a:pt x="0" y="12"/>
                    </a:lnTo>
                    <a:lnTo>
                      <a:pt x="41" y="12"/>
                    </a:lnTo>
                    <a:lnTo>
                      <a:pt x="52" y="6"/>
                    </a:lnTo>
                    <a:lnTo>
                      <a:pt x="62" y="12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884" name="Freeform 273"/>
            <p:cNvSpPr>
              <a:spLocks/>
            </p:cNvSpPr>
            <p:nvPr/>
          </p:nvSpPr>
          <p:spPr bwMode="auto">
            <a:xfrm>
              <a:off x="2993" y="5610"/>
              <a:ext cx="0" cy="957"/>
            </a:xfrm>
            <a:custGeom>
              <a:avLst/>
              <a:gdLst>
                <a:gd name="T0" fmla="*/ 0 h 957"/>
                <a:gd name="T1" fmla="*/ 957 h 957"/>
                <a:gd name="T2" fmla="*/ 0 60000 65536"/>
                <a:gd name="T3" fmla="*/ 0 60000 65536"/>
                <a:gd name="T4" fmla="*/ 0 h 957"/>
                <a:gd name="T5" fmla="*/ 957 h 957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7">
                  <a:moveTo>
                    <a:pt x="0" y="0"/>
                  </a:moveTo>
                  <a:lnTo>
                    <a:pt x="0" y="957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85" name="Freeform 274"/>
            <p:cNvSpPr>
              <a:spLocks/>
            </p:cNvSpPr>
            <p:nvPr/>
          </p:nvSpPr>
          <p:spPr bwMode="auto">
            <a:xfrm>
              <a:off x="2993" y="7725"/>
              <a:ext cx="0" cy="1435"/>
            </a:xfrm>
            <a:custGeom>
              <a:avLst/>
              <a:gdLst>
                <a:gd name="T0" fmla="*/ 0 h 1435"/>
                <a:gd name="T1" fmla="*/ 1435 h 1435"/>
                <a:gd name="T2" fmla="*/ 0 60000 65536"/>
                <a:gd name="T3" fmla="*/ 0 60000 65536"/>
                <a:gd name="T4" fmla="*/ 0 h 1435"/>
                <a:gd name="T5" fmla="*/ 1435 h 143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35">
                  <a:moveTo>
                    <a:pt x="0" y="0"/>
                  </a:moveTo>
                  <a:lnTo>
                    <a:pt x="0" y="1435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86" name="Freeform 275"/>
            <p:cNvSpPr>
              <a:spLocks/>
            </p:cNvSpPr>
            <p:nvPr/>
          </p:nvSpPr>
          <p:spPr bwMode="auto">
            <a:xfrm>
              <a:off x="2956" y="5500"/>
              <a:ext cx="42" cy="116"/>
            </a:xfrm>
            <a:custGeom>
              <a:avLst/>
              <a:gdLst>
                <a:gd name="T0" fmla="*/ 41 w 42"/>
                <a:gd name="T1" fmla="*/ 55 h 116"/>
                <a:gd name="T2" fmla="*/ 31 w 42"/>
                <a:gd name="T3" fmla="*/ 36 h 116"/>
                <a:gd name="T4" fmla="*/ 31 w 42"/>
                <a:gd name="T5" fmla="*/ 12 h 116"/>
                <a:gd name="T6" fmla="*/ 20 w 42"/>
                <a:gd name="T7" fmla="*/ 6 h 116"/>
                <a:gd name="T8" fmla="*/ 10 w 42"/>
                <a:gd name="T9" fmla="*/ 0 h 116"/>
                <a:gd name="T10" fmla="*/ 0 w 42"/>
                <a:gd name="T11" fmla="*/ 0 h 116"/>
                <a:gd name="T12" fmla="*/ 0 w 42"/>
                <a:gd name="T13" fmla="*/ 12 h 116"/>
                <a:gd name="T14" fmla="*/ 10 w 42"/>
                <a:gd name="T15" fmla="*/ 12 h 116"/>
                <a:gd name="T16" fmla="*/ 10 w 42"/>
                <a:gd name="T17" fmla="*/ 18 h 116"/>
                <a:gd name="T18" fmla="*/ 20 w 42"/>
                <a:gd name="T19" fmla="*/ 24 h 116"/>
                <a:gd name="T20" fmla="*/ 20 w 42"/>
                <a:gd name="T21" fmla="*/ 55 h 116"/>
                <a:gd name="T22" fmla="*/ 31 w 42"/>
                <a:gd name="T23" fmla="*/ 73 h 116"/>
                <a:gd name="T24" fmla="*/ 31 w 42"/>
                <a:gd name="T25" fmla="*/ 116 h 116"/>
                <a:gd name="T26" fmla="*/ 41 w 42"/>
                <a:gd name="T27" fmla="*/ 116 h 116"/>
                <a:gd name="T28" fmla="*/ 41 w 42"/>
                <a:gd name="T29" fmla="*/ 55 h 1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116"/>
                <a:gd name="T47" fmla="*/ 42 w 42"/>
                <a:gd name="T48" fmla="*/ 116 h 1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116">
                  <a:moveTo>
                    <a:pt x="41" y="55"/>
                  </a:moveTo>
                  <a:lnTo>
                    <a:pt x="31" y="36"/>
                  </a:lnTo>
                  <a:lnTo>
                    <a:pt x="31" y="12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0" y="18"/>
                  </a:lnTo>
                  <a:lnTo>
                    <a:pt x="20" y="24"/>
                  </a:lnTo>
                  <a:lnTo>
                    <a:pt x="20" y="55"/>
                  </a:lnTo>
                  <a:lnTo>
                    <a:pt x="31" y="73"/>
                  </a:lnTo>
                  <a:lnTo>
                    <a:pt x="31" y="116"/>
                  </a:lnTo>
                  <a:lnTo>
                    <a:pt x="41" y="116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87" name="Freeform 276"/>
            <p:cNvSpPr>
              <a:spLocks/>
            </p:cNvSpPr>
            <p:nvPr/>
          </p:nvSpPr>
          <p:spPr bwMode="auto">
            <a:xfrm>
              <a:off x="2925" y="5500"/>
              <a:ext cx="41" cy="122"/>
            </a:xfrm>
            <a:custGeom>
              <a:avLst/>
              <a:gdLst>
                <a:gd name="T0" fmla="*/ 10 w 41"/>
                <a:gd name="T1" fmla="*/ 24 h 122"/>
                <a:gd name="T2" fmla="*/ 10 w 41"/>
                <a:gd name="T3" fmla="*/ 55 h 122"/>
                <a:gd name="T4" fmla="*/ 0 w 41"/>
                <a:gd name="T5" fmla="*/ 73 h 122"/>
                <a:gd name="T6" fmla="*/ 0 w 41"/>
                <a:gd name="T7" fmla="*/ 122 h 122"/>
                <a:gd name="T8" fmla="*/ 10 w 41"/>
                <a:gd name="T9" fmla="*/ 122 h 122"/>
                <a:gd name="T10" fmla="*/ 20 w 41"/>
                <a:gd name="T11" fmla="*/ 116 h 122"/>
                <a:gd name="T12" fmla="*/ 20 w 41"/>
                <a:gd name="T13" fmla="*/ 36 h 122"/>
                <a:gd name="T14" fmla="*/ 31 w 41"/>
                <a:gd name="T15" fmla="*/ 24 h 122"/>
                <a:gd name="T16" fmla="*/ 31 w 41"/>
                <a:gd name="T17" fmla="*/ 18 h 122"/>
                <a:gd name="T18" fmla="*/ 41 w 41"/>
                <a:gd name="T19" fmla="*/ 12 h 122"/>
                <a:gd name="T20" fmla="*/ 41 w 41"/>
                <a:gd name="T21" fmla="*/ 0 h 122"/>
                <a:gd name="T22" fmla="*/ 31 w 41"/>
                <a:gd name="T23" fmla="*/ 6 h 122"/>
                <a:gd name="T24" fmla="*/ 20 w 41"/>
                <a:gd name="T25" fmla="*/ 12 h 122"/>
                <a:gd name="T26" fmla="*/ 10 w 41"/>
                <a:gd name="T27" fmla="*/ 24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"/>
                <a:gd name="T43" fmla="*/ 0 h 122"/>
                <a:gd name="T44" fmla="*/ 41 w 41"/>
                <a:gd name="T45" fmla="*/ 122 h 1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" h="122">
                  <a:moveTo>
                    <a:pt x="10" y="24"/>
                  </a:moveTo>
                  <a:lnTo>
                    <a:pt x="10" y="55"/>
                  </a:lnTo>
                  <a:lnTo>
                    <a:pt x="0" y="73"/>
                  </a:lnTo>
                  <a:lnTo>
                    <a:pt x="0" y="122"/>
                  </a:lnTo>
                  <a:lnTo>
                    <a:pt x="10" y="122"/>
                  </a:lnTo>
                  <a:lnTo>
                    <a:pt x="20" y="116"/>
                  </a:lnTo>
                  <a:lnTo>
                    <a:pt x="20" y="36"/>
                  </a:lnTo>
                  <a:lnTo>
                    <a:pt x="31" y="24"/>
                  </a:lnTo>
                  <a:lnTo>
                    <a:pt x="31" y="18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31" y="6"/>
                  </a:lnTo>
                  <a:lnTo>
                    <a:pt x="20" y="1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88" name="Freeform 277"/>
            <p:cNvSpPr>
              <a:spLocks/>
            </p:cNvSpPr>
            <p:nvPr/>
          </p:nvSpPr>
          <p:spPr bwMode="auto">
            <a:xfrm>
              <a:off x="2925" y="5616"/>
              <a:ext cx="21" cy="4055"/>
            </a:xfrm>
            <a:custGeom>
              <a:avLst/>
              <a:gdLst>
                <a:gd name="T0" fmla="*/ 10 w 21"/>
                <a:gd name="T1" fmla="*/ 4055 h 4055"/>
                <a:gd name="T2" fmla="*/ 20 w 21"/>
                <a:gd name="T3" fmla="*/ 4049 h 4055"/>
                <a:gd name="T4" fmla="*/ 10 w 21"/>
                <a:gd name="T5" fmla="*/ 4043 h 4055"/>
                <a:gd name="T6" fmla="*/ 0 w 21"/>
                <a:gd name="T7" fmla="*/ 0 h 4055"/>
                <a:gd name="T8" fmla="*/ 0 w 21"/>
                <a:gd name="T9" fmla="*/ 4055 h 4055"/>
                <a:gd name="T10" fmla="*/ 10 w 21"/>
                <a:gd name="T11" fmla="*/ 4055 h 40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055"/>
                <a:gd name="T20" fmla="*/ 21 w 21"/>
                <a:gd name="T21" fmla="*/ 4055 h 40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055">
                  <a:moveTo>
                    <a:pt x="10" y="4055"/>
                  </a:moveTo>
                  <a:lnTo>
                    <a:pt x="20" y="4049"/>
                  </a:lnTo>
                  <a:lnTo>
                    <a:pt x="10" y="4043"/>
                  </a:lnTo>
                  <a:lnTo>
                    <a:pt x="0" y="0"/>
                  </a:lnTo>
                  <a:lnTo>
                    <a:pt x="0" y="4055"/>
                  </a:lnTo>
                  <a:lnTo>
                    <a:pt x="10" y="4055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89" name="Freeform 278"/>
            <p:cNvSpPr>
              <a:spLocks/>
            </p:cNvSpPr>
            <p:nvPr/>
          </p:nvSpPr>
          <p:spPr bwMode="auto">
            <a:xfrm>
              <a:off x="2925" y="5616"/>
              <a:ext cx="21" cy="4049"/>
            </a:xfrm>
            <a:custGeom>
              <a:avLst/>
              <a:gdLst>
                <a:gd name="T0" fmla="*/ 20 w 21"/>
                <a:gd name="T1" fmla="*/ 0 h 4049"/>
                <a:gd name="T2" fmla="*/ 0 w 21"/>
                <a:gd name="T3" fmla="*/ 0 h 4049"/>
                <a:gd name="T4" fmla="*/ 10 w 21"/>
                <a:gd name="T5" fmla="*/ 4043 h 4049"/>
                <a:gd name="T6" fmla="*/ 20 w 21"/>
                <a:gd name="T7" fmla="*/ 4049 h 4049"/>
                <a:gd name="T8" fmla="*/ 20 w 21"/>
                <a:gd name="T9" fmla="*/ 0 h 40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049"/>
                <a:gd name="T17" fmla="*/ 21 w 21"/>
                <a:gd name="T18" fmla="*/ 4049 h 40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049">
                  <a:moveTo>
                    <a:pt x="20" y="0"/>
                  </a:moveTo>
                  <a:lnTo>
                    <a:pt x="0" y="0"/>
                  </a:lnTo>
                  <a:lnTo>
                    <a:pt x="10" y="4043"/>
                  </a:lnTo>
                  <a:lnTo>
                    <a:pt x="20" y="404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6" name="Group 279"/>
            <p:cNvGrpSpPr>
              <a:grpSpLocks/>
            </p:cNvGrpSpPr>
            <p:nvPr/>
          </p:nvGrpSpPr>
          <p:grpSpPr bwMode="auto">
            <a:xfrm>
              <a:off x="3008" y="9659"/>
              <a:ext cx="52" cy="12"/>
              <a:chOff x="3008" y="9659"/>
              <a:chExt cx="52" cy="12"/>
            </a:xfrm>
          </p:grpSpPr>
          <p:sp>
            <p:nvSpPr>
              <p:cNvPr id="28069" name="Freeform 280"/>
              <p:cNvSpPr>
                <a:spLocks/>
              </p:cNvSpPr>
              <p:nvPr/>
            </p:nvSpPr>
            <p:spPr bwMode="auto">
              <a:xfrm>
                <a:off x="3008" y="9659"/>
                <a:ext cx="52" cy="12"/>
              </a:xfrm>
              <a:custGeom>
                <a:avLst/>
                <a:gdLst>
                  <a:gd name="T0" fmla="*/ 52 w 52"/>
                  <a:gd name="T1" fmla="*/ 12 h 12"/>
                  <a:gd name="T2" fmla="*/ 52 w 52"/>
                  <a:gd name="T3" fmla="*/ 6 h 12"/>
                  <a:gd name="T4" fmla="*/ 41 w 52"/>
                  <a:gd name="T5" fmla="*/ 0 h 12"/>
                  <a:gd name="T6" fmla="*/ 0 w 52"/>
                  <a:gd name="T7" fmla="*/ 0 h 12"/>
                  <a:gd name="T8" fmla="*/ 0 w 52"/>
                  <a:gd name="T9" fmla="*/ 12 h 12"/>
                  <a:gd name="T10" fmla="*/ 31 w 52"/>
                  <a:gd name="T11" fmla="*/ 12 h 12"/>
                  <a:gd name="T12" fmla="*/ 31 w 52"/>
                  <a:gd name="T13" fmla="*/ 6 h 12"/>
                  <a:gd name="T14" fmla="*/ 41 w 52"/>
                  <a:gd name="T15" fmla="*/ 12 h 12"/>
                  <a:gd name="T16" fmla="*/ 52 w 52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12"/>
                  <a:gd name="T29" fmla="*/ 52 w 5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12">
                    <a:moveTo>
                      <a:pt x="52" y="12"/>
                    </a:moveTo>
                    <a:lnTo>
                      <a:pt x="52" y="6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31" y="12"/>
                    </a:lnTo>
                    <a:lnTo>
                      <a:pt x="31" y="6"/>
                    </a:lnTo>
                    <a:lnTo>
                      <a:pt x="41" y="12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70" name="Freeform 281"/>
              <p:cNvSpPr>
                <a:spLocks/>
              </p:cNvSpPr>
              <p:nvPr/>
            </p:nvSpPr>
            <p:spPr bwMode="auto">
              <a:xfrm>
                <a:off x="3008" y="9659"/>
                <a:ext cx="52" cy="12"/>
              </a:xfrm>
              <a:custGeom>
                <a:avLst/>
                <a:gdLst>
                  <a:gd name="T0" fmla="*/ 41 w 52"/>
                  <a:gd name="T1" fmla="*/ 12 h 12"/>
                  <a:gd name="T2" fmla="*/ 31 w 52"/>
                  <a:gd name="T3" fmla="*/ 6 h 12"/>
                  <a:gd name="T4" fmla="*/ 31 w 52"/>
                  <a:gd name="T5" fmla="*/ 12 h 12"/>
                  <a:gd name="T6" fmla="*/ 41 w 52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12"/>
                  <a:gd name="T14" fmla="*/ 52 w 5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12">
                    <a:moveTo>
                      <a:pt x="41" y="12"/>
                    </a:moveTo>
                    <a:lnTo>
                      <a:pt x="31" y="6"/>
                    </a:lnTo>
                    <a:lnTo>
                      <a:pt x="31" y="12"/>
                    </a:lnTo>
                    <a:lnTo>
                      <a:pt x="41" y="12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891" name="Freeform 282"/>
            <p:cNvSpPr>
              <a:spLocks/>
            </p:cNvSpPr>
            <p:nvPr/>
          </p:nvSpPr>
          <p:spPr bwMode="auto">
            <a:xfrm>
              <a:off x="3039" y="5610"/>
              <a:ext cx="21" cy="4055"/>
            </a:xfrm>
            <a:custGeom>
              <a:avLst/>
              <a:gdLst>
                <a:gd name="T0" fmla="*/ 20 w 21"/>
                <a:gd name="T1" fmla="*/ 6 h 4055"/>
                <a:gd name="T2" fmla="*/ 10 w 21"/>
                <a:gd name="T3" fmla="*/ 0 h 4055"/>
                <a:gd name="T4" fmla="*/ 10 w 21"/>
                <a:gd name="T5" fmla="*/ 6 h 4055"/>
                <a:gd name="T6" fmla="*/ 0 w 21"/>
                <a:gd name="T7" fmla="*/ 6 h 4055"/>
                <a:gd name="T8" fmla="*/ 0 w 21"/>
                <a:gd name="T9" fmla="*/ 4055 h 4055"/>
                <a:gd name="T10" fmla="*/ 20 w 21"/>
                <a:gd name="T11" fmla="*/ 4055 h 4055"/>
                <a:gd name="T12" fmla="*/ 20 w 21"/>
                <a:gd name="T13" fmla="*/ 6 h 4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4055"/>
                <a:gd name="T23" fmla="*/ 21 w 21"/>
                <a:gd name="T24" fmla="*/ 4055 h 40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4055">
                  <a:moveTo>
                    <a:pt x="20" y="6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4055"/>
                  </a:lnTo>
                  <a:lnTo>
                    <a:pt x="20" y="4055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92" name="Freeform 283"/>
            <p:cNvSpPr>
              <a:spLocks/>
            </p:cNvSpPr>
            <p:nvPr/>
          </p:nvSpPr>
          <p:spPr bwMode="auto">
            <a:xfrm>
              <a:off x="3019" y="5500"/>
              <a:ext cx="41" cy="116"/>
            </a:xfrm>
            <a:custGeom>
              <a:avLst/>
              <a:gdLst>
                <a:gd name="T0" fmla="*/ 20 w 41"/>
                <a:gd name="T1" fmla="*/ 36 h 116"/>
                <a:gd name="T2" fmla="*/ 20 w 41"/>
                <a:gd name="T3" fmla="*/ 116 h 116"/>
                <a:gd name="T4" fmla="*/ 41 w 41"/>
                <a:gd name="T5" fmla="*/ 116 h 116"/>
                <a:gd name="T6" fmla="*/ 41 w 41"/>
                <a:gd name="T7" fmla="*/ 73 h 116"/>
                <a:gd name="T8" fmla="*/ 31 w 41"/>
                <a:gd name="T9" fmla="*/ 36 h 116"/>
                <a:gd name="T10" fmla="*/ 31 w 41"/>
                <a:gd name="T11" fmla="*/ 12 h 116"/>
                <a:gd name="T12" fmla="*/ 10 w 41"/>
                <a:gd name="T13" fmla="*/ 0 h 116"/>
                <a:gd name="T14" fmla="*/ 0 w 41"/>
                <a:gd name="T15" fmla="*/ 6 h 116"/>
                <a:gd name="T16" fmla="*/ 10 w 41"/>
                <a:gd name="T17" fmla="*/ 12 h 116"/>
                <a:gd name="T18" fmla="*/ 20 w 41"/>
                <a:gd name="T19" fmla="*/ 36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116"/>
                <a:gd name="T32" fmla="*/ 41 w 41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116">
                  <a:moveTo>
                    <a:pt x="20" y="36"/>
                  </a:moveTo>
                  <a:lnTo>
                    <a:pt x="20" y="116"/>
                  </a:lnTo>
                  <a:lnTo>
                    <a:pt x="41" y="116"/>
                  </a:lnTo>
                  <a:lnTo>
                    <a:pt x="41" y="73"/>
                  </a:lnTo>
                  <a:lnTo>
                    <a:pt x="31" y="36"/>
                  </a:lnTo>
                  <a:lnTo>
                    <a:pt x="31" y="12"/>
                  </a:lnTo>
                  <a:lnTo>
                    <a:pt x="10" y="0"/>
                  </a:lnTo>
                  <a:lnTo>
                    <a:pt x="0" y="6"/>
                  </a:lnTo>
                  <a:lnTo>
                    <a:pt x="10" y="12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93" name="Freeform 284"/>
            <p:cNvSpPr>
              <a:spLocks/>
            </p:cNvSpPr>
            <p:nvPr/>
          </p:nvSpPr>
          <p:spPr bwMode="auto">
            <a:xfrm>
              <a:off x="2998" y="5500"/>
              <a:ext cx="31" cy="122"/>
            </a:xfrm>
            <a:custGeom>
              <a:avLst/>
              <a:gdLst>
                <a:gd name="T0" fmla="*/ 20 w 31"/>
                <a:gd name="T1" fmla="*/ 12 h 122"/>
                <a:gd name="T2" fmla="*/ 10 w 31"/>
                <a:gd name="T3" fmla="*/ 36 h 122"/>
                <a:gd name="T4" fmla="*/ 0 w 31"/>
                <a:gd name="T5" fmla="*/ 73 h 122"/>
                <a:gd name="T6" fmla="*/ 0 w 31"/>
                <a:gd name="T7" fmla="*/ 122 h 122"/>
                <a:gd name="T8" fmla="*/ 20 w 31"/>
                <a:gd name="T9" fmla="*/ 122 h 122"/>
                <a:gd name="T10" fmla="*/ 20 w 31"/>
                <a:gd name="T11" fmla="*/ 36 h 122"/>
                <a:gd name="T12" fmla="*/ 31 w 31"/>
                <a:gd name="T13" fmla="*/ 12 h 122"/>
                <a:gd name="T14" fmla="*/ 31 w 31"/>
                <a:gd name="T15" fmla="*/ 0 h 122"/>
                <a:gd name="T16" fmla="*/ 20 w 31"/>
                <a:gd name="T17" fmla="*/ 12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22"/>
                <a:gd name="T29" fmla="*/ 31 w 31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22">
                  <a:moveTo>
                    <a:pt x="20" y="12"/>
                  </a:moveTo>
                  <a:lnTo>
                    <a:pt x="10" y="36"/>
                  </a:lnTo>
                  <a:lnTo>
                    <a:pt x="0" y="73"/>
                  </a:lnTo>
                  <a:lnTo>
                    <a:pt x="0" y="122"/>
                  </a:lnTo>
                  <a:lnTo>
                    <a:pt x="20" y="122"/>
                  </a:lnTo>
                  <a:lnTo>
                    <a:pt x="20" y="36"/>
                  </a:lnTo>
                  <a:lnTo>
                    <a:pt x="31" y="12"/>
                  </a:lnTo>
                  <a:lnTo>
                    <a:pt x="31" y="0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94" name="Freeform 285"/>
            <p:cNvSpPr>
              <a:spLocks/>
            </p:cNvSpPr>
            <p:nvPr/>
          </p:nvSpPr>
          <p:spPr bwMode="auto">
            <a:xfrm>
              <a:off x="2998" y="5616"/>
              <a:ext cx="21" cy="4055"/>
            </a:xfrm>
            <a:custGeom>
              <a:avLst/>
              <a:gdLst>
                <a:gd name="T0" fmla="*/ 10 w 21"/>
                <a:gd name="T1" fmla="*/ 4043 h 4055"/>
                <a:gd name="T2" fmla="*/ 20 w 21"/>
                <a:gd name="T3" fmla="*/ 4055 h 4055"/>
                <a:gd name="T4" fmla="*/ 20 w 21"/>
                <a:gd name="T5" fmla="*/ 0 h 4055"/>
                <a:gd name="T6" fmla="*/ 0 w 21"/>
                <a:gd name="T7" fmla="*/ 0 h 4055"/>
                <a:gd name="T8" fmla="*/ 10 w 21"/>
                <a:gd name="T9" fmla="*/ 4043 h 40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055"/>
                <a:gd name="T17" fmla="*/ 21 w 21"/>
                <a:gd name="T18" fmla="*/ 4055 h 40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055">
                  <a:moveTo>
                    <a:pt x="10" y="4043"/>
                  </a:moveTo>
                  <a:lnTo>
                    <a:pt x="20" y="4055"/>
                  </a:lnTo>
                  <a:lnTo>
                    <a:pt x="20" y="0"/>
                  </a:lnTo>
                  <a:lnTo>
                    <a:pt x="0" y="0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95" name="Freeform 286"/>
            <p:cNvSpPr>
              <a:spLocks/>
            </p:cNvSpPr>
            <p:nvPr/>
          </p:nvSpPr>
          <p:spPr bwMode="auto">
            <a:xfrm>
              <a:off x="2998" y="5616"/>
              <a:ext cx="21" cy="4055"/>
            </a:xfrm>
            <a:custGeom>
              <a:avLst/>
              <a:gdLst>
                <a:gd name="T0" fmla="*/ 10 w 21"/>
                <a:gd name="T1" fmla="*/ 4055 h 4055"/>
                <a:gd name="T2" fmla="*/ 20 w 21"/>
                <a:gd name="T3" fmla="*/ 4055 h 4055"/>
                <a:gd name="T4" fmla="*/ 10 w 21"/>
                <a:gd name="T5" fmla="*/ 4043 h 4055"/>
                <a:gd name="T6" fmla="*/ 0 w 21"/>
                <a:gd name="T7" fmla="*/ 0 h 4055"/>
                <a:gd name="T8" fmla="*/ 0 w 21"/>
                <a:gd name="T9" fmla="*/ 4055 h 4055"/>
                <a:gd name="T10" fmla="*/ 10 w 21"/>
                <a:gd name="T11" fmla="*/ 4055 h 40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055"/>
                <a:gd name="T20" fmla="*/ 21 w 21"/>
                <a:gd name="T21" fmla="*/ 4055 h 40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055">
                  <a:moveTo>
                    <a:pt x="10" y="4055"/>
                  </a:moveTo>
                  <a:lnTo>
                    <a:pt x="20" y="4055"/>
                  </a:lnTo>
                  <a:lnTo>
                    <a:pt x="10" y="4043"/>
                  </a:lnTo>
                  <a:lnTo>
                    <a:pt x="0" y="0"/>
                  </a:lnTo>
                  <a:lnTo>
                    <a:pt x="0" y="4055"/>
                  </a:lnTo>
                  <a:lnTo>
                    <a:pt x="10" y="4055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96" name="Freeform 287"/>
            <p:cNvSpPr>
              <a:spLocks/>
            </p:cNvSpPr>
            <p:nvPr/>
          </p:nvSpPr>
          <p:spPr bwMode="auto">
            <a:xfrm>
              <a:off x="3060" y="9659"/>
              <a:ext cx="42" cy="12"/>
            </a:xfrm>
            <a:custGeom>
              <a:avLst/>
              <a:gdLst>
                <a:gd name="T0" fmla="*/ 41 w 42"/>
                <a:gd name="T1" fmla="*/ 6 h 12"/>
                <a:gd name="T2" fmla="*/ 31 w 42"/>
                <a:gd name="T3" fmla="*/ 6 h 12"/>
                <a:gd name="T4" fmla="*/ 31 w 42"/>
                <a:gd name="T5" fmla="*/ 0 h 12"/>
                <a:gd name="T6" fmla="*/ 0 w 42"/>
                <a:gd name="T7" fmla="*/ 0 h 12"/>
                <a:gd name="T8" fmla="*/ 0 w 42"/>
                <a:gd name="T9" fmla="*/ 12 h 12"/>
                <a:gd name="T10" fmla="*/ 31 w 42"/>
                <a:gd name="T11" fmla="*/ 12 h 12"/>
                <a:gd name="T12" fmla="*/ 20 w 42"/>
                <a:gd name="T13" fmla="*/ 6 h 12"/>
                <a:gd name="T14" fmla="*/ 31 w 42"/>
                <a:gd name="T15" fmla="*/ 12 h 12"/>
                <a:gd name="T16" fmla="*/ 41 w 42"/>
                <a:gd name="T17" fmla="*/ 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2"/>
                <a:gd name="T29" fmla="*/ 42 w 4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2">
                  <a:moveTo>
                    <a:pt x="41" y="6"/>
                  </a:moveTo>
                  <a:lnTo>
                    <a:pt x="31" y="6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31" y="12"/>
                  </a:lnTo>
                  <a:lnTo>
                    <a:pt x="20" y="6"/>
                  </a:lnTo>
                  <a:lnTo>
                    <a:pt x="31" y="12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97" name="Freeform 288"/>
            <p:cNvSpPr>
              <a:spLocks/>
            </p:cNvSpPr>
            <p:nvPr/>
          </p:nvSpPr>
          <p:spPr bwMode="auto">
            <a:xfrm>
              <a:off x="3092" y="5616"/>
              <a:ext cx="0" cy="951"/>
            </a:xfrm>
            <a:custGeom>
              <a:avLst/>
              <a:gdLst>
                <a:gd name="T0" fmla="*/ 0 h 951"/>
                <a:gd name="T1" fmla="*/ 951 h 951"/>
                <a:gd name="T2" fmla="*/ 0 60000 65536"/>
                <a:gd name="T3" fmla="*/ 0 60000 65536"/>
                <a:gd name="T4" fmla="*/ 0 h 951"/>
                <a:gd name="T5" fmla="*/ 951 h 951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1">
                  <a:moveTo>
                    <a:pt x="0" y="0"/>
                  </a:moveTo>
                  <a:lnTo>
                    <a:pt x="0" y="951"/>
                  </a:lnTo>
                </a:path>
              </a:pathLst>
            </a:custGeom>
            <a:noFill/>
            <a:ln w="1452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98" name="Freeform 289"/>
            <p:cNvSpPr>
              <a:spLocks/>
            </p:cNvSpPr>
            <p:nvPr/>
          </p:nvSpPr>
          <p:spPr bwMode="auto">
            <a:xfrm>
              <a:off x="3092" y="7725"/>
              <a:ext cx="0" cy="1435"/>
            </a:xfrm>
            <a:custGeom>
              <a:avLst/>
              <a:gdLst>
                <a:gd name="T0" fmla="*/ 0 h 1435"/>
                <a:gd name="T1" fmla="*/ 1435 h 1435"/>
                <a:gd name="T2" fmla="*/ 0 60000 65536"/>
                <a:gd name="T3" fmla="*/ 0 60000 65536"/>
                <a:gd name="T4" fmla="*/ 0 h 1435"/>
                <a:gd name="T5" fmla="*/ 1435 h 143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35">
                  <a:moveTo>
                    <a:pt x="0" y="0"/>
                  </a:moveTo>
                  <a:lnTo>
                    <a:pt x="0" y="1435"/>
                  </a:lnTo>
                </a:path>
              </a:pathLst>
            </a:custGeom>
            <a:noFill/>
            <a:ln w="1452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899" name="Freeform 290"/>
            <p:cNvSpPr>
              <a:spLocks/>
            </p:cNvSpPr>
            <p:nvPr/>
          </p:nvSpPr>
          <p:spPr bwMode="auto">
            <a:xfrm>
              <a:off x="3071" y="5500"/>
              <a:ext cx="31" cy="116"/>
            </a:xfrm>
            <a:custGeom>
              <a:avLst/>
              <a:gdLst>
                <a:gd name="T0" fmla="*/ 20 w 31"/>
                <a:gd name="T1" fmla="*/ 36 h 116"/>
                <a:gd name="T2" fmla="*/ 20 w 31"/>
                <a:gd name="T3" fmla="*/ 12 h 116"/>
                <a:gd name="T4" fmla="*/ 0 w 31"/>
                <a:gd name="T5" fmla="*/ 0 h 116"/>
                <a:gd name="T6" fmla="*/ 0 w 31"/>
                <a:gd name="T7" fmla="*/ 12 h 116"/>
                <a:gd name="T8" fmla="*/ 10 w 31"/>
                <a:gd name="T9" fmla="*/ 36 h 116"/>
                <a:gd name="T10" fmla="*/ 10 w 31"/>
                <a:gd name="T11" fmla="*/ 116 h 116"/>
                <a:gd name="T12" fmla="*/ 31 w 31"/>
                <a:gd name="T13" fmla="*/ 116 h 116"/>
                <a:gd name="T14" fmla="*/ 20 w 31"/>
                <a:gd name="T15" fmla="*/ 73 h 116"/>
                <a:gd name="T16" fmla="*/ 20 w 31"/>
                <a:gd name="T17" fmla="*/ 36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16"/>
                <a:gd name="T29" fmla="*/ 31 w 31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16">
                  <a:moveTo>
                    <a:pt x="20" y="36"/>
                  </a:moveTo>
                  <a:lnTo>
                    <a:pt x="2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36"/>
                  </a:lnTo>
                  <a:lnTo>
                    <a:pt x="10" y="116"/>
                  </a:lnTo>
                  <a:lnTo>
                    <a:pt x="31" y="116"/>
                  </a:lnTo>
                  <a:lnTo>
                    <a:pt x="20" y="73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00" name="Freeform 291"/>
            <p:cNvSpPr>
              <a:spLocks/>
            </p:cNvSpPr>
            <p:nvPr/>
          </p:nvSpPr>
          <p:spPr bwMode="auto">
            <a:xfrm>
              <a:off x="3050" y="5500"/>
              <a:ext cx="31" cy="116"/>
            </a:xfrm>
            <a:custGeom>
              <a:avLst/>
              <a:gdLst>
                <a:gd name="T0" fmla="*/ 20 w 31"/>
                <a:gd name="T1" fmla="*/ 0 h 116"/>
                <a:gd name="T2" fmla="*/ 10 w 31"/>
                <a:gd name="T3" fmla="*/ 12 h 116"/>
                <a:gd name="T4" fmla="*/ 10 w 31"/>
                <a:gd name="T5" fmla="*/ 36 h 116"/>
                <a:gd name="T6" fmla="*/ 0 w 31"/>
                <a:gd name="T7" fmla="*/ 73 h 116"/>
                <a:gd name="T8" fmla="*/ 0 w 31"/>
                <a:gd name="T9" fmla="*/ 116 h 116"/>
                <a:gd name="T10" fmla="*/ 20 w 31"/>
                <a:gd name="T11" fmla="*/ 116 h 116"/>
                <a:gd name="T12" fmla="*/ 20 w 31"/>
                <a:gd name="T13" fmla="*/ 36 h 116"/>
                <a:gd name="T14" fmla="*/ 31 w 31"/>
                <a:gd name="T15" fmla="*/ 12 h 116"/>
                <a:gd name="T16" fmla="*/ 20 w 31"/>
                <a:gd name="T17" fmla="*/ 12 h 116"/>
                <a:gd name="T18" fmla="*/ 20 w 31"/>
                <a:gd name="T19" fmla="*/ 0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116"/>
                <a:gd name="T32" fmla="*/ 31 w 31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116">
                  <a:moveTo>
                    <a:pt x="20" y="0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73"/>
                  </a:lnTo>
                  <a:lnTo>
                    <a:pt x="0" y="116"/>
                  </a:lnTo>
                  <a:lnTo>
                    <a:pt x="20" y="116"/>
                  </a:lnTo>
                  <a:lnTo>
                    <a:pt x="20" y="36"/>
                  </a:lnTo>
                  <a:lnTo>
                    <a:pt x="31" y="12"/>
                  </a:lnTo>
                  <a:lnTo>
                    <a:pt x="20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01" name="Freeform 292"/>
            <p:cNvSpPr>
              <a:spLocks/>
            </p:cNvSpPr>
            <p:nvPr/>
          </p:nvSpPr>
          <p:spPr bwMode="auto">
            <a:xfrm>
              <a:off x="3050" y="5616"/>
              <a:ext cx="21" cy="4055"/>
            </a:xfrm>
            <a:custGeom>
              <a:avLst/>
              <a:gdLst>
                <a:gd name="T0" fmla="*/ 10 w 21"/>
                <a:gd name="T1" fmla="*/ 4043 h 4055"/>
                <a:gd name="T2" fmla="*/ 20 w 21"/>
                <a:gd name="T3" fmla="*/ 4055 h 4055"/>
                <a:gd name="T4" fmla="*/ 20 w 21"/>
                <a:gd name="T5" fmla="*/ 0 h 4055"/>
                <a:gd name="T6" fmla="*/ 0 w 21"/>
                <a:gd name="T7" fmla="*/ 0 h 4055"/>
                <a:gd name="T8" fmla="*/ 0 w 21"/>
                <a:gd name="T9" fmla="*/ 4049 h 4055"/>
                <a:gd name="T10" fmla="*/ 10 w 21"/>
                <a:gd name="T11" fmla="*/ 4055 h 4055"/>
                <a:gd name="T12" fmla="*/ 20 w 21"/>
                <a:gd name="T13" fmla="*/ 4055 h 4055"/>
                <a:gd name="T14" fmla="*/ 10 w 21"/>
                <a:gd name="T15" fmla="*/ 4043 h 40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4055"/>
                <a:gd name="T26" fmla="*/ 21 w 21"/>
                <a:gd name="T27" fmla="*/ 4055 h 40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4055">
                  <a:moveTo>
                    <a:pt x="10" y="4043"/>
                  </a:moveTo>
                  <a:lnTo>
                    <a:pt x="20" y="4055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49"/>
                  </a:lnTo>
                  <a:lnTo>
                    <a:pt x="10" y="4055"/>
                  </a:lnTo>
                  <a:lnTo>
                    <a:pt x="20" y="4055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02" name="Rectangle 293"/>
            <p:cNvSpPr>
              <a:spLocks noChangeArrowheads="1"/>
            </p:cNvSpPr>
            <p:nvPr/>
          </p:nvSpPr>
          <p:spPr bwMode="auto">
            <a:xfrm>
              <a:off x="1823" y="4985"/>
              <a:ext cx="164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 sz="1200">
                <a:latin typeface="Times New Roman" pitchFamily="18" charset="0"/>
              </a:endParaRPr>
            </a:p>
            <a:p>
              <a:endParaRPr lang="el-GR"/>
            </a:p>
          </p:txBody>
        </p:sp>
        <p:sp>
          <p:nvSpPr>
            <p:cNvPr id="27903" name="Rectangle 294"/>
            <p:cNvSpPr>
              <a:spLocks/>
            </p:cNvSpPr>
            <p:nvPr/>
          </p:nvSpPr>
          <p:spPr bwMode="auto">
            <a:xfrm>
              <a:off x="402" y="9160"/>
              <a:ext cx="4483" cy="1157"/>
            </a:xfrm>
            <a:prstGeom prst="rect">
              <a:avLst/>
            </a:prstGeom>
            <a:solidFill>
              <a:srgbClr val="D6E3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04" name="Rectangle 295"/>
            <p:cNvSpPr>
              <a:spLocks/>
            </p:cNvSpPr>
            <p:nvPr/>
          </p:nvSpPr>
          <p:spPr bwMode="auto">
            <a:xfrm>
              <a:off x="402" y="9160"/>
              <a:ext cx="4483" cy="1157"/>
            </a:xfrm>
            <a:prstGeom prst="rect">
              <a:avLst/>
            </a:prstGeom>
            <a:noFill/>
            <a:ln w="28575">
              <a:solidFill>
                <a:srgbClr val="9BBA5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05" name="Rectangle 296"/>
            <p:cNvSpPr>
              <a:spLocks/>
            </p:cNvSpPr>
            <p:nvPr/>
          </p:nvSpPr>
          <p:spPr bwMode="auto">
            <a:xfrm>
              <a:off x="4948" y="9160"/>
              <a:ext cx="4483" cy="1157"/>
            </a:xfrm>
            <a:prstGeom prst="rect">
              <a:avLst/>
            </a:prstGeom>
            <a:solidFill>
              <a:srgbClr val="C5D9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06" name="Rectangle 297"/>
            <p:cNvSpPr>
              <a:spLocks/>
            </p:cNvSpPr>
            <p:nvPr/>
          </p:nvSpPr>
          <p:spPr bwMode="auto">
            <a:xfrm>
              <a:off x="4948" y="9160"/>
              <a:ext cx="4483" cy="1157"/>
            </a:xfrm>
            <a:prstGeom prst="rect">
              <a:avLst/>
            </a:prstGeom>
            <a:noFill/>
            <a:ln w="28575">
              <a:solidFill>
                <a:srgbClr val="1F487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07" name="Rectangle 298"/>
            <p:cNvSpPr>
              <a:spLocks noChangeArrowheads="1"/>
            </p:cNvSpPr>
            <p:nvPr/>
          </p:nvSpPr>
          <p:spPr bwMode="auto">
            <a:xfrm>
              <a:off x="5066" y="9242"/>
              <a:ext cx="4240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 sz="1200">
                <a:latin typeface="Times New Roman" pitchFamily="18" charset="0"/>
              </a:endParaRPr>
            </a:p>
            <a:p>
              <a:endParaRPr lang="el-GR"/>
            </a:p>
          </p:txBody>
        </p:sp>
        <p:sp>
          <p:nvSpPr>
            <p:cNvPr id="27908" name="Freeform 299"/>
            <p:cNvSpPr>
              <a:spLocks/>
            </p:cNvSpPr>
            <p:nvPr/>
          </p:nvSpPr>
          <p:spPr bwMode="auto">
            <a:xfrm>
              <a:off x="11122" y="4984"/>
              <a:ext cx="1189" cy="54"/>
            </a:xfrm>
            <a:custGeom>
              <a:avLst/>
              <a:gdLst>
                <a:gd name="T0" fmla="*/ 1189 w 1189"/>
                <a:gd name="T1" fmla="*/ 0 h 54"/>
                <a:gd name="T2" fmla="*/ 0 w 1189"/>
                <a:gd name="T3" fmla="*/ 0 h 54"/>
                <a:gd name="T4" fmla="*/ 0 w 1189"/>
                <a:gd name="T5" fmla="*/ 30 h 54"/>
                <a:gd name="T6" fmla="*/ 10 w 1189"/>
                <a:gd name="T7" fmla="*/ 36 h 54"/>
                <a:gd name="T8" fmla="*/ 10 w 1189"/>
                <a:gd name="T9" fmla="*/ 42 h 54"/>
                <a:gd name="T10" fmla="*/ 20 w 1189"/>
                <a:gd name="T11" fmla="*/ 48 h 54"/>
                <a:gd name="T12" fmla="*/ 31 w 1189"/>
                <a:gd name="T13" fmla="*/ 48 h 54"/>
                <a:gd name="T14" fmla="*/ 52 w 1189"/>
                <a:gd name="T15" fmla="*/ 54 h 54"/>
                <a:gd name="T16" fmla="*/ 1137 w 1189"/>
                <a:gd name="T17" fmla="*/ 54 h 54"/>
                <a:gd name="T18" fmla="*/ 1147 w 1189"/>
                <a:gd name="T19" fmla="*/ 48 h 54"/>
                <a:gd name="T20" fmla="*/ 1158 w 1189"/>
                <a:gd name="T21" fmla="*/ 48 h 54"/>
                <a:gd name="T22" fmla="*/ 1168 w 1189"/>
                <a:gd name="T23" fmla="*/ 42 h 54"/>
                <a:gd name="T24" fmla="*/ 1179 w 1189"/>
                <a:gd name="T25" fmla="*/ 36 h 54"/>
                <a:gd name="T26" fmla="*/ 1189 w 1189"/>
                <a:gd name="T27" fmla="*/ 36 h 54"/>
                <a:gd name="T28" fmla="*/ 1189 w 1189"/>
                <a:gd name="T29" fmla="*/ 0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9"/>
                <a:gd name="T46" fmla="*/ 0 h 54"/>
                <a:gd name="T47" fmla="*/ 1189 w 1189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9" h="54">
                  <a:moveTo>
                    <a:pt x="1189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10" y="36"/>
                  </a:lnTo>
                  <a:lnTo>
                    <a:pt x="10" y="42"/>
                  </a:lnTo>
                  <a:lnTo>
                    <a:pt x="20" y="48"/>
                  </a:lnTo>
                  <a:lnTo>
                    <a:pt x="31" y="48"/>
                  </a:lnTo>
                  <a:lnTo>
                    <a:pt x="52" y="54"/>
                  </a:lnTo>
                  <a:lnTo>
                    <a:pt x="1137" y="54"/>
                  </a:lnTo>
                  <a:lnTo>
                    <a:pt x="1147" y="48"/>
                  </a:lnTo>
                  <a:lnTo>
                    <a:pt x="1158" y="48"/>
                  </a:lnTo>
                  <a:lnTo>
                    <a:pt x="1168" y="42"/>
                  </a:lnTo>
                  <a:lnTo>
                    <a:pt x="1179" y="36"/>
                  </a:lnTo>
                  <a:lnTo>
                    <a:pt x="1189" y="36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09" name="Freeform 300"/>
            <p:cNvSpPr>
              <a:spLocks/>
            </p:cNvSpPr>
            <p:nvPr/>
          </p:nvSpPr>
          <p:spPr bwMode="auto">
            <a:xfrm>
              <a:off x="11122" y="4984"/>
              <a:ext cx="1189" cy="0"/>
            </a:xfrm>
            <a:custGeom>
              <a:avLst/>
              <a:gdLst>
                <a:gd name="T0" fmla="*/ 0 w 1189"/>
                <a:gd name="T1" fmla="*/ 1189 w 1189"/>
                <a:gd name="T2" fmla="*/ 0 60000 65536"/>
                <a:gd name="T3" fmla="*/ 0 60000 65536"/>
                <a:gd name="T4" fmla="*/ 0 w 1189"/>
                <a:gd name="T5" fmla="*/ 1189 w 1189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189">
                  <a:moveTo>
                    <a:pt x="0" y="0"/>
                  </a:moveTo>
                  <a:lnTo>
                    <a:pt x="1189" y="0"/>
                  </a:lnTo>
                </a:path>
              </a:pathLst>
            </a:custGeom>
            <a:noFill/>
            <a:ln w="8997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10" name="Freeform 301"/>
            <p:cNvSpPr>
              <a:spLocks/>
            </p:cNvSpPr>
            <p:nvPr/>
          </p:nvSpPr>
          <p:spPr bwMode="auto">
            <a:xfrm>
              <a:off x="12301" y="4999"/>
              <a:ext cx="21" cy="0"/>
            </a:xfrm>
            <a:custGeom>
              <a:avLst/>
              <a:gdLst>
                <a:gd name="T0" fmla="*/ 0 w 21"/>
                <a:gd name="T1" fmla="*/ 20 w 21"/>
                <a:gd name="T2" fmla="*/ 0 60000 65536"/>
                <a:gd name="T3" fmla="*/ 0 60000 65536"/>
                <a:gd name="T4" fmla="*/ 0 w 21"/>
                <a:gd name="T5" fmla="*/ 21 w 21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21">
                  <a:moveTo>
                    <a:pt x="0" y="0"/>
                  </a:moveTo>
                  <a:lnTo>
                    <a:pt x="20" y="0"/>
                  </a:lnTo>
                </a:path>
              </a:pathLst>
            </a:custGeom>
            <a:noFill/>
            <a:ln w="20622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11" name="Freeform 302"/>
            <p:cNvSpPr>
              <a:spLocks/>
            </p:cNvSpPr>
            <p:nvPr/>
          </p:nvSpPr>
          <p:spPr bwMode="auto">
            <a:xfrm>
              <a:off x="12238" y="5014"/>
              <a:ext cx="84" cy="31"/>
            </a:xfrm>
            <a:custGeom>
              <a:avLst/>
              <a:gdLst>
                <a:gd name="T0" fmla="*/ 0 w 84"/>
                <a:gd name="T1" fmla="*/ 18 h 31"/>
                <a:gd name="T2" fmla="*/ 0 w 84"/>
                <a:gd name="T3" fmla="*/ 30 h 31"/>
                <a:gd name="T4" fmla="*/ 20 w 84"/>
                <a:gd name="T5" fmla="*/ 30 h 31"/>
                <a:gd name="T6" fmla="*/ 41 w 84"/>
                <a:gd name="T7" fmla="*/ 24 h 31"/>
                <a:gd name="T8" fmla="*/ 52 w 84"/>
                <a:gd name="T9" fmla="*/ 24 h 31"/>
                <a:gd name="T10" fmla="*/ 62 w 84"/>
                <a:gd name="T11" fmla="*/ 18 h 31"/>
                <a:gd name="T12" fmla="*/ 73 w 84"/>
                <a:gd name="T13" fmla="*/ 12 h 31"/>
                <a:gd name="T14" fmla="*/ 73 w 84"/>
                <a:gd name="T15" fmla="*/ 6 h 31"/>
                <a:gd name="T16" fmla="*/ 83 w 84"/>
                <a:gd name="T17" fmla="*/ 0 h 31"/>
                <a:gd name="T18" fmla="*/ 62 w 84"/>
                <a:gd name="T19" fmla="*/ 0 h 31"/>
                <a:gd name="T20" fmla="*/ 52 w 84"/>
                <a:gd name="T21" fmla="*/ 6 h 31"/>
                <a:gd name="T22" fmla="*/ 52 w 84"/>
                <a:gd name="T23" fmla="*/ 12 h 31"/>
                <a:gd name="T24" fmla="*/ 41 w 84"/>
                <a:gd name="T25" fmla="*/ 12 h 31"/>
                <a:gd name="T26" fmla="*/ 31 w 84"/>
                <a:gd name="T27" fmla="*/ 18 h 31"/>
                <a:gd name="T28" fmla="*/ 0 w 84"/>
                <a:gd name="T29" fmla="*/ 18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31"/>
                <a:gd name="T47" fmla="*/ 84 w 84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31">
                  <a:moveTo>
                    <a:pt x="0" y="18"/>
                  </a:moveTo>
                  <a:lnTo>
                    <a:pt x="0" y="30"/>
                  </a:lnTo>
                  <a:lnTo>
                    <a:pt x="20" y="30"/>
                  </a:lnTo>
                  <a:lnTo>
                    <a:pt x="41" y="24"/>
                  </a:lnTo>
                  <a:lnTo>
                    <a:pt x="52" y="24"/>
                  </a:lnTo>
                  <a:lnTo>
                    <a:pt x="62" y="18"/>
                  </a:lnTo>
                  <a:lnTo>
                    <a:pt x="73" y="12"/>
                  </a:lnTo>
                  <a:lnTo>
                    <a:pt x="73" y="6"/>
                  </a:lnTo>
                  <a:lnTo>
                    <a:pt x="83" y="0"/>
                  </a:lnTo>
                  <a:lnTo>
                    <a:pt x="62" y="0"/>
                  </a:lnTo>
                  <a:lnTo>
                    <a:pt x="52" y="6"/>
                  </a:lnTo>
                  <a:lnTo>
                    <a:pt x="52" y="12"/>
                  </a:lnTo>
                  <a:lnTo>
                    <a:pt x="41" y="12"/>
                  </a:lnTo>
                  <a:lnTo>
                    <a:pt x="31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12" name="Freeform 303"/>
            <p:cNvSpPr>
              <a:spLocks/>
            </p:cNvSpPr>
            <p:nvPr/>
          </p:nvSpPr>
          <p:spPr bwMode="auto">
            <a:xfrm>
              <a:off x="11216" y="5038"/>
              <a:ext cx="1022" cy="0"/>
            </a:xfrm>
            <a:custGeom>
              <a:avLst/>
              <a:gdLst>
                <a:gd name="T0" fmla="*/ 0 w 1022"/>
                <a:gd name="T1" fmla="*/ 1022 w 1022"/>
                <a:gd name="T2" fmla="*/ 0 60000 65536"/>
                <a:gd name="T3" fmla="*/ 0 60000 65536"/>
                <a:gd name="T4" fmla="*/ 0 w 1022"/>
                <a:gd name="T5" fmla="*/ 1022 w 1022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1022">
                  <a:moveTo>
                    <a:pt x="0" y="0"/>
                  </a:moveTo>
                  <a:lnTo>
                    <a:pt x="1022" y="0"/>
                  </a:lnTo>
                </a:path>
              </a:pathLst>
            </a:custGeom>
            <a:noFill/>
            <a:ln w="906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13" name="Freeform 304"/>
            <p:cNvSpPr>
              <a:spLocks/>
            </p:cNvSpPr>
            <p:nvPr/>
          </p:nvSpPr>
          <p:spPr bwMode="auto">
            <a:xfrm>
              <a:off x="11122" y="5014"/>
              <a:ext cx="94" cy="31"/>
            </a:xfrm>
            <a:custGeom>
              <a:avLst/>
              <a:gdLst>
                <a:gd name="T0" fmla="*/ 52 w 94"/>
                <a:gd name="T1" fmla="*/ 18 h 31"/>
                <a:gd name="T2" fmla="*/ 41 w 94"/>
                <a:gd name="T3" fmla="*/ 18 h 31"/>
                <a:gd name="T4" fmla="*/ 31 w 94"/>
                <a:gd name="T5" fmla="*/ 12 h 31"/>
                <a:gd name="T6" fmla="*/ 20 w 94"/>
                <a:gd name="T7" fmla="*/ 12 h 31"/>
                <a:gd name="T8" fmla="*/ 10 w 94"/>
                <a:gd name="T9" fmla="*/ 6 h 31"/>
                <a:gd name="T10" fmla="*/ 10 w 94"/>
                <a:gd name="T11" fmla="*/ 0 h 31"/>
                <a:gd name="T12" fmla="*/ 0 w 94"/>
                <a:gd name="T13" fmla="*/ 0 h 31"/>
                <a:gd name="T14" fmla="*/ 0 w 94"/>
                <a:gd name="T15" fmla="*/ 12 h 31"/>
                <a:gd name="T16" fmla="*/ 10 w 94"/>
                <a:gd name="T17" fmla="*/ 18 h 31"/>
                <a:gd name="T18" fmla="*/ 20 w 94"/>
                <a:gd name="T19" fmla="*/ 24 h 31"/>
                <a:gd name="T20" fmla="*/ 31 w 94"/>
                <a:gd name="T21" fmla="*/ 24 h 31"/>
                <a:gd name="T22" fmla="*/ 52 w 94"/>
                <a:gd name="T23" fmla="*/ 30 h 31"/>
                <a:gd name="T24" fmla="*/ 93 w 94"/>
                <a:gd name="T25" fmla="*/ 30 h 31"/>
                <a:gd name="T26" fmla="*/ 93 w 94"/>
                <a:gd name="T27" fmla="*/ 18 h 31"/>
                <a:gd name="T28" fmla="*/ 52 w 94"/>
                <a:gd name="T29" fmla="*/ 18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31"/>
                <a:gd name="T47" fmla="*/ 94 w 94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31">
                  <a:moveTo>
                    <a:pt x="52" y="18"/>
                  </a:moveTo>
                  <a:lnTo>
                    <a:pt x="41" y="18"/>
                  </a:lnTo>
                  <a:lnTo>
                    <a:pt x="31" y="12"/>
                  </a:lnTo>
                  <a:lnTo>
                    <a:pt x="2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8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52" y="30"/>
                  </a:lnTo>
                  <a:lnTo>
                    <a:pt x="93" y="30"/>
                  </a:lnTo>
                  <a:lnTo>
                    <a:pt x="93" y="18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14" name="Freeform 305"/>
            <p:cNvSpPr>
              <a:spLocks/>
            </p:cNvSpPr>
            <p:nvPr/>
          </p:nvSpPr>
          <p:spPr bwMode="auto">
            <a:xfrm>
              <a:off x="11122" y="4977"/>
              <a:ext cx="10" cy="37"/>
            </a:xfrm>
            <a:custGeom>
              <a:avLst/>
              <a:gdLst>
                <a:gd name="T0" fmla="*/ 10 w 10"/>
                <a:gd name="T1" fmla="*/ 6 h 37"/>
                <a:gd name="T2" fmla="*/ 10 w 10"/>
                <a:gd name="T3" fmla="*/ 0 h 37"/>
                <a:gd name="T4" fmla="*/ 0 w 10"/>
                <a:gd name="T5" fmla="*/ 0 h 37"/>
                <a:gd name="T6" fmla="*/ 0 w 10"/>
                <a:gd name="T7" fmla="*/ 36 h 37"/>
                <a:gd name="T8" fmla="*/ 10 w 10"/>
                <a:gd name="T9" fmla="*/ 36 h 37"/>
                <a:gd name="T10" fmla="*/ 10 w 10"/>
                <a:gd name="T11" fmla="*/ 6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37"/>
                <a:gd name="T20" fmla="*/ 10 w 10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37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15" name="Rectangle 306"/>
            <p:cNvSpPr>
              <a:spLocks/>
            </p:cNvSpPr>
            <p:nvPr/>
          </p:nvSpPr>
          <p:spPr bwMode="auto">
            <a:xfrm>
              <a:off x="11278" y="5130"/>
              <a:ext cx="907" cy="54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16" name="Rectangle 307"/>
            <p:cNvSpPr>
              <a:spLocks/>
            </p:cNvSpPr>
            <p:nvPr/>
          </p:nvSpPr>
          <p:spPr bwMode="auto">
            <a:xfrm>
              <a:off x="11278" y="5313"/>
              <a:ext cx="907" cy="1243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17" name="Rectangle 308"/>
            <p:cNvSpPr>
              <a:spLocks/>
            </p:cNvSpPr>
            <p:nvPr/>
          </p:nvSpPr>
          <p:spPr bwMode="auto">
            <a:xfrm>
              <a:off x="11278" y="7714"/>
              <a:ext cx="907" cy="36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18" name="Rectangle 309"/>
            <p:cNvSpPr>
              <a:spLocks/>
            </p:cNvSpPr>
            <p:nvPr/>
          </p:nvSpPr>
          <p:spPr bwMode="auto">
            <a:xfrm>
              <a:off x="11894" y="7750"/>
              <a:ext cx="292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19" name="Rectangle 310"/>
            <p:cNvSpPr>
              <a:spLocks/>
            </p:cNvSpPr>
            <p:nvPr/>
          </p:nvSpPr>
          <p:spPr bwMode="auto">
            <a:xfrm>
              <a:off x="11788" y="7750"/>
              <a:ext cx="10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20" name="Rectangle 311"/>
            <p:cNvSpPr>
              <a:spLocks/>
            </p:cNvSpPr>
            <p:nvPr/>
          </p:nvSpPr>
          <p:spPr bwMode="auto">
            <a:xfrm>
              <a:off x="11654" y="7750"/>
              <a:ext cx="20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21" name="Rectangle 312"/>
            <p:cNvSpPr>
              <a:spLocks/>
            </p:cNvSpPr>
            <p:nvPr/>
          </p:nvSpPr>
          <p:spPr bwMode="auto">
            <a:xfrm>
              <a:off x="11278" y="7750"/>
              <a:ext cx="281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22" name="Freeform 313"/>
            <p:cNvSpPr>
              <a:spLocks/>
            </p:cNvSpPr>
            <p:nvPr/>
          </p:nvSpPr>
          <p:spPr bwMode="auto">
            <a:xfrm>
              <a:off x="12197" y="5130"/>
              <a:ext cx="0" cy="0"/>
            </a:xfrm>
            <a:custGeom>
              <a:avLst/>
              <a:gdLst>
                <a:gd name="T0" fmla="*/ 0 60000 65536"/>
                <a:gd name="T1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23" name="Freeform 314"/>
            <p:cNvSpPr>
              <a:spLocks/>
            </p:cNvSpPr>
            <p:nvPr/>
          </p:nvSpPr>
          <p:spPr bwMode="auto">
            <a:xfrm>
              <a:off x="12176" y="9643"/>
              <a:ext cx="21" cy="13"/>
            </a:xfrm>
            <a:custGeom>
              <a:avLst/>
              <a:gdLst>
                <a:gd name="T0" fmla="*/ 10 w 21"/>
                <a:gd name="T1" fmla="*/ 12 h 13"/>
                <a:gd name="T2" fmla="*/ 20 w 21"/>
                <a:gd name="T3" fmla="*/ 12 h 13"/>
                <a:gd name="T4" fmla="*/ 20 w 21"/>
                <a:gd name="T5" fmla="*/ 6 h 13"/>
                <a:gd name="T6" fmla="*/ 10 w 21"/>
                <a:gd name="T7" fmla="*/ 0 h 13"/>
                <a:gd name="T8" fmla="*/ 0 w 21"/>
                <a:gd name="T9" fmla="*/ 6 h 13"/>
                <a:gd name="T10" fmla="*/ 0 w 21"/>
                <a:gd name="T11" fmla="*/ 12 h 13"/>
                <a:gd name="T12" fmla="*/ 10 w 21"/>
                <a:gd name="T13" fmla="*/ 1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3"/>
                <a:gd name="T23" fmla="*/ 21 w 21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3">
                  <a:moveTo>
                    <a:pt x="10" y="12"/>
                  </a:moveTo>
                  <a:lnTo>
                    <a:pt x="20" y="12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24" name="Freeform 315"/>
            <p:cNvSpPr>
              <a:spLocks/>
            </p:cNvSpPr>
            <p:nvPr/>
          </p:nvSpPr>
          <p:spPr bwMode="auto">
            <a:xfrm>
              <a:off x="12176" y="5130"/>
              <a:ext cx="21" cy="4520"/>
            </a:xfrm>
            <a:custGeom>
              <a:avLst/>
              <a:gdLst>
                <a:gd name="T0" fmla="*/ 10 w 21"/>
                <a:gd name="T1" fmla="*/ 4513 h 4520"/>
                <a:gd name="T2" fmla="*/ 20 w 21"/>
                <a:gd name="T3" fmla="*/ 4519 h 4520"/>
                <a:gd name="T4" fmla="*/ 20 w 21"/>
                <a:gd name="T5" fmla="*/ 0 h 4520"/>
                <a:gd name="T6" fmla="*/ 0 w 21"/>
                <a:gd name="T7" fmla="*/ 0 h 4520"/>
                <a:gd name="T8" fmla="*/ 0 w 21"/>
                <a:gd name="T9" fmla="*/ 4519 h 4520"/>
                <a:gd name="T10" fmla="*/ 10 w 21"/>
                <a:gd name="T11" fmla="*/ 4513 h 45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520"/>
                <a:gd name="T20" fmla="*/ 21 w 21"/>
                <a:gd name="T21" fmla="*/ 4520 h 45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520">
                  <a:moveTo>
                    <a:pt x="10" y="4513"/>
                  </a:moveTo>
                  <a:lnTo>
                    <a:pt x="20" y="4519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519"/>
                  </a:lnTo>
                  <a:lnTo>
                    <a:pt x="10" y="451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25" name="Freeform 316"/>
            <p:cNvSpPr>
              <a:spLocks/>
            </p:cNvSpPr>
            <p:nvPr/>
          </p:nvSpPr>
          <p:spPr bwMode="auto">
            <a:xfrm>
              <a:off x="11278" y="9643"/>
              <a:ext cx="11" cy="7"/>
            </a:xfrm>
            <a:custGeom>
              <a:avLst/>
              <a:gdLst>
                <a:gd name="T0" fmla="*/ 0 w 11"/>
                <a:gd name="T1" fmla="*/ 6 h 7"/>
                <a:gd name="T2" fmla="*/ 10 w 11"/>
                <a:gd name="T3" fmla="*/ 6 h 7"/>
                <a:gd name="T4" fmla="*/ 0 w 11"/>
                <a:gd name="T5" fmla="*/ 0 h 7"/>
                <a:gd name="T6" fmla="*/ 0 w 11"/>
                <a:gd name="T7" fmla="*/ 6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7"/>
                <a:gd name="T14" fmla="*/ 11 w 1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7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26" name="Freeform 317"/>
            <p:cNvSpPr>
              <a:spLocks/>
            </p:cNvSpPr>
            <p:nvPr/>
          </p:nvSpPr>
          <p:spPr bwMode="auto">
            <a:xfrm>
              <a:off x="11268" y="5124"/>
              <a:ext cx="21" cy="4526"/>
            </a:xfrm>
            <a:custGeom>
              <a:avLst/>
              <a:gdLst>
                <a:gd name="T0" fmla="*/ 20 w 21"/>
                <a:gd name="T1" fmla="*/ 0 h 4526"/>
                <a:gd name="T2" fmla="*/ 10 w 21"/>
                <a:gd name="T3" fmla="*/ 0 h 4526"/>
                <a:gd name="T4" fmla="*/ 10 w 21"/>
                <a:gd name="T5" fmla="*/ 6 h 4526"/>
                <a:gd name="T6" fmla="*/ 0 w 21"/>
                <a:gd name="T7" fmla="*/ 6 h 4526"/>
                <a:gd name="T8" fmla="*/ 0 w 21"/>
                <a:gd name="T9" fmla="*/ 4525 h 4526"/>
                <a:gd name="T10" fmla="*/ 20 w 21"/>
                <a:gd name="T11" fmla="*/ 4525 h 4526"/>
                <a:gd name="T12" fmla="*/ 20 w 21"/>
                <a:gd name="T13" fmla="*/ 0 h 45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4526"/>
                <a:gd name="T23" fmla="*/ 21 w 21"/>
                <a:gd name="T24" fmla="*/ 4526 h 45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4526">
                  <a:moveTo>
                    <a:pt x="2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4525"/>
                  </a:lnTo>
                  <a:lnTo>
                    <a:pt x="20" y="452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27" name="Freeform 318"/>
            <p:cNvSpPr>
              <a:spLocks/>
            </p:cNvSpPr>
            <p:nvPr/>
          </p:nvSpPr>
          <p:spPr bwMode="auto">
            <a:xfrm>
              <a:off x="11268" y="512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0 w 10"/>
                <a:gd name="T5" fmla="*/ 6 h 6"/>
                <a:gd name="T6" fmla="*/ 10 w 10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6"/>
                <a:gd name="T14" fmla="*/ 10 w 1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28" name="Rectangle 319"/>
            <p:cNvSpPr>
              <a:spLocks/>
            </p:cNvSpPr>
            <p:nvPr/>
          </p:nvSpPr>
          <p:spPr bwMode="auto">
            <a:xfrm>
              <a:off x="11278" y="5185"/>
              <a:ext cx="907" cy="128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29" name="Freeform 320"/>
            <p:cNvSpPr>
              <a:spLocks/>
            </p:cNvSpPr>
            <p:nvPr/>
          </p:nvSpPr>
          <p:spPr bwMode="auto">
            <a:xfrm>
              <a:off x="11278" y="5188"/>
              <a:ext cx="919" cy="0"/>
            </a:xfrm>
            <a:custGeom>
              <a:avLst/>
              <a:gdLst>
                <a:gd name="T0" fmla="*/ 0 w 919"/>
                <a:gd name="T1" fmla="*/ 918 w 919"/>
                <a:gd name="T2" fmla="*/ 0 60000 65536"/>
                <a:gd name="T3" fmla="*/ 0 60000 65536"/>
                <a:gd name="T4" fmla="*/ 0 w 919"/>
                <a:gd name="T5" fmla="*/ 919 w 919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919">
                  <a:moveTo>
                    <a:pt x="0" y="0"/>
                  </a:moveTo>
                  <a:lnTo>
                    <a:pt x="918" y="0"/>
                  </a:lnTo>
                </a:path>
              </a:pathLst>
            </a:custGeom>
            <a:noFill/>
            <a:ln w="516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7" name="Group 321"/>
            <p:cNvGrpSpPr>
              <a:grpSpLocks/>
            </p:cNvGrpSpPr>
            <p:nvPr/>
          </p:nvGrpSpPr>
          <p:grpSpPr bwMode="auto">
            <a:xfrm>
              <a:off x="12176" y="5185"/>
              <a:ext cx="21" cy="134"/>
              <a:chOff x="12176" y="5185"/>
              <a:chExt cx="21" cy="134"/>
            </a:xfrm>
          </p:grpSpPr>
          <p:sp>
            <p:nvSpPr>
              <p:cNvPr id="28067" name="Freeform 322"/>
              <p:cNvSpPr>
                <a:spLocks/>
              </p:cNvSpPr>
              <p:nvPr/>
            </p:nvSpPr>
            <p:spPr bwMode="auto">
              <a:xfrm>
                <a:off x="12176" y="5185"/>
                <a:ext cx="21" cy="134"/>
              </a:xfrm>
              <a:custGeom>
                <a:avLst/>
                <a:gdLst>
                  <a:gd name="T0" fmla="*/ 10 w 21"/>
                  <a:gd name="T1" fmla="*/ 134 h 134"/>
                  <a:gd name="T2" fmla="*/ 20 w 21"/>
                  <a:gd name="T3" fmla="*/ 134 h 134"/>
                  <a:gd name="T4" fmla="*/ 20 w 21"/>
                  <a:gd name="T5" fmla="*/ 128 h 134"/>
                  <a:gd name="T6" fmla="*/ 10 w 21"/>
                  <a:gd name="T7" fmla="*/ 122 h 134"/>
                  <a:gd name="T8" fmla="*/ 0 w 21"/>
                  <a:gd name="T9" fmla="*/ 128 h 134"/>
                  <a:gd name="T10" fmla="*/ 0 w 21"/>
                  <a:gd name="T11" fmla="*/ 134 h 134"/>
                  <a:gd name="T12" fmla="*/ 10 w 21"/>
                  <a:gd name="T13" fmla="*/ 134 h 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34"/>
                  <a:gd name="T23" fmla="*/ 21 w 21"/>
                  <a:gd name="T24" fmla="*/ 134 h 1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34">
                    <a:moveTo>
                      <a:pt x="10" y="134"/>
                    </a:moveTo>
                    <a:lnTo>
                      <a:pt x="20" y="134"/>
                    </a:lnTo>
                    <a:lnTo>
                      <a:pt x="20" y="128"/>
                    </a:lnTo>
                    <a:lnTo>
                      <a:pt x="10" y="122"/>
                    </a:lnTo>
                    <a:lnTo>
                      <a:pt x="0" y="128"/>
                    </a:lnTo>
                    <a:lnTo>
                      <a:pt x="0" y="134"/>
                    </a:lnTo>
                    <a:lnTo>
                      <a:pt x="10" y="134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68" name="Freeform 323"/>
              <p:cNvSpPr>
                <a:spLocks/>
              </p:cNvSpPr>
              <p:nvPr/>
            </p:nvSpPr>
            <p:spPr bwMode="auto">
              <a:xfrm>
                <a:off x="12176" y="5185"/>
                <a:ext cx="21" cy="134"/>
              </a:xfrm>
              <a:custGeom>
                <a:avLst/>
                <a:gdLst>
                  <a:gd name="T0" fmla="*/ 10 w 21"/>
                  <a:gd name="T1" fmla="*/ 122 h 134"/>
                  <a:gd name="T2" fmla="*/ 20 w 21"/>
                  <a:gd name="T3" fmla="*/ 128 h 134"/>
                  <a:gd name="T4" fmla="*/ 20 w 21"/>
                  <a:gd name="T5" fmla="*/ 0 h 134"/>
                  <a:gd name="T6" fmla="*/ 0 w 21"/>
                  <a:gd name="T7" fmla="*/ 0 h 134"/>
                  <a:gd name="T8" fmla="*/ 0 w 21"/>
                  <a:gd name="T9" fmla="*/ 128 h 134"/>
                  <a:gd name="T10" fmla="*/ 10 w 21"/>
                  <a:gd name="T11" fmla="*/ 122 h 1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34"/>
                  <a:gd name="T20" fmla="*/ 21 w 21"/>
                  <a:gd name="T21" fmla="*/ 134 h 1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34">
                    <a:moveTo>
                      <a:pt x="10" y="122"/>
                    </a:moveTo>
                    <a:lnTo>
                      <a:pt x="20" y="128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28"/>
                    </a:lnTo>
                    <a:lnTo>
                      <a:pt x="10" y="122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931" name="Freeform 324"/>
            <p:cNvSpPr>
              <a:spLocks/>
            </p:cNvSpPr>
            <p:nvPr/>
          </p:nvSpPr>
          <p:spPr bwMode="auto">
            <a:xfrm>
              <a:off x="11289" y="5313"/>
              <a:ext cx="0" cy="0"/>
            </a:xfrm>
            <a:custGeom>
              <a:avLst/>
              <a:gdLst>
                <a:gd name="T0" fmla="*/ 0 60000 65536"/>
                <a:gd name="T1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32" name="Freeform 325"/>
            <p:cNvSpPr>
              <a:spLocks/>
            </p:cNvSpPr>
            <p:nvPr/>
          </p:nvSpPr>
          <p:spPr bwMode="auto">
            <a:xfrm>
              <a:off x="11268" y="5185"/>
              <a:ext cx="21" cy="128"/>
            </a:xfrm>
            <a:custGeom>
              <a:avLst/>
              <a:gdLst>
                <a:gd name="T0" fmla="*/ 10 w 21"/>
                <a:gd name="T1" fmla="*/ 6 h 128"/>
                <a:gd name="T2" fmla="*/ 20 w 21"/>
                <a:gd name="T3" fmla="*/ 128 h 128"/>
                <a:gd name="T4" fmla="*/ 20 w 21"/>
                <a:gd name="T5" fmla="*/ 0 h 128"/>
                <a:gd name="T6" fmla="*/ 0 w 21"/>
                <a:gd name="T7" fmla="*/ 0 h 128"/>
                <a:gd name="T8" fmla="*/ 0 w 21"/>
                <a:gd name="T9" fmla="*/ 128 h 128"/>
                <a:gd name="T10" fmla="*/ 20 w 21"/>
                <a:gd name="T11" fmla="*/ 128 h 128"/>
                <a:gd name="T12" fmla="*/ 10 w 21"/>
                <a:gd name="T13" fmla="*/ 6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28"/>
                <a:gd name="T23" fmla="*/ 21 w 21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28">
                  <a:moveTo>
                    <a:pt x="10" y="6"/>
                  </a:moveTo>
                  <a:lnTo>
                    <a:pt x="20" y="128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0" y="12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33" name="Rectangle 326"/>
            <p:cNvSpPr>
              <a:spLocks/>
            </p:cNvSpPr>
            <p:nvPr/>
          </p:nvSpPr>
          <p:spPr bwMode="auto">
            <a:xfrm>
              <a:off x="11278" y="5233"/>
              <a:ext cx="907" cy="56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34" name="Rectangle 327"/>
            <p:cNvSpPr>
              <a:spLocks/>
            </p:cNvSpPr>
            <p:nvPr/>
          </p:nvSpPr>
          <p:spPr bwMode="auto">
            <a:xfrm>
              <a:off x="11278" y="5227"/>
              <a:ext cx="907" cy="14"/>
            </a:xfrm>
            <a:prstGeom prst="rect">
              <a:avLst/>
            </a:prstGeom>
            <a:solidFill>
              <a:srgbClr val="0D0D0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8" name="Group 328"/>
            <p:cNvGrpSpPr>
              <a:grpSpLocks/>
            </p:cNvGrpSpPr>
            <p:nvPr/>
          </p:nvGrpSpPr>
          <p:grpSpPr bwMode="auto">
            <a:xfrm>
              <a:off x="12176" y="5234"/>
              <a:ext cx="21" cy="61"/>
              <a:chOff x="12176" y="5234"/>
              <a:chExt cx="21" cy="61"/>
            </a:xfrm>
          </p:grpSpPr>
          <p:sp>
            <p:nvSpPr>
              <p:cNvPr id="28065" name="Freeform 329"/>
              <p:cNvSpPr>
                <a:spLocks/>
              </p:cNvSpPr>
              <p:nvPr/>
            </p:nvSpPr>
            <p:spPr bwMode="auto">
              <a:xfrm>
                <a:off x="12176" y="5234"/>
                <a:ext cx="21" cy="61"/>
              </a:xfrm>
              <a:custGeom>
                <a:avLst/>
                <a:gdLst>
                  <a:gd name="T0" fmla="*/ 10 w 21"/>
                  <a:gd name="T1" fmla="*/ 61 h 61"/>
                  <a:gd name="T2" fmla="*/ 20 w 21"/>
                  <a:gd name="T3" fmla="*/ 61 h 61"/>
                  <a:gd name="T4" fmla="*/ 20 w 21"/>
                  <a:gd name="T5" fmla="*/ 54 h 61"/>
                  <a:gd name="T6" fmla="*/ 10 w 21"/>
                  <a:gd name="T7" fmla="*/ 48 h 61"/>
                  <a:gd name="T8" fmla="*/ 0 w 21"/>
                  <a:gd name="T9" fmla="*/ 54 h 61"/>
                  <a:gd name="T10" fmla="*/ 0 w 21"/>
                  <a:gd name="T11" fmla="*/ 61 h 61"/>
                  <a:gd name="T12" fmla="*/ 10 w 21"/>
                  <a:gd name="T13" fmla="*/ 61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61"/>
                  <a:gd name="T23" fmla="*/ 21 w 21"/>
                  <a:gd name="T24" fmla="*/ 61 h 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61">
                    <a:moveTo>
                      <a:pt x="10" y="61"/>
                    </a:moveTo>
                    <a:lnTo>
                      <a:pt x="20" y="61"/>
                    </a:lnTo>
                    <a:lnTo>
                      <a:pt x="20" y="54"/>
                    </a:lnTo>
                    <a:lnTo>
                      <a:pt x="10" y="48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0" y="61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66" name="Freeform 330"/>
              <p:cNvSpPr>
                <a:spLocks/>
              </p:cNvSpPr>
              <p:nvPr/>
            </p:nvSpPr>
            <p:spPr bwMode="auto">
              <a:xfrm>
                <a:off x="12176" y="5234"/>
                <a:ext cx="21" cy="61"/>
              </a:xfrm>
              <a:custGeom>
                <a:avLst/>
                <a:gdLst>
                  <a:gd name="T0" fmla="*/ 10 w 21"/>
                  <a:gd name="T1" fmla="*/ 48 h 61"/>
                  <a:gd name="T2" fmla="*/ 20 w 21"/>
                  <a:gd name="T3" fmla="*/ 54 h 61"/>
                  <a:gd name="T4" fmla="*/ 20 w 21"/>
                  <a:gd name="T5" fmla="*/ 0 h 61"/>
                  <a:gd name="T6" fmla="*/ 0 w 21"/>
                  <a:gd name="T7" fmla="*/ 0 h 61"/>
                  <a:gd name="T8" fmla="*/ 0 w 21"/>
                  <a:gd name="T9" fmla="*/ 54 h 61"/>
                  <a:gd name="T10" fmla="*/ 10 w 21"/>
                  <a:gd name="T11" fmla="*/ 48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61"/>
                  <a:gd name="T20" fmla="*/ 21 w 21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61">
                    <a:moveTo>
                      <a:pt x="10" y="48"/>
                    </a:moveTo>
                    <a:lnTo>
                      <a:pt x="20" y="54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936" name="Freeform 331"/>
            <p:cNvSpPr>
              <a:spLocks/>
            </p:cNvSpPr>
            <p:nvPr/>
          </p:nvSpPr>
          <p:spPr bwMode="auto">
            <a:xfrm>
              <a:off x="11268" y="5289"/>
              <a:ext cx="0" cy="0"/>
            </a:xfrm>
            <a:custGeom>
              <a:avLst/>
              <a:gdLst>
                <a:gd name="T0" fmla="*/ 0 60000 65536"/>
                <a:gd name="T1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37" name="Freeform 332"/>
            <p:cNvSpPr>
              <a:spLocks/>
            </p:cNvSpPr>
            <p:nvPr/>
          </p:nvSpPr>
          <p:spPr bwMode="auto">
            <a:xfrm>
              <a:off x="11278" y="5283"/>
              <a:ext cx="11" cy="6"/>
            </a:xfrm>
            <a:custGeom>
              <a:avLst/>
              <a:gdLst>
                <a:gd name="T0" fmla="*/ 0 w 11"/>
                <a:gd name="T1" fmla="*/ 6 h 6"/>
                <a:gd name="T2" fmla="*/ 10 w 11"/>
                <a:gd name="T3" fmla="*/ 6 h 6"/>
                <a:gd name="T4" fmla="*/ 0 w 11"/>
                <a:gd name="T5" fmla="*/ 0 h 6"/>
                <a:gd name="T6" fmla="*/ 0 w 11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"/>
                <a:gd name="T14" fmla="*/ 11 w 1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9" name="Group 333"/>
            <p:cNvGrpSpPr>
              <a:grpSpLocks/>
            </p:cNvGrpSpPr>
            <p:nvPr/>
          </p:nvGrpSpPr>
          <p:grpSpPr bwMode="auto">
            <a:xfrm>
              <a:off x="11268" y="5228"/>
              <a:ext cx="21" cy="61"/>
              <a:chOff x="11268" y="5228"/>
              <a:chExt cx="21" cy="61"/>
            </a:xfrm>
          </p:grpSpPr>
          <p:sp>
            <p:nvSpPr>
              <p:cNvPr id="28063" name="Freeform 334"/>
              <p:cNvSpPr>
                <a:spLocks/>
              </p:cNvSpPr>
              <p:nvPr/>
            </p:nvSpPr>
            <p:spPr bwMode="auto">
              <a:xfrm>
                <a:off x="11268" y="5228"/>
                <a:ext cx="21" cy="61"/>
              </a:xfrm>
              <a:custGeom>
                <a:avLst/>
                <a:gdLst>
                  <a:gd name="T0" fmla="*/ 20 w 21"/>
                  <a:gd name="T1" fmla="*/ 0 h 61"/>
                  <a:gd name="T2" fmla="*/ 10 w 21"/>
                  <a:gd name="T3" fmla="*/ 0 h 61"/>
                  <a:gd name="T4" fmla="*/ 10 w 21"/>
                  <a:gd name="T5" fmla="*/ 12 h 61"/>
                  <a:gd name="T6" fmla="*/ 0 w 21"/>
                  <a:gd name="T7" fmla="*/ 6 h 61"/>
                  <a:gd name="T8" fmla="*/ 0 w 21"/>
                  <a:gd name="T9" fmla="*/ 61 h 61"/>
                  <a:gd name="T10" fmla="*/ 20 w 21"/>
                  <a:gd name="T11" fmla="*/ 61 h 61"/>
                  <a:gd name="T12" fmla="*/ 20 w 21"/>
                  <a:gd name="T13" fmla="*/ 0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61"/>
                  <a:gd name="T23" fmla="*/ 21 w 21"/>
                  <a:gd name="T24" fmla="*/ 61 h 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61">
                    <a:moveTo>
                      <a:pt x="20" y="0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6"/>
                    </a:lnTo>
                    <a:lnTo>
                      <a:pt x="0" y="61"/>
                    </a:lnTo>
                    <a:lnTo>
                      <a:pt x="20" y="6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64" name="Freeform 335"/>
              <p:cNvSpPr>
                <a:spLocks/>
              </p:cNvSpPr>
              <p:nvPr/>
            </p:nvSpPr>
            <p:spPr bwMode="auto">
              <a:xfrm>
                <a:off x="11268" y="5228"/>
                <a:ext cx="21" cy="61"/>
              </a:xfrm>
              <a:custGeom>
                <a:avLst/>
                <a:gdLst>
                  <a:gd name="T0" fmla="*/ 10 w 21"/>
                  <a:gd name="T1" fmla="*/ 12 h 61"/>
                  <a:gd name="T2" fmla="*/ 10 w 21"/>
                  <a:gd name="T3" fmla="*/ 0 h 61"/>
                  <a:gd name="T4" fmla="*/ 0 w 21"/>
                  <a:gd name="T5" fmla="*/ 6 h 61"/>
                  <a:gd name="T6" fmla="*/ 10 w 21"/>
                  <a:gd name="T7" fmla="*/ 12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61"/>
                  <a:gd name="T14" fmla="*/ 21 w 21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61">
                    <a:moveTo>
                      <a:pt x="10" y="12"/>
                    </a:moveTo>
                    <a:lnTo>
                      <a:pt x="10" y="0"/>
                    </a:lnTo>
                    <a:lnTo>
                      <a:pt x="0" y="6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939" name="Freeform 336"/>
            <p:cNvSpPr>
              <a:spLocks/>
            </p:cNvSpPr>
            <p:nvPr/>
          </p:nvSpPr>
          <p:spPr bwMode="auto">
            <a:xfrm>
              <a:off x="11289" y="5490"/>
              <a:ext cx="31" cy="2260"/>
            </a:xfrm>
            <a:custGeom>
              <a:avLst/>
              <a:gdLst>
                <a:gd name="T0" fmla="*/ 31 w 31"/>
                <a:gd name="T1" fmla="*/ 2259 h 2260"/>
                <a:gd name="T2" fmla="*/ 31 w 31"/>
                <a:gd name="T3" fmla="*/ 67 h 2260"/>
                <a:gd name="T4" fmla="*/ 20 w 31"/>
                <a:gd name="T5" fmla="*/ 30 h 2260"/>
                <a:gd name="T6" fmla="*/ 20 w 31"/>
                <a:gd name="T7" fmla="*/ 6 h 2260"/>
                <a:gd name="T8" fmla="*/ 10 w 31"/>
                <a:gd name="T9" fmla="*/ 0 h 2260"/>
                <a:gd name="T10" fmla="*/ 10 w 31"/>
                <a:gd name="T11" fmla="*/ 30 h 2260"/>
                <a:gd name="T12" fmla="*/ 0 w 31"/>
                <a:gd name="T13" fmla="*/ 67 h 2260"/>
                <a:gd name="T14" fmla="*/ 0 w 31"/>
                <a:gd name="T15" fmla="*/ 2259 h 2260"/>
                <a:gd name="T16" fmla="*/ 31 w 31"/>
                <a:gd name="T17" fmla="*/ 2259 h 2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2260"/>
                <a:gd name="T29" fmla="*/ 31 w 31"/>
                <a:gd name="T30" fmla="*/ 2260 h 22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2260">
                  <a:moveTo>
                    <a:pt x="31" y="2259"/>
                  </a:moveTo>
                  <a:lnTo>
                    <a:pt x="31" y="67"/>
                  </a:lnTo>
                  <a:lnTo>
                    <a:pt x="20" y="30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10" y="30"/>
                  </a:lnTo>
                  <a:lnTo>
                    <a:pt x="0" y="67"/>
                  </a:lnTo>
                  <a:lnTo>
                    <a:pt x="0" y="2259"/>
                  </a:lnTo>
                  <a:lnTo>
                    <a:pt x="31" y="2259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40" name="Freeform 337"/>
            <p:cNvSpPr>
              <a:spLocks/>
            </p:cNvSpPr>
            <p:nvPr/>
          </p:nvSpPr>
          <p:spPr bwMode="auto">
            <a:xfrm>
              <a:off x="11331" y="5490"/>
              <a:ext cx="41" cy="2260"/>
            </a:xfrm>
            <a:custGeom>
              <a:avLst/>
              <a:gdLst>
                <a:gd name="T0" fmla="*/ 0 w 41"/>
                <a:gd name="T1" fmla="*/ 2259 h 2260"/>
                <a:gd name="T2" fmla="*/ 41 w 41"/>
                <a:gd name="T3" fmla="*/ 2259 h 2260"/>
                <a:gd name="T4" fmla="*/ 41 w 41"/>
                <a:gd name="T5" fmla="*/ 67 h 2260"/>
                <a:gd name="T6" fmla="*/ 31 w 41"/>
                <a:gd name="T7" fmla="*/ 30 h 2260"/>
                <a:gd name="T8" fmla="*/ 31 w 41"/>
                <a:gd name="T9" fmla="*/ 6 h 2260"/>
                <a:gd name="T10" fmla="*/ 20 w 41"/>
                <a:gd name="T11" fmla="*/ 0 h 2260"/>
                <a:gd name="T12" fmla="*/ 10 w 41"/>
                <a:gd name="T13" fmla="*/ 6 h 2260"/>
                <a:gd name="T14" fmla="*/ 0 w 41"/>
                <a:gd name="T15" fmla="*/ 30 h 2260"/>
                <a:gd name="T16" fmla="*/ 0 w 41"/>
                <a:gd name="T17" fmla="*/ 2259 h 2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260"/>
                <a:gd name="T29" fmla="*/ 41 w 41"/>
                <a:gd name="T30" fmla="*/ 2260 h 22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260">
                  <a:moveTo>
                    <a:pt x="0" y="2259"/>
                  </a:moveTo>
                  <a:lnTo>
                    <a:pt x="41" y="2259"/>
                  </a:lnTo>
                  <a:lnTo>
                    <a:pt x="41" y="67"/>
                  </a:lnTo>
                  <a:lnTo>
                    <a:pt x="31" y="30"/>
                  </a:lnTo>
                  <a:lnTo>
                    <a:pt x="31" y="6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0" y="30"/>
                  </a:lnTo>
                  <a:lnTo>
                    <a:pt x="0" y="2259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41" name="Freeform 338"/>
            <p:cNvSpPr>
              <a:spLocks/>
            </p:cNvSpPr>
            <p:nvPr/>
          </p:nvSpPr>
          <p:spPr bwMode="auto">
            <a:xfrm>
              <a:off x="11383" y="5490"/>
              <a:ext cx="62" cy="2260"/>
            </a:xfrm>
            <a:custGeom>
              <a:avLst/>
              <a:gdLst>
                <a:gd name="T0" fmla="*/ 52 w 62"/>
                <a:gd name="T1" fmla="*/ 18 h 2260"/>
                <a:gd name="T2" fmla="*/ 41 w 62"/>
                <a:gd name="T3" fmla="*/ 6 h 2260"/>
                <a:gd name="T4" fmla="*/ 41 w 62"/>
                <a:gd name="T5" fmla="*/ 0 h 2260"/>
                <a:gd name="T6" fmla="*/ 31 w 62"/>
                <a:gd name="T7" fmla="*/ 0 h 2260"/>
                <a:gd name="T8" fmla="*/ 20 w 62"/>
                <a:gd name="T9" fmla="*/ 6 h 2260"/>
                <a:gd name="T10" fmla="*/ 20 w 62"/>
                <a:gd name="T11" fmla="*/ 18 h 2260"/>
                <a:gd name="T12" fmla="*/ 10 w 62"/>
                <a:gd name="T13" fmla="*/ 30 h 2260"/>
                <a:gd name="T14" fmla="*/ 10 w 62"/>
                <a:gd name="T15" fmla="*/ 67 h 2260"/>
                <a:gd name="T16" fmla="*/ 0 w 62"/>
                <a:gd name="T17" fmla="*/ 85 h 2260"/>
                <a:gd name="T18" fmla="*/ 0 w 62"/>
                <a:gd name="T19" fmla="*/ 2259 h 2260"/>
                <a:gd name="T20" fmla="*/ 62 w 62"/>
                <a:gd name="T21" fmla="*/ 2259 h 2260"/>
                <a:gd name="T22" fmla="*/ 62 w 62"/>
                <a:gd name="T23" fmla="*/ 48 h 2260"/>
                <a:gd name="T24" fmla="*/ 52 w 62"/>
                <a:gd name="T25" fmla="*/ 30 h 2260"/>
                <a:gd name="T26" fmla="*/ 52 w 62"/>
                <a:gd name="T27" fmla="*/ 18 h 2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2"/>
                <a:gd name="T43" fmla="*/ 0 h 2260"/>
                <a:gd name="T44" fmla="*/ 62 w 62"/>
                <a:gd name="T45" fmla="*/ 2260 h 2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2" h="2260">
                  <a:moveTo>
                    <a:pt x="52" y="18"/>
                  </a:moveTo>
                  <a:lnTo>
                    <a:pt x="41" y="6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0" y="6"/>
                  </a:lnTo>
                  <a:lnTo>
                    <a:pt x="20" y="18"/>
                  </a:lnTo>
                  <a:lnTo>
                    <a:pt x="10" y="30"/>
                  </a:lnTo>
                  <a:lnTo>
                    <a:pt x="10" y="67"/>
                  </a:lnTo>
                  <a:lnTo>
                    <a:pt x="0" y="85"/>
                  </a:lnTo>
                  <a:lnTo>
                    <a:pt x="0" y="2259"/>
                  </a:lnTo>
                  <a:lnTo>
                    <a:pt x="62" y="2259"/>
                  </a:lnTo>
                  <a:lnTo>
                    <a:pt x="62" y="48"/>
                  </a:lnTo>
                  <a:lnTo>
                    <a:pt x="52" y="30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42" name="Freeform 339"/>
            <p:cNvSpPr>
              <a:spLocks/>
            </p:cNvSpPr>
            <p:nvPr/>
          </p:nvSpPr>
          <p:spPr bwMode="auto">
            <a:xfrm>
              <a:off x="11466" y="5490"/>
              <a:ext cx="73" cy="2260"/>
            </a:xfrm>
            <a:custGeom>
              <a:avLst/>
              <a:gdLst>
                <a:gd name="T0" fmla="*/ 62 w 73"/>
                <a:gd name="T1" fmla="*/ 18 h 2260"/>
                <a:gd name="T2" fmla="*/ 52 w 73"/>
                <a:gd name="T3" fmla="*/ 6 h 2260"/>
                <a:gd name="T4" fmla="*/ 41 w 73"/>
                <a:gd name="T5" fmla="*/ 0 h 2260"/>
                <a:gd name="T6" fmla="*/ 31 w 73"/>
                <a:gd name="T7" fmla="*/ 0 h 2260"/>
                <a:gd name="T8" fmla="*/ 20 w 73"/>
                <a:gd name="T9" fmla="*/ 6 h 2260"/>
                <a:gd name="T10" fmla="*/ 20 w 73"/>
                <a:gd name="T11" fmla="*/ 18 h 2260"/>
                <a:gd name="T12" fmla="*/ 10 w 73"/>
                <a:gd name="T13" fmla="*/ 30 h 2260"/>
                <a:gd name="T14" fmla="*/ 10 w 73"/>
                <a:gd name="T15" fmla="*/ 48 h 2260"/>
                <a:gd name="T16" fmla="*/ 0 w 73"/>
                <a:gd name="T17" fmla="*/ 67 h 2260"/>
                <a:gd name="T18" fmla="*/ 0 w 73"/>
                <a:gd name="T19" fmla="*/ 2259 h 2260"/>
                <a:gd name="T20" fmla="*/ 73 w 73"/>
                <a:gd name="T21" fmla="*/ 2259 h 2260"/>
                <a:gd name="T22" fmla="*/ 73 w 73"/>
                <a:gd name="T23" fmla="*/ 48 h 2260"/>
                <a:gd name="T24" fmla="*/ 62 w 73"/>
                <a:gd name="T25" fmla="*/ 30 h 2260"/>
                <a:gd name="T26" fmla="*/ 62 w 73"/>
                <a:gd name="T27" fmla="*/ 18 h 2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2260"/>
                <a:gd name="T44" fmla="*/ 73 w 73"/>
                <a:gd name="T45" fmla="*/ 2260 h 2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2260">
                  <a:moveTo>
                    <a:pt x="62" y="18"/>
                  </a:moveTo>
                  <a:lnTo>
                    <a:pt x="52" y="6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0" y="6"/>
                  </a:lnTo>
                  <a:lnTo>
                    <a:pt x="20" y="18"/>
                  </a:lnTo>
                  <a:lnTo>
                    <a:pt x="10" y="30"/>
                  </a:lnTo>
                  <a:lnTo>
                    <a:pt x="10" y="48"/>
                  </a:lnTo>
                  <a:lnTo>
                    <a:pt x="0" y="67"/>
                  </a:lnTo>
                  <a:lnTo>
                    <a:pt x="0" y="2259"/>
                  </a:lnTo>
                  <a:lnTo>
                    <a:pt x="73" y="2259"/>
                  </a:lnTo>
                  <a:lnTo>
                    <a:pt x="73" y="48"/>
                  </a:lnTo>
                  <a:lnTo>
                    <a:pt x="62" y="30"/>
                  </a:lnTo>
                  <a:lnTo>
                    <a:pt x="62" y="18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43" name="Freeform 340"/>
            <p:cNvSpPr>
              <a:spLocks/>
            </p:cNvSpPr>
            <p:nvPr/>
          </p:nvSpPr>
          <p:spPr bwMode="auto">
            <a:xfrm>
              <a:off x="11560" y="5490"/>
              <a:ext cx="94" cy="2260"/>
            </a:xfrm>
            <a:custGeom>
              <a:avLst/>
              <a:gdLst>
                <a:gd name="T0" fmla="*/ 73 w 94"/>
                <a:gd name="T1" fmla="*/ 6 h 2260"/>
                <a:gd name="T2" fmla="*/ 62 w 94"/>
                <a:gd name="T3" fmla="*/ 0 h 2260"/>
                <a:gd name="T4" fmla="*/ 41 w 94"/>
                <a:gd name="T5" fmla="*/ 0 h 2260"/>
                <a:gd name="T6" fmla="*/ 31 w 94"/>
                <a:gd name="T7" fmla="*/ 6 h 2260"/>
                <a:gd name="T8" fmla="*/ 31 w 94"/>
                <a:gd name="T9" fmla="*/ 18 h 2260"/>
                <a:gd name="T10" fmla="*/ 20 w 94"/>
                <a:gd name="T11" fmla="*/ 30 h 2260"/>
                <a:gd name="T12" fmla="*/ 10 w 94"/>
                <a:gd name="T13" fmla="*/ 48 h 2260"/>
                <a:gd name="T14" fmla="*/ 10 w 94"/>
                <a:gd name="T15" fmla="*/ 85 h 2260"/>
                <a:gd name="T16" fmla="*/ 0 w 94"/>
                <a:gd name="T17" fmla="*/ 109 h 2260"/>
                <a:gd name="T18" fmla="*/ 0 w 94"/>
                <a:gd name="T19" fmla="*/ 2259 h 2260"/>
                <a:gd name="T20" fmla="*/ 93 w 94"/>
                <a:gd name="T21" fmla="*/ 2259 h 2260"/>
                <a:gd name="T22" fmla="*/ 93 w 94"/>
                <a:gd name="T23" fmla="*/ 48 h 2260"/>
                <a:gd name="T24" fmla="*/ 83 w 94"/>
                <a:gd name="T25" fmla="*/ 30 h 2260"/>
                <a:gd name="T26" fmla="*/ 73 w 94"/>
                <a:gd name="T27" fmla="*/ 18 h 2260"/>
                <a:gd name="T28" fmla="*/ 73 w 94"/>
                <a:gd name="T29" fmla="*/ 6 h 22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2260"/>
                <a:gd name="T47" fmla="*/ 94 w 94"/>
                <a:gd name="T48" fmla="*/ 2260 h 22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2260">
                  <a:moveTo>
                    <a:pt x="73" y="6"/>
                  </a:moveTo>
                  <a:lnTo>
                    <a:pt x="62" y="0"/>
                  </a:lnTo>
                  <a:lnTo>
                    <a:pt x="41" y="0"/>
                  </a:lnTo>
                  <a:lnTo>
                    <a:pt x="31" y="6"/>
                  </a:lnTo>
                  <a:lnTo>
                    <a:pt x="31" y="18"/>
                  </a:lnTo>
                  <a:lnTo>
                    <a:pt x="20" y="30"/>
                  </a:lnTo>
                  <a:lnTo>
                    <a:pt x="10" y="48"/>
                  </a:lnTo>
                  <a:lnTo>
                    <a:pt x="10" y="85"/>
                  </a:lnTo>
                  <a:lnTo>
                    <a:pt x="0" y="109"/>
                  </a:lnTo>
                  <a:lnTo>
                    <a:pt x="0" y="2259"/>
                  </a:lnTo>
                  <a:lnTo>
                    <a:pt x="93" y="2259"/>
                  </a:lnTo>
                  <a:lnTo>
                    <a:pt x="93" y="48"/>
                  </a:lnTo>
                  <a:lnTo>
                    <a:pt x="83" y="30"/>
                  </a:lnTo>
                  <a:lnTo>
                    <a:pt x="73" y="18"/>
                  </a:lnTo>
                  <a:lnTo>
                    <a:pt x="73" y="6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44" name="Freeform 341"/>
            <p:cNvSpPr>
              <a:spLocks/>
            </p:cNvSpPr>
            <p:nvPr/>
          </p:nvSpPr>
          <p:spPr bwMode="auto">
            <a:xfrm>
              <a:off x="11675" y="5490"/>
              <a:ext cx="115" cy="2260"/>
            </a:xfrm>
            <a:custGeom>
              <a:avLst/>
              <a:gdLst>
                <a:gd name="T0" fmla="*/ 114 w 115"/>
                <a:gd name="T1" fmla="*/ 2259 h 2260"/>
                <a:gd name="T2" fmla="*/ 114 w 115"/>
                <a:gd name="T3" fmla="*/ 85 h 2260"/>
                <a:gd name="T4" fmla="*/ 104 w 115"/>
                <a:gd name="T5" fmla="*/ 67 h 2260"/>
                <a:gd name="T6" fmla="*/ 104 w 115"/>
                <a:gd name="T7" fmla="*/ 48 h 2260"/>
                <a:gd name="T8" fmla="*/ 93 w 115"/>
                <a:gd name="T9" fmla="*/ 30 h 2260"/>
                <a:gd name="T10" fmla="*/ 83 w 115"/>
                <a:gd name="T11" fmla="*/ 18 h 2260"/>
                <a:gd name="T12" fmla="*/ 73 w 115"/>
                <a:gd name="T13" fmla="*/ 6 h 2260"/>
                <a:gd name="T14" fmla="*/ 62 w 115"/>
                <a:gd name="T15" fmla="*/ 0 h 2260"/>
                <a:gd name="T16" fmla="*/ 41 w 115"/>
                <a:gd name="T17" fmla="*/ 0 h 2260"/>
                <a:gd name="T18" fmla="*/ 41 w 115"/>
                <a:gd name="T19" fmla="*/ 6 h 2260"/>
                <a:gd name="T20" fmla="*/ 31 w 115"/>
                <a:gd name="T21" fmla="*/ 18 h 2260"/>
                <a:gd name="T22" fmla="*/ 20 w 115"/>
                <a:gd name="T23" fmla="*/ 30 h 2260"/>
                <a:gd name="T24" fmla="*/ 10 w 115"/>
                <a:gd name="T25" fmla="*/ 48 h 2260"/>
                <a:gd name="T26" fmla="*/ 10 w 115"/>
                <a:gd name="T27" fmla="*/ 67 h 2260"/>
                <a:gd name="T28" fmla="*/ 0 w 115"/>
                <a:gd name="T29" fmla="*/ 85 h 2260"/>
                <a:gd name="T30" fmla="*/ 0 w 115"/>
                <a:gd name="T31" fmla="*/ 2259 h 2260"/>
                <a:gd name="T32" fmla="*/ 114 w 115"/>
                <a:gd name="T33" fmla="*/ 2259 h 22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2260"/>
                <a:gd name="T53" fmla="*/ 115 w 115"/>
                <a:gd name="T54" fmla="*/ 2260 h 22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2260">
                  <a:moveTo>
                    <a:pt x="114" y="2259"/>
                  </a:moveTo>
                  <a:lnTo>
                    <a:pt x="114" y="85"/>
                  </a:lnTo>
                  <a:lnTo>
                    <a:pt x="104" y="67"/>
                  </a:lnTo>
                  <a:lnTo>
                    <a:pt x="104" y="48"/>
                  </a:lnTo>
                  <a:lnTo>
                    <a:pt x="93" y="30"/>
                  </a:lnTo>
                  <a:lnTo>
                    <a:pt x="83" y="18"/>
                  </a:lnTo>
                  <a:lnTo>
                    <a:pt x="73" y="6"/>
                  </a:lnTo>
                  <a:lnTo>
                    <a:pt x="62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31" y="18"/>
                  </a:lnTo>
                  <a:lnTo>
                    <a:pt x="20" y="30"/>
                  </a:lnTo>
                  <a:lnTo>
                    <a:pt x="10" y="48"/>
                  </a:lnTo>
                  <a:lnTo>
                    <a:pt x="10" y="67"/>
                  </a:lnTo>
                  <a:lnTo>
                    <a:pt x="0" y="85"/>
                  </a:lnTo>
                  <a:lnTo>
                    <a:pt x="0" y="2259"/>
                  </a:lnTo>
                  <a:lnTo>
                    <a:pt x="114" y="2259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45" name="Freeform 342"/>
            <p:cNvSpPr>
              <a:spLocks/>
            </p:cNvSpPr>
            <p:nvPr/>
          </p:nvSpPr>
          <p:spPr bwMode="auto">
            <a:xfrm>
              <a:off x="11800" y="5490"/>
              <a:ext cx="94" cy="2260"/>
            </a:xfrm>
            <a:custGeom>
              <a:avLst/>
              <a:gdLst>
                <a:gd name="T0" fmla="*/ 73 w 94"/>
                <a:gd name="T1" fmla="*/ 6 h 2260"/>
                <a:gd name="T2" fmla="*/ 62 w 94"/>
                <a:gd name="T3" fmla="*/ 0 h 2260"/>
                <a:gd name="T4" fmla="*/ 41 w 94"/>
                <a:gd name="T5" fmla="*/ 0 h 2260"/>
                <a:gd name="T6" fmla="*/ 31 w 94"/>
                <a:gd name="T7" fmla="*/ 6 h 2260"/>
                <a:gd name="T8" fmla="*/ 20 w 94"/>
                <a:gd name="T9" fmla="*/ 18 h 2260"/>
                <a:gd name="T10" fmla="*/ 20 w 94"/>
                <a:gd name="T11" fmla="*/ 30 h 2260"/>
                <a:gd name="T12" fmla="*/ 10 w 94"/>
                <a:gd name="T13" fmla="*/ 48 h 2260"/>
                <a:gd name="T14" fmla="*/ 10 w 94"/>
                <a:gd name="T15" fmla="*/ 85 h 2260"/>
                <a:gd name="T16" fmla="*/ 0 w 94"/>
                <a:gd name="T17" fmla="*/ 109 h 2260"/>
                <a:gd name="T18" fmla="*/ 0 w 94"/>
                <a:gd name="T19" fmla="*/ 2259 h 2260"/>
                <a:gd name="T20" fmla="*/ 93 w 94"/>
                <a:gd name="T21" fmla="*/ 2259 h 2260"/>
                <a:gd name="T22" fmla="*/ 93 w 94"/>
                <a:gd name="T23" fmla="*/ 48 h 2260"/>
                <a:gd name="T24" fmla="*/ 83 w 94"/>
                <a:gd name="T25" fmla="*/ 30 h 2260"/>
                <a:gd name="T26" fmla="*/ 73 w 94"/>
                <a:gd name="T27" fmla="*/ 18 h 2260"/>
                <a:gd name="T28" fmla="*/ 73 w 94"/>
                <a:gd name="T29" fmla="*/ 6 h 22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2260"/>
                <a:gd name="T47" fmla="*/ 94 w 94"/>
                <a:gd name="T48" fmla="*/ 2260 h 22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2260">
                  <a:moveTo>
                    <a:pt x="73" y="6"/>
                  </a:moveTo>
                  <a:lnTo>
                    <a:pt x="62" y="0"/>
                  </a:lnTo>
                  <a:lnTo>
                    <a:pt x="41" y="0"/>
                  </a:lnTo>
                  <a:lnTo>
                    <a:pt x="31" y="6"/>
                  </a:lnTo>
                  <a:lnTo>
                    <a:pt x="20" y="18"/>
                  </a:lnTo>
                  <a:lnTo>
                    <a:pt x="20" y="30"/>
                  </a:lnTo>
                  <a:lnTo>
                    <a:pt x="10" y="48"/>
                  </a:lnTo>
                  <a:lnTo>
                    <a:pt x="10" y="85"/>
                  </a:lnTo>
                  <a:lnTo>
                    <a:pt x="0" y="109"/>
                  </a:lnTo>
                  <a:lnTo>
                    <a:pt x="0" y="2259"/>
                  </a:lnTo>
                  <a:lnTo>
                    <a:pt x="93" y="2259"/>
                  </a:lnTo>
                  <a:lnTo>
                    <a:pt x="93" y="48"/>
                  </a:lnTo>
                  <a:lnTo>
                    <a:pt x="83" y="30"/>
                  </a:lnTo>
                  <a:lnTo>
                    <a:pt x="73" y="18"/>
                  </a:lnTo>
                  <a:lnTo>
                    <a:pt x="73" y="6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46" name="Freeform 343"/>
            <p:cNvSpPr>
              <a:spLocks/>
            </p:cNvSpPr>
            <p:nvPr/>
          </p:nvSpPr>
          <p:spPr bwMode="auto">
            <a:xfrm>
              <a:off x="11925" y="5490"/>
              <a:ext cx="73" cy="2260"/>
            </a:xfrm>
            <a:custGeom>
              <a:avLst/>
              <a:gdLst>
                <a:gd name="T0" fmla="*/ 62 w 73"/>
                <a:gd name="T1" fmla="*/ 30 h 2260"/>
                <a:gd name="T2" fmla="*/ 52 w 73"/>
                <a:gd name="T3" fmla="*/ 18 h 2260"/>
                <a:gd name="T4" fmla="*/ 52 w 73"/>
                <a:gd name="T5" fmla="*/ 6 h 2260"/>
                <a:gd name="T6" fmla="*/ 41 w 73"/>
                <a:gd name="T7" fmla="*/ 0 h 2260"/>
                <a:gd name="T8" fmla="*/ 31 w 73"/>
                <a:gd name="T9" fmla="*/ 0 h 2260"/>
                <a:gd name="T10" fmla="*/ 20 w 73"/>
                <a:gd name="T11" fmla="*/ 6 h 2260"/>
                <a:gd name="T12" fmla="*/ 10 w 73"/>
                <a:gd name="T13" fmla="*/ 18 h 2260"/>
                <a:gd name="T14" fmla="*/ 10 w 73"/>
                <a:gd name="T15" fmla="*/ 30 h 2260"/>
                <a:gd name="T16" fmla="*/ 0 w 73"/>
                <a:gd name="T17" fmla="*/ 48 h 2260"/>
                <a:gd name="T18" fmla="*/ 0 w 73"/>
                <a:gd name="T19" fmla="*/ 2259 h 2260"/>
                <a:gd name="T20" fmla="*/ 73 w 73"/>
                <a:gd name="T21" fmla="*/ 2259 h 2260"/>
                <a:gd name="T22" fmla="*/ 73 w 73"/>
                <a:gd name="T23" fmla="*/ 67 h 2260"/>
                <a:gd name="T24" fmla="*/ 62 w 73"/>
                <a:gd name="T25" fmla="*/ 48 h 2260"/>
                <a:gd name="T26" fmla="*/ 62 w 73"/>
                <a:gd name="T27" fmla="*/ 30 h 2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2260"/>
                <a:gd name="T44" fmla="*/ 73 w 73"/>
                <a:gd name="T45" fmla="*/ 2260 h 2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2260">
                  <a:moveTo>
                    <a:pt x="62" y="30"/>
                  </a:moveTo>
                  <a:lnTo>
                    <a:pt x="52" y="18"/>
                  </a:lnTo>
                  <a:lnTo>
                    <a:pt x="52" y="6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0" y="6"/>
                  </a:lnTo>
                  <a:lnTo>
                    <a:pt x="10" y="18"/>
                  </a:lnTo>
                  <a:lnTo>
                    <a:pt x="10" y="30"/>
                  </a:lnTo>
                  <a:lnTo>
                    <a:pt x="0" y="48"/>
                  </a:lnTo>
                  <a:lnTo>
                    <a:pt x="0" y="2259"/>
                  </a:lnTo>
                  <a:lnTo>
                    <a:pt x="73" y="2259"/>
                  </a:lnTo>
                  <a:lnTo>
                    <a:pt x="73" y="67"/>
                  </a:lnTo>
                  <a:lnTo>
                    <a:pt x="62" y="48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47" name="Freeform 344"/>
            <p:cNvSpPr>
              <a:spLocks/>
            </p:cNvSpPr>
            <p:nvPr/>
          </p:nvSpPr>
          <p:spPr bwMode="auto">
            <a:xfrm>
              <a:off x="12019" y="5490"/>
              <a:ext cx="63" cy="2260"/>
            </a:xfrm>
            <a:custGeom>
              <a:avLst/>
              <a:gdLst>
                <a:gd name="T0" fmla="*/ 41 w 63"/>
                <a:gd name="T1" fmla="*/ 6 h 2260"/>
                <a:gd name="T2" fmla="*/ 31 w 63"/>
                <a:gd name="T3" fmla="*/ 0 h 2260"/>
                <a:gd name="T4" fmla="*/ 20 w 63"/>
                <a:gd name="T5" fmla="*/ 0 h 2260"/>
                <a:gd name="T6" fmla="*/ 20 w 63"/>
                <a:gd name="T7" fmla="*/ 6 h 2260"/>
                <a:gd name="T8" fmla="*/ 10 w 63"/>
                <a:gd name="T9" fmla="*/ 18 h 2260"/>
                <a:gd name="T10" fmla="*/ 10 w 63"/>
                <a:gd name="T11" fmla="*/ 30 h 2260"/>
                <a:gd name="T12" fmla="*/ 0 w 63"/>
                <a:gd name="T13" fmla="*/ 48 h 2260"/>
                <a:gd name="T14" fmla="*/ 0 w 63"/>
                <a:gd name="T15" fmla="*/ 2259 h 2260"/>
                <a:gd name="T16" fmla="*/ 62 w 63"/>
                <a:gd name="T17" fmla="*/ 2259 h 2260"/>
                <a:gd name="T18" fmla="*/ 62 w 63"/>
                <a:gd name="T19" fmla="*/ 85 h 2260"/>
                <a:gd name="T20" fmla="*/ 52 w 63"/>
                <a:gd name="T21" fmla="*/ 67 h 2260"/>
                <a:gd name="T22" fmla="*/ 52 w 63"/>
                <a:gd name="T23" fmla="*/ 30 h 2260"/>
                <a:gd name="T24" fmla="*/ 41 w 63"/>
                <a:gd name="T25" fmla="*/ 18 h 2260"/>
                <a:gd name="T26" fmla="*/ 41 w 63"/>
                <a:gd name="T27" fmla="*/ 6 h 2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2260"/>
                <a:gd name="T44" fmla="*/ 63 w 63"/>
                <a:gd name="T45" fmla="*/ 2260 h 2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2260">
                  <a:moveTo>
                    <a:pt x="41" y="6"/>
                  </a:moveTo>
                  <a:lnTo>
                    <a:pt x="31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10" y="18"/>
                  </a:lnTo>
                  <a:lnTo>
                    <a:pt x="10" y="30"/>
                  </a:lnTo>
                  <a:lnTo>
                    <a:pt x="0" y="48"/>
                  </a:lnTo>
                  <a:lnTo>
                    <a:pt x="0" y="2259"/>
                  </a:lnTo>
                  <a:lnTo>
                    <a:pt x="62" y="2259"/>
                  </a:lnTo>
                  <a:lnTo>
                    <a:pt x="62" y="85"/>
                  </a:lnTo>
                  <a:lnTo>
                    <a:pt x="52" y="67"/>
                  </a:lnTo>
                  <a:lnTo>
                    <a:pt x="52" y="30"/>
                  </a:lnTo>
                  <a:lnTo>
                    <a:pt x="41" y="18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48" name="Freeform 345"/>
            <p:cNvSpPr>
              <a:spLocks/>
            </p:cNvSpPr>
            <p:nvPr/>
          </p:nvSpPr>
          <p:spPr bwMode="auto">
            <a:xfrm>
              <a:off x="12092" y="5490"/>
              <a:ext cx="42" cy="2260"/>
            </a:xfrm>
            <a:custGeom>
              <a:avLst/>
              <a:gdLst>
                <a:gd name="T0" fmla="*/ 41 w 42"/>
                <a:gd name="T1" fmla="*/ 30 h 2260"/>
                <a:gd name="T2" fmla="*/ 31 w 42"/>
                <a:gd name="T3" fmla="*/ 6 h 2260"/>
                <a:gd name="T4" fmla="*/ 20 w 42"/>
                <a:gd name="T5" fmla="*/ 0 h 2260"/>
                <a:gd name="T6" fmla="*/ 10 w 42"/>
                <a:gd name="T7" fmla="*/ 6 h 2260"/>
                <a:gd name="T8" fmla="*/ 10 w 42"/>
                <a:gd name="T9" fmla="*/ 30 h 2260"/>
                <a:gd name="T10" fmla="*/ 0 w 42"/>
                <a:gd name="T11" fmla="*/ 67 h 2260"/>
                <a:gd name="T12" fmla="*/ 0 w 42"/>
                <a:gd name="T13" fmla="*/ 2259 h 2260"/>
                <a:gd name="T14" fmla="*/ 41 w 42"/>
                <a:gd name="T15" fmla="*/ 2259 h 2260"/>
                <a:gd name="T16" fmla="*/ 41 w 42"/>
                <a:gd name="T17" fmla="*/ 30 h 2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2260"/>
                <a:gd name="T29" fmla="*/ 42 w 42"/>
                <a:gd name="T30" fmla="*/ 2260 h 22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2260">
                  <a:moveTo>
                    <a:pt x="41" y="30"/>
                  </a:moveTo>
                  <a:lnTo>
                    <a:pt x="31" y="6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10" y="30"/>
                  </a:lnTo>
                  <a:lnTo>
                    <a:pt x="0" y="67"/>
                  </a:lnTo>
                  <a:lnTo>
                    <a:pt x="0" y="2259"/>
                  </a:lnTo>
                  <a:lnTo>
                    <a:pt x="41" y="2259"/>
                  </a:lnTo>
                  <a:lnTo>
                    <a:pt x="41" y="30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49" name="Freeform 346"/>
            <p:cNvSpPr>
              <a:spLocks/>
            </p:cNvSpPr>
            <p:nvPr/>
          </p:nvSpPr>
          <p:spPr bwMode="auto">
            <a:xfrm>
              <a:off x="12144" y="5490"/>
              <a:ext cx="32" cy="2260"/>
            </a:xfrm>
            <a:custGeom>
              <a:avLst/>
              <a:gdLst>
                <a:gd name="T0" fmla="*/ 31 w 32"/>
                <a:gd name="T1" fmla="*/ 2259 h 2260"/>
                <a:gd name="T2" fmla="*/ 31 w 32"/>
                <a:gd name="T3" fmla="*/ 67 h 2260"/>
                <a:gd name="T4" fmla="*/ 20 w 32"/>
                <a:gd name="T5" fmla="*/ 30 h 2260"/>
                <a:gd name="T6" fmla="*/ 20 w 32"/>
                <a:gd name="T7" fmla="*/ 6 h 2260"/>
                <a:gd name="T8" fmla="*/ 10 w 32"/>
                <a:gd name="T9" fmla="*/ 0 h 2260"/>
                <a:gd name="T10" fmla="*/ 10 w 32"/>
                <a:gd name="T11" fmla="*/ 30 h 2260"/>
                <a:gd name="T12" fmla="*/ 0 w 32"/>
                <a:gd name="T13" fmla="*/ 67 h 2260"/>
                <a:gd name="T14" fmla="*/ 0 w 32"/>
                <a:gd name="T15" fmla="*/ 2259 h 2260"/>
                <a:gd name="T16" fmla="*/ 31 w 32"/>
                <a:gd name="T17" fmla="*/ 2259 h 2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260"/>
                <a:gd name="T29" fmla="*/ 32 w 32"/>
                <a:gd name="T30" fmla="*/ 2260 h 22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260">
                  <a:moveTo>
                    <a:pt x="31" y="2259"/>
                  </a:moveTo>
                  <a:lnTo>
                    <a:pt x="31" y="67"/>
                  </a:lnTo>
                  <a:lnTo>
                    <a:pt x="20" y="30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10" y="30"/>
                  </a:lnTo>
                  <a:lnTo>
                    <a:pt x="0" y="67"/>
                  </a:lnTo>
                  <a:lnTo>
                    <a:pt x="0" y="2259"/>
                  </a:lnTo>
                  <a:lnTo>
                    <a:pt x="31" y="2259"/>
                  </a:lnTo>
                  <a:close/>
                </a:path>
              </a:pathLst>
            </a:custGeom>
            <a:solidFill>
              <a:srgbClr val="DDD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50" name="Rectangle 347"/>
            <p:cNvSpPr>
              <a:spLocks/>
            </p:cNvSpPr>
            <p:nvPr/>
          </p:nvSpPr>
          <p:spPr bwMode="auto">
            <a:xfrm>
              <a:off x="11288" y="7750"/>
              <a:ext cx="33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51" name="Rectangle 348"/>
            <p:cNvSpPr>
              <a:spLocks/>
            </p:cNvSpPr>
            <p:nvPr/>
          </p:nvSpPr>
          <p:spPr bwMode="auto">
            <a:xfrm>
              <a:off x="11330" y="7750"/>
              <a:ext cx="43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52" name="Rectangle 349"/>
            <p:cNvSpPr>
              <a:spLocks/>
            </p:cNvSpPr>
            <p:nvPr/>
          </p:nvSpPr>
          <p:spPr bwMode="auto">
            <a:xfrm>
              <a:off x="11382" y="7750"/>
              <a:ext cx="64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53" name="Freeform 350"/>
            <p:cNvSpPr>
              <a:spLocks/>
            </p:cNvSpPr>
            <p:nvPr/>
          </p:nvSpPr>
          <p:spPr bwMode="auto">
            <a:xfrm>
              <a:off x="11503" y="7750"/>
              <a:ext cx="0" cy="1410"/>
            </a:xfrm>
            <a:custGeom>
              <a:avLst/>
              <a:gdLst>
                <a:gd name="T0" fmla="*/ 0 h 1410"/>
                <a:gd name="T1" fmla="*/ 1409 h 1410"/>
                <a:gd name="T2" fmla="*/ 0 60000 65536"/>
                <a:gd name="T3" fmla="*/ 0 60000 65536"/>
                <a:gd name="T4" fmla="*/ 0 h 1410"/>
                <a:gd name="T5" fmla="*/ 1410 h 1410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10">
                  <a:moveTo>
                    <a:pt x="0" y="0"/>
                  </a:moveTo>
                  <a:lnTo>
                    <a:pt x="0" y="1409"/>
                  </a:lnTo>
                </a:path>
              </a:pathLst>
            </a:custGeom>
            <a:noFill/>
            <a:ln w="47656">
              <a:solidFill>
                <a:srgbClr val="DDD29C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54" name="Rectangle 351"/>
            <p:cNvSpPr>
              <a:spLocks/>
            </p:cNvSpPr>
            <p:nvPr/>
          </p:nvSpPr>
          <p:spPr bwMode="auto">
            <a:xfrm>
              <a:off x="11560" y="7750"/>
              <a:ext cx="93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55" name="Rectangle 352"/>
            <p:cNvSpPr>
              <a:spLocks/>
            </p:cNvSpPr>
            <p:nvPr/>
          </p:nvSpPr>
          <p:spPr bwMode="auto">
            <a:xfrm>
              <a:off x="11675" y="7750"/>
              <a:ext cx="114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56" name="Rectangle 353"/>
            <p:cNvSpPr>
              <a:spLocks/>
            </p:cNvSpPr>
            <p:nvPr/>
          </p:nvSpPr>
          <p:spPr bwMode="auto">
            <a:xfrm>
              <a:off x="11800" y="7750"/>
              <a:ext cx="93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57" name="Freeform 354"/>
            <p:cNvSpPr>
              <a:spLocks/>
            </p:cNvSpPr>
            <p:nvPr/>
          </p:nvSpPr>
          <p:spPr bwMode="auto">
            <a:xfrm>
              <a:off x="11962" y="7750"/>
              <a:ext cx="0" cy="1410"/>
            </a:xfrm>
            <a:custGeom>
              <a:avLst/>
              <a:gdLst>
                <a:gd name="T0" fmla="*/ 0 h 1410"/>
                <a:gd name="T1" fmla="*/ 1409 h 1410"/>
                <a:gd name="T2" fmla="*/ 0 60000 65536"/>
                <a:gd name="T3" fmla="*/ 0 60000 65536"/>
                <a:gd name="T4" fmla="*/ 0 h 1410"/>
                <a:gd name="T5" fmla="*/ 1410 h 1410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10">
                  <a:moveTo>
                    <a:pt x="0" y="0"/>
                  </a:moveTo>
                  <a:lnTo>
                    <a:pt x="0" y="1409"/>
                  </a:lnTo>
                </a:path>
              </a:pathLst>
            </a:custGeom>
            <a:noFill/>
            <a:ln w="47645">
              <a:solidFill>
                <a:srgbClr val="DDD29C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58" name="Rectangle 355"/>
            <p:cNvSpPr>
              <a:spLocks/>
            </p:cNvSpPr>
            <p:nvPr/>
          </p:nvSpPr>
          <p:spPr bwMode="auto">
            <a:xfrm>
              <a:off x="12018" y="7750"/>
              <a:ext cx="64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59" name="Rectangle 356"/>
            <p:cNvSpPr>
              <a:spLocks/>
            </p:cNvSpPr>
            <p:nvPr/>
          </p:nvSpPr>
          <p:spPr bwMode="auto">
            <a:xfrm>
              <a:off x="12091" y="7750"/>
              <a:ext cx="43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60" name="Rectangle 357"/>
            <p:cNvSpPr>
              <a:spLocks/>
            </p:cNvSpPr>
            <p:nvPr/>
          </p:nvSpPr>
          <p:spPr bwMode="auto">
            <a:xfrm>
              <a:off x="12143" y="7750"/>
              <a:ext cx="33" cy="1409"/>
            </a:xfrm>
            <a:prstGeom prst="rect">
              <a:avLst/>
            </a:prstGeom>
            <a:solidFill>
              <a:srgbClr val="DDD2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0" name="Group 358"/>
            <p:cNvGrpSpPr>
              <a:grpSpLocks/>
            </p:cNvGrpSpPr>
            <p:nvPr/>
          </p:nvGrpSpPr>
          <p:grpSpPr bwMode="auto">
            <a:xfrm>
              <a:off x="11665" y="9643"/>
              <a:ext cx="125" cy="13"/>
              <a:chOff x="11665" y="9643"/>
              <a:chExt cx="125" cy="13"/>
            </a:xfrm>
          </p:grpSpPr>
          <p:sp>
            <p:nvSpPr>
              <p:cNvPr id="28061" name="Freeform 359"/>
              <p:cNvSpPr>
                <a:spLocks/>
              </p:cNvSpPr>
              <p:nvPr/>
            </p:nvSpPr>
            <p:spPr bwMode="auto">
              <a:xfrm>
                <a:off x="11665" y="9643"/>
                <a:ext cx="125" cy="13"/>
              </a:xfrm>
              <a:custGeom>
                <a:avLst/>
                <a:gdLst>
                  <a:gd name="T0" fmla="*/ 0 w 125"/>
                  <a:gd name="T1" fmla="*/ 6 h 13"/>
                  <a:gd name="T2" fmla="*/ 10 w 125"/>
                  <a:gd name="T3" fmla="*/ 12 h 13"/>
                  <a:gd name="T4" fmla="*/ 125 w 125"/>
                  <a:gd name="T5" fmla="*/ 12 h 13"/>
                  <a:gd name="T6" fmla="*/ 125 w 125"/>
                  <a:gd name="T7" fmla="*/ 0 h 13"/>
                  <a:gd name="T8" fmla="*/ 10 w 125"/>
                  <a:gd name="T9" fmla="*/ 0 h 13"/>
                  <a:gd name="T10" fmla="*/ 20 w 125"/>
                  <a:gd name="T11" fmla="*/ 6 h 13"/>
                  <a:gd name="T12" fmla="*/ 0 w 125"/>
                  <a:gd name="T13" fmla="*/ 6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13"/>
                  <a:gd name="T23" fmla="*/ 125 w 125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13">
                    <a:moveTo>
                      <a:pt x="0" y="6"/>
                    </a:moveTo>
                    <a:lnTo>
                      <a:pt x="10" y="12"/>
                    </a:lnTo>
                    <a:lnTo>
                      <a:pt x="125" y="12"/>
                    </a:lnTo>
                    <a:lnTo>
                      <a:pt x="125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62" name="Freeform 360"/>
              <p:cNvSpPr>
                <a:spLocks/>
              </p:cNvSpPr>
              <p:nvPr/>
            </p:nvSpPr>
            <p:spPr bwMode="auto">
              <a:xfrm>
                <a:off x="11665" y="9643"/>
                <a:ext cx="125" cy="13"/>
              </a:xfrm>
              <a:custGeom>
                <a:avLst/>
                <a:gdLst>
                  <a:gd name="T0" fmla="*/ 10 w 125"/>
                  <a:gd name="T1" fmla="*/ 6 h 13"/>
                  <a:gd name="T2" fmla="*/ 20 w 125"/>
                  <a:gd name="T3" fmla="*/ 6 h 13"/>
                  <a:gd name="T4" fmla="*/ 10 w 125"/>
                  <a:gd name="T5" fmla="*/ 0 h 13"/>
                  <a:gd name="T6" fmla="*/ 10 w 125"/>
                  <a:gd name="T7" fmla="*/ 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5"/>
                  <a:gd name="T13" fmla="*/ 0 h 13"/>
                  <a:gd name="T14" fmla="*/ 125 w 125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5" h="13">
                    <a:moveTo>
                      <a:pt x="10" y="6"/>
                    </a:moveTo>
                    <a:lnTo>
                      <a:pt x="20" y="6"/>
                    </a:lnTo>
                    <a:lnTo>
                      <a:pt x="1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962" name="Freeform 361"/>
            <p:cNvSpPr>
              <a:spLocks/>
            </p:cNvSpPr>
            <p:nvPr/>
          </p:nvSpPr>
          <p:spPr bwMode="auto">
            <a:xfrm>
              <a:off x="11675" y="5600"/>
              <a:ext cx="0" cy="957"/>
            </a:xfrm>
            <a:custGeom>
              <a:avLst/>
              <a:gdLst>
                <a:gd name="T0" fmla="*/ 0 h 957"/>
                <a:gd name="T1" fmla="*/ 956 h 957"/>
                <a:gd name="T2" fmla="*/ 0 60000 65536"/>
                <a:gd name="T3" fmla="*/ 0 60000 65536"/>
                <a:gd name="T4" fmla="*/ 0 h 957"/>
                <a:gd name="T5" fmla="*/ 957 h 957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7">
                  <a:moveTo>
                    <a:pt x="0" y="0"/>
                  </a:moveTo>
                  <a:lnTo>
                    <a:pt x="0" y="956"/>
                  </a:lnTo>
                </a:path>
              </a:pathLst>
            </a:custGeom>
            <a:noFill/>
            <a:ln w="1452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63" name="Freeform 362"/>
            <p:cNvSpPr>
              <a:spLocks/>
            </p:cNvSpPr>
            <p:nvPr/>
          </p:nvSpPr>
          <p:spPr bwMode="auto">
            <a:xfrm>
              <a:off x="11675" y="7714"/>
              <a:ext cx="0" cy="1446"/>
            </a:xfrm>
            <a:custGeom>
              <a:avLst/>
              <a:gdLst>
                <a:gd name="T0" fmla="*/ 0 h 1446"/>
                <a:gd name="T1" fmla="*/ 1446 h 1446"/>
                <a:gd name="T2" fmla="*/ 0 60000 65536"/>
                <a:gd name="T3" fmla="*/ 0 60000 65536"/>
                <a:gd name="T4" fmla="*/ 0 h 1446"/>
                <a:gd name="T5" fmla="*/ 1446 h 144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46">
                  <a:moveTo>
                    <a:pt x="0" y="0"/>
                  </a:moveTo>
                  <a:lnTo>
                    <a:pt x="0" y="1446"/>
                  </a:lnTo>
                </a:path>
              </a:pathLst>
            </a:custGeom>
            <a:noFill/>
            <a:ln w="1452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64" name="Freeform 363"/>
            <p:cNvSpPr>
              <a:spLocks/>
            </p:cNvSpPr>
            <p:nvPr/>
          </p:nvSpPr>
          <p:spPr bwMode="auto">
            <a:xfrm>
              <a:off x="11665" y="5484"/>
              <a:ext cx="62" cy="116"/>
            </a:xfrm>
            <a:custGeom>
              <a:avLst/>
              <a:gdLst>
                <a:gd name="T0" fmla="*/ 20 w 62"/>
                <a:gd name="T1" fmla="*/ 116 h 116"/>
                <a:gd name="T2" fmla="*/ 20 w 62"/>
                <a:gd name="T3" fmla="*/ 73 h 116"/>
                <a:gd name="T4" fmla="*/ 31 w 62"/>
                <a:gd name="T5" fmla="*/ 55 h 116"/>
                <a:gd name="T6" fmla="*/ 41 w 62"/>
                <a:gd name="T7" fmla="*/ 36 h 116"/>
                <a:gd name="T8" fmla="*/ 41 w 62"/>
                <a:gd name="T9" fmla="*/ 24 h 116"/>
                <a:gd name="T10" fmla="*/ 52 w 62"/>
                <a:gd name="T11" fmla="*/ 18 h 116"/>
                <a:gd name="T12" fmla="*/ 62 w 62"/>
                <a:gd name="T13" fmla="*/ 12 h 116"/>
                <a:gd name="T14" fmla="*/ 62 w 62"/>
                <a:gd name="T15" fmla="*/ 0 h 116"/>
                <a:gd name="T16" fmla="*/ 52 w 62"/>
                <a:gd name="T17" fmla="*/ 6 h 116"/>
                <a:gd name="T18" fmla="*/ 41 w 62"/>
                <a:gd name="T19" fmla="*/ 12 h 116"/>
                <a:gd name="T20" fmla="*/ 31 w 62"/>
                <a:gd name="T21" fmla="*/ 18 h 116"/>
                <a:gd name="T22" fmla="*/ 20 w 62"/>
                <a:gd name="T23" fmla="*/ 36 h 116"/>
                <a:gd name="T24" fmla="*/ 10 w 62"/>
                <a:gd name="T25" fmla="*/ 48 h 116"/>
                <a:gd name="T26" fmla="*/ 10 w 62"/>
                <a:gd name="T27" fmla="*/ 73 h 116"/>
                <a:gd name="T28" fmla="*/ 0 w 62"/>
                <a:gd name="T29" fmla="*/ 91 h 116"/>
                <a:gd name="T30" fmla="*/ 0 w 62"/>
                <a:gd name="T31" fmla="*/ 116 h 116"/>
                <a:gd name="T32" fmla="*/ 20 w 62"/>
                <a:gd name="T33" fmla="*/ 116 h 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16"/>
                <a:gd name="T53" fmla="*/ 62 w 62"/>
                <a:gd name="T54" fmla="*/ 116 h 1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16">
                  <a:moveTo>
                    <a:pt x="20" y="116"/>
                  </a:moveTo>
                  <a:lnTo>
                    <a:pt x="20" y="73"/>
                  </a:lnTo>
                  <a:lnTo>
                    <a:pt x="31" y="55"/>
                  </a:lnTo>
                  <a:lnTo>
                    <a:pt x="41" y="36"/>
                  </a:lnTo>
                  <a:lnTo>
                    <a:pt x="41" y="24"/>
                  </a:lnTo>
                  <a:lnTo>
                    <a:pt x="52" y="18"/>
                  </a:lnTo>
                  <a:lnTo>
                    <a:pt x="62" y="12"/>
                  </a:lnTo>
                  <a:lnTo>
                    <a:pt x="62" y="0"/>
                  </a:lnTo>
                  <a:lnTo>
                    <a:pt x="52" y="6"/>
                  </a:lnTo>
                  <a:lnTo>
                    <a:pt x="41" y="12"/>
                  </a:lnTo>
                  <a:lnTo>
                    <a:pt x="31" y="18"/>
                  </a:lnTo>
                  <a:lnTo>
                    <a:pt x="20" y="36"/>
                  </a:lnTo>
                  <a:lnTo>
                    <a:pt x="10" y="48"/>
                  </a:lnTo>
                  <a:lnTo>
                    <a:pt x="10" y="73"/>
                  </a:lnTo>
                  <a:lnTo>
                    <a:pt x="0" y="91"/>
                  </a:lnTo>
                  <a:lnTo>
                    <a:pt x="0" y="116"/>
                  </a:lnTo>
                  <a:lnTo>
                    <a:pt x="20" y="11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65" name="Freeform 364"/>
            <p:cNvSpPr>
              <a:spLocks/>
            </p:cNvSpPr>
            <p:nvPr/>
          </p:nvSpPr>
          <p:spPr bwMode="auto">
            <a:xfrm>
              <a:off x="11727" y="5484"/>
              <a:ext cx="73" cy="116"/>
            </a:xfrm>
            <a:custGeom>
              <a:avLst/>
              <a:gdLst>
                <a:gd name="T0" fmla="*/ 10 w 73"/>
                <a:gd name="T1" fmla="*/ 12 h 116"/>
                <a:gd name="T2" fmla="*/ 20 w 73"/>
                <a:gd name="T3" fmla="*/ 18 h 116"/>
                <a:gd name="T4" fmla="*/ 31 w 73"/>
                <a:gd name="T5" fmla="*/ 24 h 116"/>
                <a:gd name="T6" fmla="*/ 31 w 73"/>
                <a:gd name="T7" fmla="*/ 36 h 116"/>
                <a:gd name="T8" fmla="*/ 41 w 73"/>
                <a:gd name="T9" fmla="*/ 55 h 116"/>
                <a:gd name="T10" fmla="*/ 52 w 73"/>
                <a:gd name="T11" fmla="*/ 73 h 116"/>
                <a:gd name="T12" fmla="*/ 52 w 73"/>
                <a:gd name="T13" fmla="*/ 116 h 116"/>
                <a:gd name="T14" fmla="*/ 73 w 73"/>
                <a:gd name="T15" fmla="*/ 116 h 116"/>
                <a:gd name="T16" fmla="*/ 62 w 73"/>
                <a:gd name="T17" fmla="*/ 91 h 116"/>
                <a:gd name="T18" fmla="*/ 62 w 73"/>
                <a:gd name="T19" fmla="*/ 48 h 116"/>
                <a:gd name="T20" fmla="*/ 52 w 73"/>
                <a:gd name="T21" fmla="*/ 36 h 116"/>
                <a:gd name="T22" fmla="*/ 41 w 73"/>
                <a:gd name="T23" fmla="*/ 18 h 116"/>
                <a:gd name="T24" fmla="*/ 31 w 73"/>
                <a:gd name="T25" fmla="*/ 12 h 116"/>
                <a:gd name="T26" fmla="*/ 20 w 73"/>
                <a:gd name="T27" fmla="*/ 6 h 116"/>
                <a:gd name="T28" fmla="*/ 0 w 73"/>
                <a:gd name="T29" fmla="*/ 0 h 116"/>
                <a:gd name="T30" fmla="*/ 0 w 73"/>
                <a:gd name="T31" fmla="*/ 12 h 116"/>
                <a:gd name="T32" fmla="*/ 10 w 73"/>
                <a:gd name="T33" fmla="*/ 12 h 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16"/>
                <a:gd name="T53" fmla="*/ 73 w 73"/>
                <a:gd name="T54" fmla="*/ 116 h 1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16">
                  <a:moveTo>
                    <a:pt x="10" y="12"/>
                  </a:moveTo>
                  <a:lnTo>
                    <a:pt x="20" y="18"/>
                  </a:lnTo>
                  <a:lnTo>
                    <a:pt x="31" y="24"/>
                  </a:lnTo>
                  <a:lnTo>
                    <a:pt x="31" y="36"/>
                  </a:lnTo>
                  <a:lnTo>
                    <a:pt x="41" y="55"/>
                  </a:lnTo>
                  <a:lnTo>
                    <a:pt x="52" y="73"/>
                  </a:lnTo>
                  <a:lnTo>
                    <a:pt x="52" y="116"/>
                  </a:lnTo>
                  <a:lnTo>
                    <a:pt x="73" y="116"/>
                  </a:lnTo>
                  <a:lnTo>
                    <a:pt x="62" y="91"/>
                  </a:lnTo>
                  <a:lnTo>
                    <a:pt x="62" y="48"/>
                  </a:lnTo>
                  <a:lnTo>
                    <a:pt x="52" y="36"/>
                  </a:lnTo>
                  <a:lnTo>
                    <a:pt x="41" y="18"/>
                  </a:lnTo>
                  <a:lnTo>
                    <a:pt x="31" y="12"/>
                  </a:lnTo>
                  <a:lnTo>
                    <a:pt x="2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66" name="Freeform 365"/>
            <p:cNvSpPr>
              <a:spLocks/>
            </p:cNvSpPr>
            <p:nvPr/>
          </p:nvSpPr>
          <p:spPr bwMode="auto">
            <a:xfrm>
              <a:off x="11779" y="5600"/>
              <a:ext cx="21" cy="4056"/>
            </a:xfrm>
            <a:custGeom>
              <a:avLst/>
              <a:gdLst>
                <a:gd name="T0" fmla="*/ 10 w 21"/>
                <a:gd name="T1" fmla="*/ 4043 h 4056"/>
                <a:gd name="T2" fmla="*/ 20 w 21"/>
                <a:gd name="T3" fmla="*/ 4049 h 4056"/>
                <a:gd name="T4" fmla="*/ 20 w 21"/>
                <a:gd name="T5" fmla="*/ 0 h 4056"/>
                <a:gd name="T6" fmla="*/ 0 w 21"/>
                <a:gd name="T7" fmla="*/ 0 h 4056"/>
                <a:gd name="T8" fmla="*/ 0 w 21"/>
                <a:gd name="T9" fmla="*/ 4055 h 4056"/>
                <a:gd name="T10" fmla="*/ 10 w 21"/>
                <a:gd name="T11" fmla="*/ 4055 h 4056"/>
                <a:gd name="T12" fmla="*/ 20 w 21"/>
                <a:gd name="T13" fmla="*/ 4049 h 4056"/>
                <a:gd name="T14" fmla="*/ 10 w 21"/>
                <a:gd name="T15" fmla="*/ 4043 h 40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4056"/>
                <a:gd name="T26" fmla="*/ 21 w 21"/>
                <a:gd name="T27" fmla="*/ 4056 h 40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4056">
                  <a:moveTo>
                    <a:pt x="10" y="4043"/>
                  </a:moveTo>
                  <a:lnTo>
                    <a:pt x="20" y="4049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55"/>
                  </a:lnTo>
                  <a:lnTo>
                    <a:pt x="10" y="4055"/>
                  </a:lnTo>
                  <a:lnTo>
                    <a:pt x="20" y="4049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1" name="Group 366"/>
            <p:cNvGrpSpPr>
              <a:grpSpLocks/>
            </p:cNvGrpSpPr>
            <p:nvPr/>
          </p:nvGrpSpPr>
          <p:grpSpPr bwMode="auto">
            <a:xfrm>
              <a:off x="11560" y="9643"/>
              <a:ext cx="94" cy="13"/>
              <a:chOff x="11560" y="9643"/>
              <a:chExt cx="94" cy="13"/>
            </a:xfrm>
          </p:grpSpPr>
          <p:sp>
            <p:nvSpPr>
              <p:cNvPr id="28059" name="Freeform 367"/>
              <p:cNvSpPr>
                <a:spLocks/>
              </p:cNvSpPr>
              <p:nvPr/>
            </p:nvSpPr>
            <p:spPr bwMode="auto">
              <a:xfrm>
                <a:off x="11560" y="9643"/>
                <a:ext cx="94" cy="13"/>
              </a:xfrm>
              <a:custGeom>
                <a:avLst/>
                <a:gdLst>
                  <a:gd name="T0" fmla="*/ 10 w 94"/>
                  <a:gd name="T1" fmla="*/ 6 h 13"/>
                  <a:gd name="T2" fmla="*/ 31 w 94"/>
                  <a:gd name="T3" fmla="*/ 0 h 13"/>
                  <a:gd name="T4" fmla="*/ 0 w 94"/>
                  <a:gd name="T5" fmla="*/ 0 h 13"/>
                  <a:gd name="T6" fmla="*/ 10 w 94"/>
                  <a:gd name="T7" fmla="*/ 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13"/>
                  <a:gd name="T14" fmla="*/ 94 w 9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13">
                    <a:moveTo>
                      <a:pt x="10" y="6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60" name="Freeform 368"/>
              <p:cNvSpPr>
                <a:spLocks/>
              </p:cNvSpPr>
              <p:nvPr/>
            </p:nvSpPr>
            <p:spPr bwMode="auto">
              <a:xfrm>
                <a:off x="11560" y="9643"/>
                <a:ext cx="94" cy="13"/>
              </a:xfrm>
              <a:custGeom>
                <a:avLst/>
                <a:gdLst>
                  <a:gd name="T0" fmla="*/ 0 w 94"/>
                  <a:gd name="T1" fmla="*/ 0 h 13"/>
                  <a:gd name="T2" fmla="*/ 0 w 94"/>
                  <a:gd name="T3" fmla="*/ 12 h 13"/>
                  <a:gd name="T4" fmla="*/ 93 w 94"/>
                  <a:gd name="T5" fmla="*/ 12 h 13"/>
                  <a:gd name="T6" fmla="*/ 93 w 94"/>
                  <a:gd name="T7" fmla="*/ 0 h 13"/>
                  <a:gd name="T8" fmla="*/ 31 w 94"/>
                  <a:gd name="T9" fmla="*/ 0 h 13"/>
                  <a:gd name="T10" fmla="*/ 10 w 94"/>
                  <a:gd name="T11" fmla="*/ 6 h 13"/>
                  <a:gd name="T12" fmla="*/ 0 w 94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"/>
                  <a:gd name="T22" fmla="*/ 0 h 13"/>
                  <a:gd name="T23" fmla="*/ 94 w 94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" h="13">
                    <a:moveTo>
                      <a:pt x="0" y="0"/>
                    </a:moveTo>
                    <a:lnTo>
                      <a:pt x="0" y="12"/>
                    </a:lnTo>
                    <a:lnTo>
                      <a:pt x="93" y="12"/>
                    </a:lnTo>
                    <a:lnTo>
                      <a:pt x="93" y="0"/>
                    </a:lnTo>
                    <a:lnTo>
                      <a:pt x="31" y="0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968" name="Freeform 369"/>
            <p:cNvSpPr>
              <a:spLocks/>
            </p:cNvSpPr>
            <p:nvPr/>
          </p:nvSpPr>
          <p:spPr bwMode="auto">
            <a:xfrm>
              <a:off x="11565" y="5600"/>
              <a:ext cx="0" cy="957"/>
            </a:xfrm>
            <a:custGeom>
              <a:avLst/>
              <a:gdLst>
                <a:gd name="T0" fmla="*/ 0 h 957"/>
                <a:gd name="T1" fmla="*/ 956 h 957"/>
                <a:gd name="T2" fmla="*/ 0 60000 65536"/>
                <a:gd name="T3" fmla="*/ 0 60000 65536"/>
                <a:gd name="T4" fmla="*/ 0 h 957"/>
                <a:gd name="T5" fmla="*/ 957 h 957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7">
                  <a:moveTo>
                    <a:pt x="0" y="0"/>
                  </a:moveTo>
                  <a:lnTo>
                    <a:pt x="0" y="956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69" name="Freeform 370"/>
            <p:cNvSpPr>
              <a:spLocks/>
            </p:cNvSpPr>
            <p:nvPr/>
          </p:nvSpPr>
          <p:spPr bwMode="auto">
            <a:xfrm>
              <a:off x="11565" y="7714"/>
              <a:ext cx="0" cy="1446"/>
            </a:xfrm>
            <a:custGeom>
              <a:avLst/>
              <a:gdLst>
                <a:gd name="T0" fmla="*/ 0 h 1446"/>
                <a:gd name="T1" fmla="*/ 1446 h 1446"/>
                <a:gd name="T2" fmla="*/ 0 60000 65536"/>
                <a:gd name="T3" fmla="*/ 0 60000 65536"/>
                <a:gd name="T4" fmla="*/ 0 h 1446"/>
                <a:gd name="T5" fmla="*/ 1446 h 144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46">
                  <a:moveTo>
                    <a:pt x="0" y="0"/>
                  </a:moveTo>
                  <a:lnTo>
                    <a:pt x="0" y="1446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70" name="Freeform 371"/>
            <p:cNvSpPr>
              <a:spLocks/>
            </p:cNvSpPr>
            <p:nvPr/>
          </p:nvSpPr>
          <p:spPr bwMode="auto">
            <a:xfrm>
              <a:off x="11560" y="5484"/>
              <a:ext cx="63" cy="116"/>
            </a:xfrm>
            <a:custGeom>
              <a:avLst/>
              <a:gdLst>
                <a:gd name="T0" fmla="*/ 10 w 63"/>
                <a:gd name="T1" fmla="*/ 55 h 116"/>
                <a:gd name="T2" fmla="*/ 0 w 63"/>
                <a:gd name="T3" fmla="*/ 73 h 116"/>
                <a:gd name="T4" fmla="*/ 0 w 63"/>
                <a:gd name="T5" fmla="*/ 116 h 116"/>
                <a:gd name="T6" fmla="*/ 10 w 63"/>
                <a:gd name="T7" fmla="*/ 116 h 116"/>
                <a:gd name="T8" fmla="*/ 10 w 63"/>
                <a:gd name="T9" fmla="*/ 91 h 116"/>
                <a:gd name="T10" fmla="*/ 20 w 63"/>
                <a:gd name="T11" fmla="*/ 73 h 116"/>
                <a:gd name="T12" fmla="*/ 20 w 63"/>
                <a:gd name="T13" fmla="*/ 55 h 116"/>
                <a:gd name="T14" fmla="*/ 31 w 63"/>
                <a:gd name="T15" fmla="*/ 36 h 116"/>
                <a:gd name="T16" fmla="*/ 31 w 63"/>
                <a:gd name="T17" fmla="*/ 24 h 116"/>
                <a:gd name="T18" fmla="*/ 41 w 63"/>
                <a:gd name="T19" fmla="*/ 18 h 116"/>
                <a:gd name="T20" fmla="*/ 52 w 63"/>
                <a:gd name="T21" fmla="*/ 12 h 116"/>
                <a:gd name="T22" fmla="*/ 62 w 63"/>
                <a:gd name="T23" fmla="*/ 12 h 116"/>
                <a:gd name="T24" fmla="*/ 62 w 63"/>
                <a:gd name="T25" fmla="*/ 0 h 116"/>
                <a:gd name="T26" fmla="*/ 52 w 63"/>
                <a:gd name="T27" fmla="*/ 0 h 116"/>
                <a:gd name="T28" fmla="*/ 41 w 63"/>
                <a:gd name="T29" fmla="*/ 6 h 116"/>
                <a:gd name="T30" fmla="*/ 31 w 63"/>
                <a:gd name="T31" fmla="*/ 12 h 116"/>
                <a:gd name="T32" fmla="*/ 20 w 63"/>
                <a:gd name="T33" fmla="*/ 24 h 116"/>
                <a:gd name="T34" fmla="*/ 10 w 63"/>
                <a:gd name="T35" fmla="*/ 36 h 116"/>
                <a:gd name="T36" fmla="*/ 10 w 63"/>
                <a:gd name="T37" fmla="*/ 55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116"/>
                <a:gd name="T59" fmla="*/ 63 w 63"/>
                <a:gd name="T60" fmla="*/ 116 h 1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116">
                  <a:moveTo>
                    <a:pt x="10" y="55"/>
                  </a:moveTo>
                  <a:lnTo>
                    <a:pt x="0" y="73"/>
                  </a:lnTo>
                  <a:lnTo>
                    <a:pt x="0" y="116"/>
                  </a:lnTo>
                  <a:lnTo>
                    <a:pt x="10" y="116"/>
                  </a:lnTo>
                  <a:lnTo>
                    <a:pt x="10" y="91"/>
                  </a:lnTo>
                  <a:lnTo>
                    <a:pt x="20" y="73"/>
                  </a:lnTo>
                  <a:lnTo>
                    <a:pt x="20" y="55"/>
                  </a:lnTo>
                  <a:lnTo>
                    <a:pt x="31" y="36"/>
                  </a:lnTo>
                  <a:lnTo>
                    <a:pt x="31" y="24"/>
                  </a:lnTo>
                  <a:lnTo>
                    <a:pt x="41" y="18"/>
                  </a:lnTo>
                  <a:lnTo>
                    <a:pt x="52" y="12"/>
                  </a:lnTo>
                  <a:lnTo>
                    <a:pt x="62" y="12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1" y="6"/>
                  </a:lnTo>
                  <a:lnTo>
                    <a:pt x="31" y="12"/>
                  </a:lnTo>
                  <a:lnTo>
                    <a:pt x="20" y="24"/>
                  </a:lnTo>
                  <a:lnTo>
                    <a:pt x="10" y="36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71" name="Freeform 372"/>
            <p:cNvSpPr>
              <a:spLocks/>
            </p:cNvSpPr>
            <p:nvPr/>
          </p:nvSpPr>
          <p:spPr bwMode="auto">
            <a:xfrm>
              <a:off x="11612" y="5484"/>
              <a:ext cx="53" cy="123"/>
            </a:xfrm>
            <a:custGeom>
              <a:avLst/>
              <a:gdLst>
                <a:gd name="T0" fmla="*/ 52 w 53"/>
                <a:gd name="T1" fmla="*/ 73 h 123"/>
                <a:gd name="T2" fmla="*/ 41 w 53"/>
                <a:gd name="T3" fmla="*/ 55 h 123"/>
                <a:gd name="T4" fmla="*/ 41 w 53"/>
                <a:gd name="T5" fmla="*/ 36 h 123"/>
                <a:gd name="T6" fmla="*/ 31 w 53"/>
                <a:gd name="T7" fmla="*/ 24 h 123"/>
                <a:gd name="T8" fmla="*/ 20 w 53"/>
                <a:gd name="T9" fmla="*/ 12 h 123"/>
                <a:gd name="T10" fmla="*/ 10 w 53"/>
                <a:gd name="T11" fmla="*/ 6 h 123"/>
                <a:gd name="T12" fmla="*/ 0 w 53"/>
                <a:gd name="T13" fmla="*/ 0 h 123"/>
                <a:gd name="T14" fmla="*/ 0 w 53"/>
                <a:gd name="T15" fmla="*/ 12 h 123"/>
                <a:gd name="T16" fmla="*/ 10 w 53"/>
                <a:gd name="T17" fmla="*/ 18 h 123"/>
                <a:gd name="T18" fmla="*/ 20 w 53"/>
                <a:gd name="T19" fmla="*/ 24 h 123"/>
                <a:gd name="T20" fmla="*/ 20 w 53"/>
                <a:gd name="T21" fmla="*/ 36 h 123"/>
                <a:gd name="T22" fmla="*/ 31 w 53"/>
                <a:gd name="T23" fmla="*/ 55 h 123"/>
                <a:gd name="T24" fmla="*/ 31 w 53"/>
                <a:gd name="T25" fmla="*/ 73 h 123"/>
                <a:gd name="T26" fmla="*/ 41 w 53"/>
                <a:gd name="T27" fmla="*/ 91 h 123"/>
                <a:gd name="T28" fmla="*/ 41 w 53"/>
                <a:gd name="T29" fmla="*/ 122 h 123"/>
                <a:gd name="T30" fmla="*/ 52 w 53"/>
                <a:gd name="T31" fmla="*/ 122 h 123"/>
                <a:gd name="T32" fmla="*/ 52 w 53"/>
                <a:gd name="T33" fmla="*/ 73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23"/>
                <a:gd name="T53" fmla="*/ 53 w 5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23">
                  <a:moveTo>
                    <a:pt x="52" y="73"/>
                  </a:moveTo>
                  <a:lnTo>
                    <a:pt x="41" y="55"/>
                  </a:lnTo>
                  <a:lnTo>
                    <a:pt x="41" y="36"/>
                  </a:lnTo>
                  <a:lnTo>
                    <a:pt x="31" y="24"/>
                  </a:lnTo>
                  <a:lnTo>
                    <a:pt x="20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8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31" y="55"/>
                  </a:lnTo>
                  <a:lnTo>
                    <a:pt x="31" y="73"/>
                  </a:lnTo>
                  <a:lnTo>
                    <a:pt x="41" y="91"/>
                  </a:lnTo>
                  <a:lnTo>
                    <a:pt x="41" y="122"/>
                  </a:lnTo>
                  <a:lnTo>
                    <a:pt x="52" y="122"/>
                  </a:lnTo>
                  <a:lnTo>
                    <a:pt x="52" y="7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7972" name="Group 373"/>
            <p:cNvGrpSpPr>
              <a:grpSpLocks/>
            </p:cNvGrpSpPr>
            <p:nvPr/>
          </p:nvGrpSpPr>
          <p:grpSpPr bwMode="auto">
            <a:xfrm>
              <a:off x="11456" y="9643"/>
              <a:ext cx="31" cy="13"/>
              <a:chOff x="11456" y="9643"/>
              <a:chExt cx="31" cy="13"/>
            </a:xfrm>
          </p:grpSpPr>
          <p:sp>
            <p:nvSpPr>
              <p:cNvPr id="28057" name="Freeform 374"/>
              <p:cNvSpPr>
                <a:spLocks/>
              </p:cNvSpPr>
              <p:nvPr/>
            </p:nvSpPr>
            <p:spPr bwMode="auto">
              <a:xfrm>
                <a:off x="11456" y="9643"/>
                <a:ext cx="31" cy="13"/>
              </a:xfrm>
              <a:custGeom>
                <a:avLst/>
                <a:gdLst>
                  <a:gd name="T0" fmla="*/ 20 w 31"/>
                  <a:gd name="T1" fmla="*/ 6 h 13"/>
                  <a:gd name="T2" fmla="*/ 10 w 31"/>
                  <a:gd name="T3" fmla="*/ 12 h 13"/>
                  <a:gd name="T4" fmla="*/ 31 w 31"/>
                  <a:gd name="T5" fmla="*/ 12 h 13"/>
                  <a:gd name="T6" fmla="*/ 20 w 31"/>
                  <a:gd name="T7" fmla="*/ 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3"/>
                  <a:gd name="T14" fmla="*/ 31 w 3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3">
                    <a:moveTo>
                      <a:pt x="20" y="6"/>
                    </a:moveTo>
                    <a:lnTo>
                      <a:pt x="10" y="12"/>
                    </a:lnTo>
                    <a:lnTo>
                      <a:pt x="31" y="12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58" name="Freeform 375"/>
              <p:cNvSpPr>
                <a:spLocks/>
              </p:cNvSpPr>
              <p:nvPr/>
            </p:nvSpPr>
            <p:spPr bwMode="auto">
              <a:xfrm>
                <a:off x="11456" y="9643"/>
                <a:ext cx="31" cy="13"/>
              </a:xfrm>
              <a:custGeom>
                <a:avLst/>
                <a:gdLst>
                  <a:gd name="T0" fmla="*/ 31 w 31"/>
                  <a:gd name="T1" fmla="*/ 0 h 13"/>
                  <a:gd name="T2" fmla="*/ 10 w 31"/>
                  <a:gd name="T3" fmla="*/ 0 h 13"/>
                  <a:gd name="T4" fmla="*/ 0 w 31"/>
                  <a:gd name="T5" fmla="*/ 6 h 13"/>
                  <a:gd name="T6" fmla="*/ 0 w 31"/>
                  <a:gd name="T7" fmla="*/ 12 h 13"/>
                  <a:gd name="T8" fmla="*/ 10 w 31"/>
                  <a:gd name="T9" fmla="*/ 12 h 13"/>
                  <a:gd name="T10" fmla="*/ 20 w 31"/>
                  <a:gd name="T11" fmla="*/ 6 h 13"/>
                  <a:gd name="T12" fmla="*/ 31 w 31"/>
                  <a:gd name="T13" fmla="*/ 12 h 13"/>
                  <a:gd name="T14" fmla="*/ 83 w 31"/>
                  <a:gd name="T15" fmla="*/ 12 h 13"/>
                  <a:gd name="T16" fmla="*/ 83 w 31"/>
                  <a:gd name="T17" fmla="*/ 0 h 13"/>
                  <a:gd name="T18" fmla="*/ 31 w 3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13"/>
                  <a:gd name="T32" fmla="*/ 31 w 3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13">
                    <a:moveTo>
                      <a:pt x="31" y="0"/>
                    </a:moveTo>
                    <a:lnTo>
                      <a:pt x="1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0" y="6"/>
                    </a:lnTo>
                    <a:lnTo>
                      <a:pt x="31" y="12"/>
                    </a:lnTo>
                    <a:lnTo>
                      <a:pt x="83" y="12"/>
                    </a:lnTo>
                    <a:lnTo>
                      <a:pt x="83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973" name="Freeform 376"/>
            <p:cNvSpPr>
              <a:spLocks/>
            </p:cNvSpPr>
            <p:nvPr/>
          </p:nvSpPr>
          <p:spPr bwMode="auto">
            <a:xfrm>
              <a:off x="11456" y="5594"/>
              <a:ext cx="21" cy="4056"/>
            </a:xfrm>
            <a:custGeom>
              <a:avLst/>
              <a:gdLst>
                <a:gd name="T0" fmla="*/ 0 w 21"/>
                <a:gd name="T1" fmla="*/ 6 h 4056"/>
                <a:gd name="T2" fmla="*/ 0 w 21"/>
                <a:gd name="T3" fmla="*/ 4055 h 4056"/>
                <a:gd name="T4" fmla="*/ 20 w 21"/>
                <a:gd name="T5" fmla="*/ 4055 h 4056"/>
                <a:gd name="T6" fmla="*/ 20 w 21"/>
                <a:gd name="T7" fmla="*/ 6 h 4056"/>
                <a:gd name="T8" fmla="*/ 10 w 21"/>
                <a:gd name="T9" fmla="*/ 6 h 4056"/>
                <a:gd name="T10" fmla="*/ 10 w 21"/>
                <a:gd name="T11" fmla="*/ 0 h 4056"/>
                <a:gd name="T12" fmla="*/ 0 w 21"/>
                <a:gd name="T13" fmla="*/ 6 h 4056"/>
                <a:gd name="T14" fmla="*/ 0 w 21"/>
                <a:gd name="T15" fmla="*/ 6 h 40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4056"/>
                <a:gd name="T26" fmla="*/ 21 w 21"/>
                <a:gd name="T27" fmla="*/ 4056 h 40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4056">
                  <a:moveTo>
                    <a:pt x="0" y="6"/>
                  </a:moveTo>
                  <a:lnTo>
                    <a:pt x="0" y="4055"/>
                  </a:lnTo>
                  <a:lnTo>
                    <a:pt x="20" y="4055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74" name="Freeform 377"/>
            <p:cNvSpPr>
              <a:spLocks/>
            </p:cNvSpPr>
            <p:nvPr/>
          </p:nvSpPr>
          <p:spPr bwMode="auto">
            <a:xfrm>
              <a:off x="11456" y="5484"/>
              <a:ext cx="52" cy="116"/>
            </a:xfrm>
            <a:custGeom>
              <a:avLst/>
              <a:gdLst>
                <a:gd name="T0" fmla="*/ 20 w 52"/>
                <a:gd name="T1" fmla="*/ 116 h 116"/>
                <a:gd name="T2" fmla="*/ 20 w 52"/>
                <a:gd name="T3" fmla="*/ 55 h 116"/>
                <a:gd name="T4" fmla="*/ 31 w 52"/>
                <a:gd name="T5" fmla="*/ 36 h 116"/>
                <a:gd name="T6" fmla="*/ 31 w 52"/>
                <a:gd name="T7" fmla="*/ 24 h 116"/>
                <a:gd name="T8" fmla="*/ 41 w 52"/>
                <a:gd name="T9" fmla="*/ 18 h 116"/>
                <a:gd name="T10" fmla="*/ 41 w 52"/>
                <a:gd name="T11" fmla="*/ 12 h 116"/>
                <a:gd name="T12" fmla="*/ 52 w 52"/>
                <a:gd name="T13" fmla="*/ 12 h 116"/>
                <a:gd name="T14" fmla="*/ 52 w 52"/>
                <a:gd name="T15" fmla="*/ 0 h 116"/>
                <a:gd name="T16" fmla="*/ 31 w 52"/>
                <a:gd name="T17" fmla="*/ 6 h 116"/>
                <a:gd name="T18" fmla="*/ 31 w 52"/>
                <a:gd name="T19" fmla="*/ 12 h 116"/>
                <a:gd name="T20" fmla="*/ 20 w 52"/>
                <a:gd name="T21" fmla="*/ 24 h 116"/>
                <a:gd name="T22" fmla="*/ 10 w 52"/>
                <a:gd name="T23" fmla="*/ 36 h 116"/>
                <a:gd name="T24" fmla="*/ 10 w 52"/>
                <a:gd name="T25" fmla="*/ 55 h 116"/>
                <a:gd name="T26" fmla="*/ 0 w 52"/>
                <a:gd name="T27" fmla="*/ 73 h 116"/>
                <a:gd name="T28" fmla="*/ 0 w 52"/>
                <a:gd name="T29" fmla="*/ 116 h 116"/>
                <a:gd name="T30" fmla="*/ 20 w 52"/>
                <a:gd name="T31" fmla="*/ 116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116"/>
                <a:gd name="T50" fmla="*/ 52 w 52"/>
                <a:gd name="T51" fmla="*/ 116 h 1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116">
                  <a:moveTo>
                    <a:pt x="20" y="116"/>
                  </a:moveTo>
                  <a:lnTo>
                    <a:pt x="20" y="55"/>
                  </a:lnTo>
                  <a:lnTo>
                    <a:pt x="31" y="36"/>
                  </a:lnTo>
                  <a:lnTo>
                    <a:pt x="31" y="24"/>
                  </a:lnTo>
                  <a:lnTo>
                    <a:pt x="41" y="18"/>
                  </a:lnTo>
                  <a:lnTo>
                    <a:pt x="41" y="12"/>
                  </a:lnTo>
                  <a:lnTo>
                    <a:pt x="52" y="12"/>
                  </a:lnTo>
                  <a:lnTo>
                    <a:pt x="52" y="0"/>
                  </a:lnTo>
                  <a:lnTo>
                    <a:pt x="31" y="6"/>
                  </a:lnTo>
                  <a:lnTo>
                    <a:pt x="31" y="12"/>
                  </a:lnTo>
                  <a:lnTo>
                    <a:pt x="20" y="24"/>
                  </a:lnTo>
                  <a:lnTo>
                    <a:pt x="10" y="36"/>
                  </a:lnTo>
                  <a:lnTo>
                    <a:pt x="10" y="55"/>
                  </a:lnTo>
                  <a:lnTo>
                    <a:pt x="0" y="73"/>
                  </a:lnTo>
                  <a:lnTo>
                    <a:pt x="0" y="116"/>
                  </a:lnTo>
                  <a:lnTo>
                    <a:pt x="20" y="11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75" name="Freeform 378"/>
            <p:cNvSpPr>
              <a:spLocks/>
            </p:cNvSpPr>
            <p:nvPr/>
          </p:nvSpPr>
          <p:spPr bwMode="auto">
            <a:xfrm>
              <a:off x="11508" y="5484"/>
              <a:ext cx="42" cy="123"/>
            </a:xfrm>
            <a:custGeom>
              <a:avLst/>
              <a:gdLst>
                <a:gd name="T0" fmla="*/ 31 w 42"/>
                <a:gd name="T1" fmla="*/ 122 h 123"/>
                <a:gd name="T2" fmla="*/ 41 w 42"/>
                <a:gd name="T3" fmla="*/ 122 h 123"/>
                <a:gd name="T4" fmla="*/ 41 w 42"/>
                <a:gd name="T5" fmla="*/ 73 h 123"/>
                <a:gd name="T6" fmla="*/ 31 w 42"/>
                <a:gd name="T7" fmla="*/ 55 h 123"/>
                <a:gd name="T8" fmla="*/ 31 w 42"/>
                <a:gd name="T9" fmla="*/ 36 h 123"/>
                <a:gd name="T10" fmla="*/ 20 w 42"/>
                <a:gd name="T11" fmla="*/ 24 h 123"/>
                <a:gd name="T12" fmla="*/ 20 w 42"/>
                <a:gd name="T13" fmla="*/ 12 h 123"/>
                <a:gd name="T14" fmla="*/ 10 w 42"/>
                <a:gd name="T15" fmla="*/ 6 h 123"/>
                <a:gd name="T16" fmla="*/ 0 w 42"/>
                <a:gd name="T17" fmla="*/ 0 h 123"/>
                <a:gd name="T18" fmla="*/ 0 w 42"/>
                <a:gd name="T19" fmla="*/ 18 h 123"/>
                <a:gd name="T20" fmla="*/ 10 w 42"/>
                <a:gd name="T21" fmla="*/ 24 h 123"/>
                <a:gd name="T22" fmla="*/ 10 w 42"/>
                <a:gd name="T23" fmla="*/ 36 h 123"/>
                <a:gd name="T24" fmla="*/ 20 w 42"/>
                <a:gd name="T25" fmla="*/ 55 h 123"/>
                <a:gd name="T26" fmla="*/ 20 w 42"/>
                <a:gd name="T27" fmla="*/ 116 h 123"/>
                <a:gd name="T28" fmla="*/ 31 w 42"/>
                <a:gd name="T29" fmla="*/ 122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123"/>
                <a:gd name="T47" fmla="*/ 42 w 42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123">
                  <a:moveTo>
                    <a:pt x="31" y="122"/>
                  </a:moveTo>
                  <a:lnTo>
                    <a:pt x="41" y="122"/>
                  </a:lnTo>
                  <a:lnTo>
                    <a:pt x="41" y="73"/>
                  </a:lnTo>
                  <a:lnTo>
                    <a:pt x="31" y="55"/>
                  </a:lnTo>
                  <a:lnTo>
                    <a:pt x="31" y="36"/>
                  </a:lnTo>
                  <a:lnTo>
                    <a:pt x="20" y="24"/>
                  </a:lnTo>
                  <a:lnTo>
                    <a:pt x="20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0" y="24"/>
                  </a:lnTo>
                  <a:lnTo>
                    <a:pt x="10" y="36"/>
                  </a:lnTo>
                  <a:lnTo>
                    <a:pt x="20" y="55"/>
                  </a:lnTo>
                  <a:lnTo>
                    <a:pt x="20" y="116"/>
                  </a:lnTo>
                  <a:lnTo>
                    <a:pt x="31" y="122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76" name="Freeform 379"/>
            <p:cNvSpPr>
              <a:spLocks/>
            </p:cNvSpPr>
            <p:nvPr/>
          </p:nvSpPr>
          <p:spPr bwMode="auto">
            <a:xfrm>
              <a:off x="11529" y="5600"/>
              <a:ext cx="21" cy="4056"/>
            </a:xfrm>
            <a:custGeom>
              <a:avLst/>
              <a:gdLst>
                <a:gd name="T0" fmla="*/ 10 w 21"/>
                <a:gd name="T1" fmla="*/ 4043 h 4056"/>
                <a:gd name="T2" fmla="*/ 20 w 21"/>
                <a:gd name="T3" fmla="*/ 0 h 4056"/>
                <a:gd name="T4" fmla="*/ 0 w 21"/>
                <a:gd name="T5" fmla="*/ 0 h 4056"/>
                <a:gd name="T6" fmla="*/ 0 w 21"/>
                <a:gd name="T7" fmla="*/ 4049 h 4056"/>
                <a:gd name="T8" fmla="*/ 10 w 21"/>
                <a:gd name="T9" fmla="*/ 4055 h 4056"/>
                <a:gd name="T10" fmla="*/ 10 w 21"/>
                <a:gd name="T11" fmla="*/ 4043 h 40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056"/>
                <a:gd name="T20" fmla="*/ 21 w 21"/>
                <a:gd name="T21" fmla="*/ 4056 h 40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056">
                  <a:moveTo>
                    <a:pt x="10" y="4043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4049"/>
                  </a:lnTo>
                  <a:lnTo>
                    <a:pt x="10" y="4055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77" name="Freeform 380"/>
            <p:cNvSpPr>
              <a:spLocks/>
            </p:cNvSpPr>
            <p:nvPr/>
          </p:nvSpPr>
          <p:spPr bwMode="auto">
            <a:xfrm>
              <a:off x="11550" y="5600"/>
              <a:ext cx="0" cy="957"/>
            </a:xfrm>
            <a:custGeom>
              <a:avLst/>
              <a:gdLst>
                <a:gd name="T0" fmla="*/ 0 h 957"/>
                <a:gd name="T1" fmla="*/ 956 h 957"/>
                <a:gd name="T2" fmla="*/ 0 60000 65536"/>
                <a:gd name="T3" fmla="*/ 0 60000 65536"/>
                <a:gd name="T4" fmla="*/ 0 h 957"/>
                <a:gd name="T5" fmla="*/ 957 h 957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7">
                  <a:moveTo>
                    <a:pt x="0" y="0"/>
                  </a:moveTo>
                  <a:lnTo>
                    <a:pt x="0" y="956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78" name="Freeform 381"/>
            <p:cNvSpPr>
              <a:spLocks/>
            </p:cNvSpPr>
            <p:nvPr/>
          </p:nvSpPr>
          <p:spPr bwMode="auto">
            <a:xfrm>
              <a:off x="11550" y="7714"/>
              <a:ext cx="0" cy="1446"/>
            </a:xfrm>
            <a:custGeom>
              <a:avLst/>
              <a:gdLst>
                <a:gd name="T0" fmla="*/ 0 h 1446"/>
                <a:gd name="T1" fmla="*/ 1446 h 1446"/>
                <a:gd name="T2" fmla="*/ 0 60000 65536"/>
                <a:gd name="T3" fmla="*/ 0 60000 65536"/>
                <a:gd name="T4" fmla="*/ 0 h 1446"/>
                <a:gd name="T5" fmla="*/ 1446 h 144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46">
                  <a:moveTo>
                    <a:pt x="0" y="0"/>
                  </a:moveTo>
                  <a:lnTo>
                    <a:pt x="0" y="1446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7979" name="Group 382"/>
            <p:cNvGrpSpPr>
              <a:grpSpLocks/>
            </p:cNvGrpSpPr>
            <p:nvPr/>
          </p:nvGrpSpPr>
          <p:grpSpPr bwMode="auto">
            <a:xfrm>
              <a:off x="11383" y="9643"/>
              <a:ext cx="62" cy="13"/>
              <a:chOff x="11383" y="9643"/>
              <a:chExt cx="62" cy="13"/>
            </a:xfrm>
          </p:grpSpPr>
          <p:sp>
            <p:nvSpPr>
              <p:cNvPr id="28055" name="Freeform 383"/>
              <p:cNvSpPr>
                <a:spLocks/>
              </p:cNvSpPr>
              <p:nvPr/>
            </p:nvSpPr>
            <p:spPr bwMode="auto">
              <a:xfrm>
                <a:off x="11383" y="9643"/>
                <a:ext cx="62" cy="13"/>
              </a:xfrm>
              <a:custGeom>
                <a:avLst/>
                <a:gdLst>
                  <a:gd name="T0" fmla="*/ 10 w 62"/>
                  <a:gd name="T1" fmla="*/ 6 h 13"/>
                  <a:gd name="T2" fmla="*/ 20 w 62"/>
                  <a:gd name="T3" fmla="*/ 0 h 13"/>
                  <a:gd name="T4" fmla="*/ 0 w 62"/>
                  <a:gd name="T5" fmla="*/ 0 h 13"/>
                  <a:gd name="T6" fmla="*/ 10 w 62"/>
                  <a:gd name="T7" fmla="*/ 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3"/>
                  <a:gd name="T14" fmla="*/ 62 w 6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3">
                    <a:moveTo>
                      <a:pt x="10" y="6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56" name="Freeform 384"/>
              <p:cNvSpPr>
                <a:spLocks/>
              </p:cNvSpPr>
              <p:nvPr/>
            </p:nvSpPr>
            <p:spPr bwMode="auto">
              <a:xfrm>
                <a:off x="11383" y="9643"/>
                <a:ext cx="62" cy="13"/>
              </a:xfrm>
              <a:custGeom>
                <a:avLst/>
                <a:gdLst>
                  <a:gd name="T0" fmla="*/ 0 w 62"/>
                  <a:gd name="T1" fmla="*/ 0 h 13"/>
                  <a:gd name="T2" fmla="*/ 0 w 62"/>
                  <a:gd name="T3" fmla="*/ 12 h 13"/>
                  <a:gd name="T4" fmla="*/ 62 w 62"/>
                  <a:gd name="T5" fmla="*/ 12 h 13"/>
                  <a:gd name="T6" fmla="*/ 62 w 62"/>
                  <a:gd name="T7" fmla="*/ 0 h 13"/>
                  <a:gd name="T8" fmla="*/ 20 w 62"/>
                  <a:gd name="T9" fmla="*/ 0 h 13"/>
                  <a:gd name="T10" fmla="*/ 10 w 62"/>
                  <a:gd name="T11" fmla="*/ 6 h 13"/>
                  <a:gd name="T12" fmla="*/ 0 w 6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3"/>
                  <a:gd name="T23" fmla="*/ 62 w 6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3">
                    <a:moveTo>
                      <a:pt x="0" y="0"/>
                    </a:moveTo>
                    <a:lnTo>
                      <a:pt x="0" y="12"/>
                    </a:lnTo>
                    <a:lnTo>
                      <a:pt x="62" y="12"/>
                    </a:lnTo>
                    <a:lnTo>
                      <a:pt x="62" y="0"/>
                    </a:lnTo>
                    <a:lnTo>
                      <a:pt x="20" y="0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980" name="Freeform 385"/>
            <p:cNvSpPr>
              <a:spLocks/>
            </p:cNvSpPr>
            <p:nvPr/>
          </p:nvSpPr>
          <p:spPr bwMode="auto">
            <a:xfrm>
              <a:off x="11372" y="5594"/>
              <a:ext cx="21" cy="4056"/>
            </a:xfrm>
            <a:custGeom>
              <a:avLst/>
              <a:gdLst>
                <a:gd name="T0" fmla="*/ 20 w 21"/>
                <a:gd name="T1" fmla="*/ 6 h 4056"/>
                <a:gd name="T2" fmla="*/ 10 w 21"/>
                <a:gd name="T3" fmla="*/ 0 h 4056"/>
                <a:gd name="T4" fmla="*/ 10 w 21"/>
                <a:gd name="T5" fmla="*/ 6 h 4056"/>
                <a:gd name="T6" fmla="*/ 0 w 21"/>
                <a:gd name="T7" fmla="*/ 6 h 4056"/>
                <a:gd name="T8" fmla="*/ 0 w 21"/>
                <a:gd name="T9" fmla="*/ 4055 h 4056"/>
                <a:gd name="T10" fmla="*/ 20 w 21"/>
                <a:gd name="T11" fmla="*/ 4055 h 4056"/>
                <a:gd name="T12" fmla="*/ 20 w 21"/>
                <a:gd name="T13" fmla="*/ 6 h 4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4056"/>
                <a:gd name="T23" fmla="*/ 21 w 21"/>
                <a:gd name="T24" fmla="*/ 4056 h 40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4056">
                  <a:moveTo>
                    <a:pt x="20" y="6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4055"/>
                  </a:lnTo>
                  <a:lnTo>
                    <a:pt x="20" y="4055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81" name="Freeform 386"/>
            <p:cNvSpPr>
              <a:spLocks/>
            </p:cNvSpPr>
            <p:nvPr/>
          </p:nvSpPr>
          <p:spPr bwMode="auto">
            <a:xfrm>
              <a:off x="11372" y="5484"/>
              <a:ext cx="53" cy="116"/>
            </a:xfrm>
            <a:custGeom>
              <a:avLst/>
              <a:gdLst>
                <a:gd name="T0" fmla="*/ 20 w 53"/>
                <a:gd name="T1" fmla="*/ 24 h 116"/>
                <a:gd name="T2" fmla="*/ 10 w 53"/>
                <a:gd name="T3" fmla="*/ 36 h 116"/>
                <a:gd name="T4" fmla="*/ 10 w 53"/>
                <a:gd name="T5" fmla="*/ 91 h 116"/>
                <a:gd name="T6" fmla="*/ 0 w 53"/>
                <a:gd name="T7" fmla="*/ 116 h 116"/>
                <a:gd name="T8" fmla="*/ 20 w 53"/>
                <a:gd name="T9" fmla="*/ 116 h 116"/>
                <a:gd name="T10" fmla="*/ 20 w 53"/>
                <a:gd name="T11" fmla="*/ 73 h 116"/>
                <a:gd name="T12" fmla="*/ 31 w 53"/>
                <a:gd name="T13" fmla="*/ 55 h 116"/>
                <a:gd name="T14" fmla="*/ 31 w 53"/>
                <a:gd name="T15" fmla="*/ 24 h 116"/>
                <a:gd name="T16" fmla="*/ 41 w 53"/>
                <a:gd name="T17" fmla="*/ 18 h 116"/>
                <a:gd name="T18" fmla="*/ 41 w 53"/>
                <a:gd name="T19" fmla="*/ 12 h 116"/>
                <a:gd name="T20" fmla="*/ 52 w 53"/>
                <a:gd name="T21" fmla="*/ 12 h 116"/>
                <a:gd name="T22" fmla="*/ 52 w 53"/>
                <a:gd name="T23" fmla="*/ 0 h 116"/>
                <a:gd name="T24" fmla="*/ 41 w 53"/>
                <a:gd name="T25" fmla="*/ 0 h 116"/>
                <a:gd name="T26" fmla="*/ 31 w 53"/>
                <a:gd name="T27" fmla="*/ 6 h 116"/>
                <a:gd name="T28" fmla="*/ 20 w 53"/>
                <a:gd name="T29" fmla="*/ 12 h 116"/>
                <a:gd name="T30" fmla="*/ 20 w 53"/>
                <a:gd name="T31" fmla="*/ 24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116"/>
                <a:gd name="T50" fmla="*/ 53 w 53"/>
                <a:gd name="T51" fmla="*/ 116 h 1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116">
                  <a:moveTo>
                    <a:pt x="20" y="24"/>
                  </a:moveTo>
                  <a:lnTo>
                    <a:pt x="10" y="36"/>
                  </a:lnTo>
                  <a:lnTo>
                    <a:pt x="10" y="91"/>
                  </a:lnTo>
                  <a:lnTo>
                    <a:pt x="0" y="116"/>
                  </a:lnTo>
                  <a:lnTo>
                    <a:pt x="20" y="116"/>
                  </a:lnTo>
                  <a:lnTo>
                    <a:pt x="20" y="73"/>
                  </a:lnTo>
                  <a:lnTo>
                    <a:pt x="31" y="55"/>
                  </a:lnTo>
                  <a:lnTo>
                    <a:pt x="31" y="24"/>
                  </a:lnTo>
                  <a:lnTo>
                    <a:pt x="41" y="18"/>
                  </a:lnTo>
                  <a:lnTo>
                    <a:pt x="41" y="12"/>
                  </a:lnTo>
                  <a:lnTo>
                    <a:pt x="52" y="1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31" y="6"/>
                  </a:lnTo>
                  <a:lnTo>
                    <a:pt x="20" y="12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82" name="Freeform 387"/>
            <p:cNvSpPr>
              <a:spLocks/>
            </p:cNvSpPr>
            <p:nvPr/>
          </p:nvSpPr>
          <p:spPr bwMode="auto">
            <a:xfrm>
              <a:off x="11414" y="5484"/>
              <a:ext cx="42" cy="123"/>
            </a:xfrm>
            <a:custGeom>
              <a:avLst/>
              <a:gdLst>
                <a:gd name="T0" fmla="*/ 41 w 42"/>
                <a:gd name="T1" fmla="*/ 73 h 123"/>
                <a:gd name="T2" fmla="*/ 31 w 42"/>
                <a:gd name="T3" fmla="*/ 55 h 123"/>
                <a:gd name="T4" fmla="*/ 31 w 42"/>
                <a:gd name="T5" fmla="*/ 24 h 123"/>
                <a:gd name="T6" fmla="*/ 20 w 42"/>
                <a:gd name="T7" fmla="*/ 12 h 123"/>
                <a:gd name="T8" fmla="*/ 10 w 42"/>
                <a:gd name="T9" fmla="*/ 6 h 123"/>
                <a:gd name="T10" fmla="*/ 0 w 42"/>
                <a:gd name="T11" fmla="*/ 0 h 123"/>
                <a:gd name="T12" fmla="*/ 0 w 42"/>
                <a:gd name="T13" fmla="*/ 12 h 123"/>
                <a:gd name="T14" fmla="*/ 10 w 42"/>
                <a:gd name="T15" fmla="*/ 18 h 123"/>
                <a:gd name="T16" fmla="*/ 10 w 42"/>
                <a:gd name="T17" fmla="*/ 36 h 123"/>
                <a:gd name="T18" fmla="*/ 20 w 42"/>
                <a:gd name="T19" fmla="*/ 55 h 123"/>
                <a:gd name="T20" fmla="*/ 20 w 42"/>
                <a:gd name="T21" fmla="*/ 116 h 123"/>
                <a:gd name="T22" fmla="*/ 31 w 42"/>
                <a:gd name="T23" fmla="*/ 122 h 123"/>
                <a:gd name="T24" fmla="*/ 41 w 42"/>
                <a:gd name="T25" fmla="*/ 122 h 123"/>
                <a:gd name="T26" fmla="*/ 41 w 42"/>
                <a:gd name="T27" fmla="*/ 7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"/>
                <a:gd name="T43" fmla="*/ 0 h 123"/>
                <a:gd name="T44" fmla="*/ 42 w 42"/>
                <a:gd name="T45" fmla="*/ 123 h 1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" h="123">
                  <a:moveTo>
                    <a:pt x="41" y="73"/>
                  </a:moveTo>
                  <a:lnTo>
                    <a:pt x="31" y="55"/>
                  </a:lnTo>
                  <a:lnTo>
                    <a:pt x="31" y="24"/>
                  </a:lnTo>
                  <a:lnTo>
                    <a:pt x="20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8"/>
                  </a:lnTo>
                  <a:lnTo>
                    <a:pt x="10" y="36"/>
                  </a:lnTo>
                  <a:lnTo>
                    <a:pt x="20" y="55"/>
                  </a:lnTo>
                  <a:lnTo>
                    <a:pt x="20" y="116"/>
                  </a:lnTo>
                  <a:lnTo>
                    <a:pt x="31" y="122"/>
                  </a:lnTo>
                  <a:lnTo>
                    <a:pt x="41" y="122"/>
                  </a:lnTo>
                  <a:lnTo>
                    <a:pt x="41" y="7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83" name="Freeform 388"/>
            <p:cNvSpPr>
              <a:spLocks/>
            </p:cNvSpPr>
            <p:nvPr/>
          </p:nvSpPr>
          <p:spPr bwMode="auto">
            <a:xfrm>
              <a:off x="11435" y="5600"/>
              <a:ext cx="21" cy="4056"/>
            </a:xfrm>
            <a:custGeom>
              <a:avLst/>
              <a:gdLst>
                <a:gd name="T0" fmla="*/ 10 w 21"/>
                <a:gd name="T1" fmla="*/ 4043 h 4056"/>
                <a:gd name="T2" fmla="*/ 20 w 21"/>
                <a:gd name="T3" fmla="*/ 0 h 4056"/>
                <a:gd name="T4" fmla="*/ 0 w 21"/>
                <a:gd name="T5" fmla="*/ 0 h 4056"/>
                <a:gd name="T6" fmla="*/ 0 w 21"/>
                <a:gd name="T7" fmla="*/ 4049 h 4056"/>
                <a:gd name="T8" fmla="*/ 10 w 21"/>
                <a:gd name="T9" fmla="*/ 4055 h 4056"/>
                <a:gd name="T10" fmla="*/ 10 w 21"/>
                <a:gd name="T11" fmla="*/ 4043 h 40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056"/>
                <a:gd name="T20" fmla="*/ 21 w 21"/>
                <a:gd name="T21" fmla="*/ 4056 h 40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056">
                  <a:moveTo>
                    <a:pt x="10" y="4043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4049"/>
                  </a:lnTo>
                  <a:lnTo>
                    <a:pt x="10" y="4055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84" name="Freeform 389"/>
            <p:cNvSpPr>
              <a:spLocks/>
            </p:cNvSpPr>
            <p:nvPr/>
          </p:nvSpPr>
          <p:spPr bwMode="auto">
            <a:xfrm>
              <a:off x="11456" y="5600"/>
              <a:ext cx="0" cy="957"/>
            </a:xfrm>
            <a:custGeom>
              <a:avLst/>
              <a:gdLst>
                <a:gd name="T0" fmla="*/ 0 h 957"/>
                <a:gd name="T1" fmla="*/ 956 h 957"/>
                <a:gd name="T2" fmla="*/ 0 60000 65536"/>
                <a:gd name="T3" fmla="*/ 0 60000 65536"/>
                <a:gd name="T4" fmla="*/ 0 h 957"/>
                <a:gd name="T5" fmla="*/ 957 h 957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7">
                  <a:moveTo>
                    <a:pt x="0" y="0"/>
                  </a:moveTo>
                  <a:lnTo>
                    <a:pt x="0" y="956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85" name="Freeform 390"/>
            <p:cNvSpPr>
              <a:spLocks/>
            </p:cNvSpPr>
            <p:nvPr/>
          </p:nvSpPr>
          <p:spPr bwMode="auto">
            <a:xfrm>
              <a:off x="11456" y="7714"/>
              <a:ext cx="0" cy="1446"/>
            </a:xfrm>
            <a:custGeom>
              <a:avLst/>
              <a:gdLst>
                <a:gd name="T0" fmla="*/ 0 h 1446"/>
                <a:gd name="T1" fmla="*/ 1446 h 1446"/>
                <a:gd name="T2" fmla="*/ 0 60000 65536"/>
                <a:gd name="T3" fmla="*/ 0 60000 65536"/>
                <a:gd name="T4" fmla="*/ 0 h 1446"/>
                <a:gd name="T5" fmla="*/ 1446 h 144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46">
                  <a:moveTo>
                    <a:pt x="0" y="0"/>
                  </a:moveTo>
                  <a:lnTo>
                    <a:pt x="0" y="1446"/>
                  </a:lnTo>
                </a:path>
              </a:pathLst>
            </a:custGeom>
            <a:noFill/>
            <a:ln w="1270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7986" name="Group 391"/>
            <p:cNvGrpSpPr>
              <a:grpSpLocks/>
            </p:cNvGrpSpPr>
            <p:nvPr/>
          </p:nvGrpSpPr>
          <p:grpSpPr bwMode="auto">
            <a:xfrm>
              <a:off x="11320" y="9643"/>
              <a:ext cx="21" cy="13"/>
              <a:chOff x="11320" y="9643"/>
              <a:chExt cx="21" cy="13"/>
            </a:xfrm>
          </p:grpSpPr>
          <p:sp>
            <p:nvSpPr>
              <p:cNvPr id="28053" name="Freeform 392"/>
              <p:cNvSpPr>
                <a:spLocks/>
              </p:cNvSpPr>
              <p:nvPr/>
            </p:nvSpPr>
            <p:spPr bwMode="auto">
              <a:xfrm>
                <a:off x="11320" y="9643"/>
                <a:ext cx="21" cy="13"/>
              </a:xfrm>
              <a:custGeom>
                <a:avLst/>
                <a:gdLst>
                  <a:gd name="T0" fmla="*/ 20 w 21"/>
                  <a:gd name="T1" fmla="*/ 12 h 13"/>
                  <a:gd name="T2" fmla="*/ 10 w 21"/>
                  <a:gd name="T3" fmla="*/ 6 h 13"/>
                  <a:gd name="T4" fmla="*/ 10 w 21"/>
                  <a:gd name="T5" fmla="*/ 12 h 13"/>
                  <a:gd name="T6" fmla="*/ 20 w 21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13"/>
                  <a:gd name="T14" fmla="*/ 21 w 2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13">
                    <a:moveTo>
                      <a:pt x="20" y="12"/>
                    </a:moveTo>
                    <a:lnTo>
                      <a:pt x="10" y="6"/>
                    </a:lnTo>
                    <a:lnTo>
                      <a:pt x="10" y="12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54" name="Freeform 393"/>
              <p:cNvSpPr>
                <a:spLocks/>
              </p:cNvSpPr>
              <p:nvPr/>
            </p:nvSpPr>
            <p:spPr bwMode="auto">
              <a:xfrm>
                <a:off x="11320" y="9643"/>
                <a:ext cx="21" cy="13"/>
              </a:xfrm>
              <a:custGeom>
                <a:avLst/>
                <a:gdLst>
                  <a:gd name="T0" fmla="*/ 10 w 21"/>
                  <a:gd name="T1" fmla="*/ 12 h 13"/>
                  <a:gd name="T2" fmla="*/ 10 w 21"/>
                  <a:gd name="T3" fmla="*/ 6 h 13"/>
                  <a:gd name="T4" fmla="*/ 20 w 21"/>
                  <a:gd name="T5" fmla="*/ 12 h 13"/>
                  <a:gd name="T6" fmla="*/ 52 w 21"/>
                  <a:gd name="T7" fmla="*/ 12 h 13"/>
                  <a:gd name="T8" fmla="*/ 52 w 21"/>
                  <a:gd name="T9" fmla="*/ 0 h 13"/>
                  <a:gd name="T10" fmla="*/ 10 w 21"/>
                  <a:gd name="T11" fmla="*/ 0 h 13"/>
                  <a:gd name="T12" fmla="*/ 0 w 21"/>
                  <a:gd name="T13" fmla="*/ 6 h 13"/>
                  <a:gd name="T14" fmla="*/ 0 w 21"/>
                  <a:gd name="T15" fmla="*/ 12 h 13"/>
                  <a:gd name="T16" fmla="*/ 10 w 21"/>
                  <a:gd name="T17" fmla="*/ 12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3"/>
                  <a:gd name="T29" fmla="*/ 21 w 2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3">
                    <a:moveTo>
                      <a:pt x="10" y="12"/>
                    </a:moveTo>
                    <a:lnTo>
                      <a:pt x="10" y="6"/>
                    </a:lnTo>
                    <a:lnTo>
                      <a:pt x="20" y="12"/>
                    </a:lnTo>
                    <a:lnTo>
                      <a:pt x="52" y="12"/>
                    </a:lnTo>
                    <a:lnTo>
                      <a:pt x="52" y="0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987" name="Freeform 394"/>
            <p:cNvSpPr>
              <a:spLocks/>
            </p:cNvSpPr>
            <p:nvPr/>
          </p:nvSpPr>
          <p:spPr bwMode="auto">
            <a:xfrm>
              <a:off x="11320" y="5594"/>
              <a:ext cx="21" cy="4056"/>
            </a:xfrm>
            <a:custGeom>
              <a:avLst/>
              <a:gdLst>
                <a:gd name="T0" fmla="*/ 0 w 21"/>
                <a:gd name="T1" fmla="*/ 6 h 4056"/>
                <a:gd name="T2" fmla="*/ 0 w 21"/>
                <a:gd name="T3" fmla="*/ 4055 h 4056"/>
                <a:gd name="T4" fmla="*/ 10 w 21"/>
                <a:gd name="T5" fmla="*/ 4055 h 4056"/>
                <a:gd name="T6" fmla="*/ 20 w 21"/>
                <a:gd name="T7" fmla="*/ 3377 h 4056"/>
                <a:gd name="T8" fmla="*/ 20 w 21"/>
                <a:gd name="T9" fmla="*/ 1074 h 4056"/>
                <a:gd name="T10" fmla="*/ 10 w 21"/>
                <a:gd name="T11" fmla="*/ 6 h 4056"/>
                <a:gd name="T12" fmla="*/ 10 w 21"/>
                <a:gd name="T13" fmla="*/ 0 h 4056"/>
                <a:gd name="T14" fmla="*/ 0 w 21"/>
                <a:gd name="T15" fmla="*/ 6 h 4056"/>
                <a:gd name="T16" fmla="*/ 0 w 21"/>
                <a:gd name="T17" fmla="*/ 6 h 40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056"/>
                <a:gd name="T29" fmla="*/ 21 w 21"/>
                <a:gd name="T30" fmla="*/ 4056 h 40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056">
                  <a:moveTo>
                    <a:pt x="0" y="6"/>
                  </a:moveTo>
                  <a:lnTo>
                    <a:pt x="0" y="4055"/>
                  </a:lnTo>
                  <a:lnTo>
                    <a:pt x="10" y="4055"/>
                  </a:lnTo>
                  <a:lnTo>
                    <a:pt x="20" y="3377"/>
                  </a:lnTo>
                  <a:lnTo>
                    <a:pt x="20" y="1074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88" name="Freeform 395"/>
            <p:cNvSpPr>
              <a:spLocks/>
            </p:cNvSpPr>
            <p:nvPr/>
          </p:nvSpPr>
          <p:spPr bwMode="auto">
            <a:xfrm>
              <a:off x="11320" y="5484"/>
              <a:ext cx="42" cy="116"/>
            </a:xfrm>
            <a:custGeom>
              <a:avLst/>
              <a:gdLst>
                <a:gd name="T0" fmla="*/ 0 w 42"/>
                <a:gd name="T1" fmla="*/ 73 h 116"/>
                <a:gd name="T2" fmla="*/ 0 w 42"/>
                <a:gd name="T3" fmla="*/ 116 h 116"/>
                <a:gd name="T4" fmla="*/ 10 w 42"/>
                <a:gd name="T5" fmla="*/ 116 h 116"/>
                <a:gd name="T6" fmla="*/ 20 w 42"/>
                <a:gd name="T7" fmla="*/ 73 h 116"/>
                <a:gd name="T8" fmla="*/ 20 w 42"/>
                <a:gd name="T9" fmla="*/ 36 h 116"/>
                <a:gd name="T10" fmla="*/ 31 w 42"/>
                <a:gd name="T11" fmla="*/ 12 h 116"/>
                <a:gd name="T12" fmla="*/ 41 w 42"/>
                <a:gd name="T13" fmla="*/ 6 h 116"/>
                <a:gd name="T14" fmla="*/ 31 w 42"/>
                <a:gd name="T15" fmla="*/ 0 h 116"/>
                <a:gd name="T16" fmla="*/ 10 w 42"/>
                <a:gd name="T17" fmla="*/ 12 h 116"/>
                <a:gd name="T18" fmla="*/ 10 w 42"/>
                <a:gd name="T19" fmla="*/ 36 h 116"/>
                <a:gd name="T20" fmla="*/ 0 w 42"/>
                <a:gd name="T21" fmla="*/ 73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116"/>
                <a:gd name="T35" fmla="*/ 42 w 42"/>
                <a:gd name="T36" fmla="*/ 116 h 1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116">
                  <a:moveTo>
                    <a:pt x="0" y="73"/>
                  </a:moveTo>
                  <a:lnTo>
                    <a:pt x="0" y="116"/>
                  </a:lnTo>
                  <a:lnTo>
                    <a:pt x="10" y="116"/>
                  </a:lnTo>
                  <a:lnTo>
                    <a:pt x="20" y="73"/>
                  </a:lnTo>
                  <a:lnTo>
                    <a:pt x="20" y="36"/>
                  </a:lnTo>
                  <a:lnTo>
                    <a:pt x="31" y="12"/>
                  </a:lnTo>
                  <a:lnTo>
                    <a:pt x="41" y="6"/>
                  </a:lnTo>
                  <a:lnTo>
                    <a:pt x="31" y="0"/>
                  </a:lnTo>
                  <a:lnTo>
                    <a:pt x="10" y="12"/>
                  </a:lnTo>
                  <a:lnTo>
                    <a:pt x="10" y="3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89" name="Freeform 396"/>
            <p:cNvSpPr>
              <a:spLocks/>
            </p:cNvSpPr>
            <p:nvPr/>
          </p:nvSpPr>
          <p:spPr bwMode="auto">
            <a:xfrm>
              <a:off x="11352" y="5484"/>
              <a:ext cx="31" cy="123"/>
            </a:xfrm>
            <a:custGeom>
              <a:avLst/>
              <a:gdLst>
                <a:gd name="T0" fmla="*/ 10 w 31"/>
                <a:gd name="T1" fmla="*/ 73 h 123"/>
                <a:gd name="T2" fmla="*/ 10 w 31"/>
                <a:gd name="T3" fmla="*/ 122 h 123"/>
                <a:gd name="T4" fmla="*/ 20 w 31"/>
                <a:gd name="T5" fmla="*/ 122 h 123"/>
                <a:gd name="T6" fmla="*/ 31 w 31"/>
                <a:gd name="T7" fmla="*/ 116 h 123"/>
                <a:gd name="T8" fmla="*/ 20 w 31"/>
                <a:gd name="T9" fmla="*/ 73 h 123"/>
                <a:gd name="T10" fmla="*/ 20 w 31"/>
                <a:gd name="T11" fmla="*/ 36 h 123"/>
                <a:gd name="T12" fmla="*/ 10 w 31"/>
                <a:gd name="T13" fmla="*/ 12 h 123"/>
                <a:gd name="T14" fmla="*/ 0 w 31"/>
                <a:gd name="T15" fmla="*/ 0 h 123"/>
                <a:gd name="T16" fmla="*/ 0 w 31"/>
                <a:gd name="T17" fmla="*/ 36 h 123"/>
                <a:gd name="T18" fmla="*/ 10 w 31"/>
                <a:gd name="T19" fmla="*/ 73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123"/>
                <a:gd name="T32" fmla="*/ 31 w 31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123">
                  <a:moveTo>
                    <a:pt x="10" y="73"/>
                  </a:moveTo>
                  <a:lnTo>
                    <a:pt x="10" y="122"/>
                  </a:lnTo>
                  <a:lnTo>
                    <a:pt x="20" y="122"/>
                  </a:lnTo>
                  <a:lnTo>
                    <a:pt x="31" y="116"/>
                  </a:lnTo>
                  <a:lnTo>
                    <a:pt x="20" y="73"/>
                  </a:lnTo>
                  <a:lnTo>
                    <a:pt x="20" y="36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0" y="7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90" name="Freeform 397"/>
            <p:cNvSpPr>
              <a:spLocks/>
            </p:cNvSpPr>
            <p:nvPr/>
          </p:nvSpPr>
          <p:spPr bwMode="auto">
            <a:xfrm>
              <a:off x="11362" y="5600"/>
              <a:ext cx="21" cy="4056"/>
            </a:xfrm>
            <a:custGeom>
              <a:avLst/>
              <a:gdLst>
                <a:gd name="T0" fmla="*/ 10 w 21"/>
                <a:gd name="T1" fmla="*/ 4043 h 4056"/>
                <a:gd name="T2" fmla="*/ 0 w 21"/>
                <a:gd name="T3" fmla="*/ 0 h 4056"/>
                <a:gd name="T4" fmla="*/ 0 w 21"/>
                <a:gd name="T5" fmla="*/ 4055 h 4056"/>
                <a:gd name="T6" fmla="*/ 10 w 21"/>
                <a:gd name="T7" fmla="*/ 4055 h 4056"/>
                <a:gd name="T8" fmla="*/ 20 w 21"/>
                <a:gd name="T9" fmla="*/ 4049 h 4056"/>
                <a:gd name="T10" fmla="*/ 10 w 21"/>
                <a:gd name="T11" fmla="*/ 4043 h 40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056"/>
                <a:gd name="T20" fmla="*/ 21 w 21"/>
                <a:gd name="T21" fmla="*/ 4056 h 40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056">
                  <a:moveTo>
                    <a:pt x="10" y="4043"/>
                  </a:moveTo>
                  <a:lnTo>
                    <a:pt x="0" y="0"/>
                  </a:lnTo>
                  <a:lnTo>
                    <a:pt x="0" y="4055"/>
                  </a:lnTo>
                  <a:lnTo>
                    <a:pt x="10" y="4055"/>
                  </a:lnTo>
                  <a:lnTo>
                    <a:pt x="20" y="4049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91" name="Freeform 398"/>
            <p:cNvSpPr>
              <a:spLocks/>
            </p:cNvSpPr>
            <p:nvPr/>
          </p:nvSpPr>
          <p:spPr bwMode="auto">
            <a:xfrm>
              <a:off x="11362" y="5600"/>
              <a:ext cx="21" cy="4050"/>
            </a:xfrm>
            <a:custGeom>
              <a:avLst/>
              <a:gdLst>
                <a:gd name="T0" fmla="*/ 20 w 21"/>
                <a:gd name="T1" fmla="*/ 0 h 4050"/>
                <a:gd name="T2" fmla="*/ 0 w 21"/>
                <a:gd name="T3" fmla="*/ 0 h 4050"/>
                <a:gd name="T4" fmla="*/ 10 w 21"/>
                <a:gd name="T5" fmla="*/ 4043 h 4050"/>
                <a:gd name="T6" fmla="*/ 20 w 21"/>
                <a:gd name="T7" fmla="*/ 4049 h 4050"/>
                <a:gd name="T8" fmla="*/ 20 w 21"/>
                <a:gd name="T9" fmla="*/ 0 h 40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050"/>
                <a:gd name="T17" fmla="*/ 21 w 21"/>
                <a:gd name="T18" fmla="*/ 4050 h 40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050">
                  <a:moveTo>
                    <a:pt x="20" y="0"/>
                  </a:moveTo>
                  <a:lnTo>
                    <a:pt x="0" y="0"/>
                  </a:lnTo>
                  <a:lnTo>
                    <a:pt x="10" y="4043"/>
                  </a:lnTo>
                  <a:lnTo>
                    <a:pt x="20" y="404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7992" name="Group 399"/>
            <p:cNvGrpSpPr>
              <a:grpSpLocks/>
            </p:cNvGrpSpPr>
            <p:nvPr/>
          </p:nvGrpSpPr>
          <p:grpSpPr bwMode="auto">
            <a:xfrm>
              <a:off x="11278" y="9643"/>
              <a:ext cx="42" cy="13"/>
              <a:chOff x="11278" y="9643"/>
              <a:chExt cx="42" cy="13"/>
            </a:xfrm>
          </p:grpSpPr>
          <p:sp>
            <p:nvSpPr>
              <p:cNvPr id="28051" name="Freeform 400"/>
              <p:cNvSpPr>
                <a:spLocks/>
              </p:cNvSpPr>
              <p:nvPr/>
            </p:nvSpPr>
            <p:spPr bwMode="auto">
              <a:xfrm>
                <a:off x="11278" y="9643"/>
                <a:ext cx="42" cy="13"/>
              </a:xfrm>
              <a:custGeom>
                <a:avLst/>
                <a:gdLst>
                  <a:gd name="T0" fmla="*/ 0 w 42"/>
                  <a:gd name="T1" fmla="*/ 6 h 13"/>
                  <a:gd name="T2" fmla="*/ 10 w 42"/>
                  <a:gd name="T3" fmla="*/ 12 h 13"/>
                  <a:gd name="T4" fmla="*/ 41 w 42"/>
                  <a:gd name="T5" fmla="*/ 12 h 13"/>
                  <a:gd name="T6" fmla="*/ 41 w 42"/>
                  <a:gd name="T7" fmla="*/ 0 h 13"/>
                  <a:gd name="T8" fmla="*/ 10 w 42"/>
                  <a:gd name="T9" fmla="*/ 0 h 13"/>
                  <a:gd name="T10" fmla="*/ 20 w 42"/>
                  <a:gd name="T11" fmla="*/ 6 h 13"/>
                  <a:gd name="T12" fmla="*/ 0 w 42"/>
                  <a:gd name="T13" fmla="*/ 6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3"/>
                  <a:gd name="T23" fmla="*/ 42 w 4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3">
                    <a:moveTo>
                      <a:pt x="0" y="6"/>
                    </a:moveTo>
                    <a:lnTo>
                      <a:pt x="10" y="12"/>
                    </a:lnTo>
                    <a:lnTo>
                      <a:pt x="41" y="12"/>
                    </a:lnTo>
                    <a:lnTo>
                      <a:pt x="41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52" name="Freeform 401"/>
              <p:cNvSpPr>
                <a:spLocks/>
              </p:cNvSpPr>
              <p:nvPr/>
            </p:nvSpPr>
            <p:spPr bwMode="auto">
              <a:xfrm>
                <a:off x="11278" y="9643"/>
                <a:ext cx="42" cy="13"/>
              </a:xfrm>
              <a:custGeom>
                <a:avLst/>
                <a:gdLst>
                  <a:gd name="T0" fmla="*/ 10 w 42"/>
                  <a:gd name="T1" fmla="*/ 6 h 13"/>
                  <a:gd name="T2" fmla="*/ 20 w 42"/>
                  <a:gd name="T3" fmla="*/ 6 h 13"/>
                  <a:gd name="T4" fmla="*/ 10 w 42"/>
                  <a:gd name="T5" fmla="*/ 0 h 13"/>
                  <a:gd name="T6" fmla="*/ 10 w 42"/>
                  <a:gd name="T7" fmla="*/ 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13"/>
                  <a:gd name="T14" fmla="*/ 42 w 4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13">
                    <a:moveTo>
                      <a:pt x="10" y="6"/>
                    </a:moveTo>
                    <a:lnTo>
                      <a:pt x="20" y="6"/>
                    </a:lnTo>
                    <a:lnTo>
                      <a:pt x="1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993" name="Freeform 402"/>
            <p:cNvSpPr>
              <a:spLocks/>
            </p:cNvSpPr>
            <p:nvPr/>
          </p:nvSpPr>
          <p:spPr bwMode="auto">
            <a:xfrm>
              <a:off x="11289" y="5600"/>
              <a:ext cx="0" cy="957"/>
            </a:xfrm>
            <a:custGeom>
              <a:avLst/>
              <a:gdLst>
                <a:gd name="T0" fmla="*/ 0 h 957"/>
                <a:gd name="T1" fmla="*/ 956 h 957"/>
                <a:gd name="T2" fmla="*/ 0 60000 65536"/>
                <a:gd name="T3" fmla="*/ 0 60000 65536"/>
                <a:gd name="T4" fmla="*/ 0 h 957"/>
                <a:gd name="T5" fmla="*/ 957 h 957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7">
                  <a:moveTo>
                    <a:pt x="0" y="0"/>
                  </a:moveTo>
                  <a:lnTo>
                    <a:pt x="0" y="956"/>
                  </a:lnTo>
                </a:path>
              </a:pathLst>
            </a:custGeom>
            <a:noFill/>
            <a:ln w="1452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94" name="Freeform 403"/>
            <p:cNvSpPr>
              <a:spLocks/>
            </p:cNvSpPr>
            <p:nvPr/>
          </p:nvSpPr>
          <p:spPr bwMode="auto">
            <a:xfrm>
              <a:off x="11289" y="7714"/>
              <a:ext cx="0" cy="1446"/>
            </a:xfrm>
            <a:custGeom>
              <a:avLst/>
              <a:gdLst>
                <a:gd name="T0" fmla="*/ 0 h 1446"/>
                <a:gd name="T1" fmla="*/ 1446 h 1446"/>
                <a:gd name="T2" fmla="*/ 0 60000 65536"/>
                <a:gd name="T3" fmla="*/ 0 60000 65536"/>
                <a:gd name="T4" fmla="*/ 0 h 1446"/>
                <a:gd name="T5" fmla="*/ 1446 h 144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46">
                  <a:moveTo>
                    <a:pt x="0" y="0"/>
                  </a:moveTo>
                  <a:lnTo>
                    <a:pt x="0" y="1446"/>
                  </a:lnTo>
                </a:path>
              </a:pathLst>
            </a:custGeom>
            <a:noFill/>
            <a:ln w="1452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95" name="Freeform 404"/>
            <p:cNvSpPr>
              <a:spLocks/>
            </p:cNvSpPr>
            <p:nvPr/>
          </p:nvSpPr>
          <p:spPr bwMode="auto">
            <a:xfrm>
              <a:off x="11278" y="5484"/>
              <a:ext cx="32" cy="116"/>
            </a:xfrm>
            <a:custGeom>
              <a:avLst/>
              <a:gdLst>
                <a:gd name="T0" fmla="*/ 20 w 32"/>
                <a:gd name="T1" fmla="*/ 0 h 116"/>
                <a:gd name="T2" fmla="*/ 10 w 32"/>
                <a:gd name="T3" fmla="*/ 12 h 116"/>
                <a:gd name="T4" fmla="*/ 10 w 32"/>
                <a:gd name="T5" fmla="*/ 36 h 116"/>
                <a:gd name="T6" fmla="*/ 0 w 32"/>
                <a:gd name="T7" fmla="*/ 73 h 116"/>
                <a:gd name="T8" fmla="*/ 0 w 32"/>
                <a:gd name="T9" fmla="*/ 116 h 116"/>
                <a:gd name="T10" fmla="*/ 20 w 32"/>
                <a:gd name="T11" fmla="*/ 116 h 116"/>
                <a:gd name="T12" fmla="*/ 20 w 32"/>
                <a:gd name="T13" fmla="*/ 36 h 116"/>
                <a:gd name="T14" fmla="*/ 31 w 32"/>
                <a:gd name="T15" fmla="*/ 12 h 116"/>
                <a:gd name="T16" fmla="*/ 20 w 32"/>
                <a:gd name="T17" fmla="*/ 12 h 116"/>
                <a:gd name="T18" fmla="*/ 20 w 32"/>
                <a:gd name="T19" fmla="*/ 0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16"/>
                <a:gd name="T32" fmla="*/ 32 w 32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16">
                  <a:moveTo>
                    <a:pt x="20" y="0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73"/>
                  </a:lnTo>
                  <a:lnTo>
                    <a:pt x="0" y="116"/>
                  </a:lnTo>
                  <a:lnTo>
                    <a:pt x="20" y="116"/>
                  </a:lnTo>
                  <a:lnTo>
                    <a:pt x="20" y="36"/>
                  </a:lnTo>
                  <a:lnTo>
                    <a:pt x="31" y="12"/>
                  </a:lnTo>
                  <a:lnTo>
                    <a:pt x="20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96" name="Freeform 405"/>
            <p:cNvSpPr>
              <a:spLocks/>
            </p:cNvSpPr>
            <p:nvPr/>
          </p:nvSpPr>
          <p:spPr bwMode="auto">
            <a:xfrm>
              <a:off x="11299" y="5484"/>
              <a:ext cx="32" cy="116"/>
            </a:xfrm>
            <a:custGeom>
              <a:avLst/>
              <a:gdLst>
                <a:gd name="T0" fmla="*/ 20 w 32"/>
                <a:gd name="T1" fmla="*/ 36 h 116"/>
                <a:gd name="T2" fmla="*/ 20 w 32"/>
                <a:gd name="T3" fmla="*/ 12 h 116"/>
                <a:gd name="T4" fmla="*/ 0 w 32"/>
                <a:gd name="T5" fmla="*/ 0 h 116"/>
                <a:gd name="T6" fmla="*/ 0 w 32"/>
                <a:gd name="T7" fmla="*/ 12 h 116"/>
                <a:gd name="T8" fmla="*/ 10 w 32"/>
                <a:gd name="T9" fmla="*/ 36 h 116"/>
                <a:gd name="T10" fmla="*/ 10 w 32"/>
                <a:gd name="T11" fmla="*/ 116 h 116"/>
                <a:gd name="T12" fmla="*/ 31 w 32"/>
                <a:gd name="T13" fmla="*/ 116 h 116"/>
                <a:gd name="T14" fmla="*/ 20 w 32"/>
                <a:gd name="T15" fmla="*/ 73 h 116"/>
                <a:gd name="T16" fmla="*/ 20 w 32"/>
                <a:gd name="T17" fmla="*/ 36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16"/>
                <a:gd name="T29" fmla="*/ 32 w 32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16">
                  <a:moveTo>
                    <a:pt x="20" y="36"/>
                  </a:moveTo>
                  <a:lnTo>
                    <a:pt x="2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36"/>
                  </a:lnTo>
                  <a:lnTo>
                    <a:pt x="10" y="116"/>
                  </a:lnTo>
                  <a:lnTo>
                    <a:pt x="31" y="116"/>
                  </a:lnTo>
                  <a:lnTo>
                    <a:pt x="20" y="73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97" name="Freeform 406"/>
            <p:cNvSpPr>
              <a:spLocks/>
            </p:cNvSpPr>
            <p:nvPr/>
          </p:nvSpPr>
          <p:spPr bwMode="auto">
            <a:xfrm>
              <a:off x="11310" y="5600"/>
              <a:ext cx="21" cy="4056"/>
            </a:xfrm>
            <a:custGeom>
              <a:avLst/>
              <a:gdLst>
                <a:gd name="T0" fmla="*/ 10 w 21"/>
                <a:gd name="T1" fmla="*/ 4043 h 4056"/>
                <a:gd name="T2" fmla="*/ 20 w 21"/>
                <a:gd name="T3" fmla="*/ 4049 h 4056"/>
                <a:gd name="T4" fmla="*/ 20 w 21"/>
                <a:gd name="T5" fmla="*/ 0 h 4056"/>
                <a:gd name="T6" fmla="*/ 0 w 21"/>
                <a:gd name="T7" fmla="*/ 0 h 4056"/>
                <a:gd name="T8" fmla="*/ 0 w 21"/>
                <a:gd name="T9" fmla="*/ 4055 h 4056"/>
                <a:gd name="T10" fmla="*/ 10 w 21"/>
                <a:gd name="T11" fmla="*/ 4055 h 4056"/>
                <a:gd name="T12" fmla="*/ 20 w 21"/>
                <a:gd name="T13" fmla="*/ 4049 h 4056"/>
                <a:gd name="T14" fmla="*/ 10 w 21"/>
                <a:gd name="T15" fmla="*/ 4043 h 40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4056"/>
                <a:gd name="T26" fmla="*/ 21 w 21"/>
                <a:gd name="T27" fmla="*/ 4056 h 40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4056">
                  <a:moveTo>
                    <a:pt x="10" y="4043"/>
                  </a:moveTo>
                  <a:lnTo>
                    <a:pt x="20" y="4049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55"/>
                  </a:lnTo>
                  <a:lnTo>
                    <a:pt x="10" y="4055"/>
                  </a:lnTo>
                  <a:lnTo>
                    <a:pt x="20" y="4049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98" name="Freeform 407"/>
            <p:cNvSpPr>
              <a:spLocks/>
            </p:cNvSpPr>
            <p:nvPr/>
          </p:nvSpPr>
          <p:spPr bwMode="auto">
            <a:xfrm>
              <a:off x="11800" y="9643"/>
              <a:ext cx="105" cy="13"/>
            </a:xfrm>
            <a:custGeom>
              <a:avLst/>
              <a:gdLst>
                <a:gd name="T0" fmla="*/ 0 w 105"/>
                <a:gd name="T1" fmla="*/ 0 h 13"/>
                <a:gd name="T2" fmla="*/ 0 w 105"/>
                <a:gd name="T3" fmla="*/ 12 h 13"/>
                <a:gd name="T4" fmla="*/ 93 w 105"/>
                <a:gd name="T5" fmla="*/ 12 h 13"/>
                <a:gd name="T6" fmla="*/ 93 w 105"/>
                <a:gd name="T7" fmla="*/ 6 h 13"/>
                <a:gd name="T8" fmla="*/ 93 w 105"/>
                <a:gd name="T9" fmla="*/ 12 h 13"/>
                <a:gd name="T10" fmla="*/ 104 w 105"/>
                <a:gd name="T11" fmla="*/ 12 h 13"/>
                <a:gd name="T12" fmla="*/ 104 w 105"/>
                <a:gd name="T13" fmla="*/ 6 h 13"/>
                <a:gd name="T14" fmla="*/ 93 w 105"/>
                <a:gd name="T15" fmla="*/ 0 h 13"/>
                <a:gd name="T16" fmla="*/ 0 w 105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5"/>
                <a:gd name="T28" fmla="*/ 0 h 13"/>
                <a:gd name="T29" fmla="*/ 105 w 105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5" h="13">
                  <a:moveTo>
                    <a:pt x="0" y="0"/>
                  </a:moveTo>
                  <a:lnTo>
                    <a:pt x="0" y="12"/>
                  </a:lnTo>
                  <a:lnTo>
                    <a:pt x="93" y="12"/>
                  </a:lnTo>
                  <a:lnTo>
                    <a:pt x="93" y="6"/>
                  </a:lnTo>
                  <a:lnTo>
                    <a:pt x="93" y="12"/>
                  </a:lnTo>
                  <a:lnTo>
                    <a:pt x="104" y="12"/>
                  </a:lnTo>
                  <a:lnTo>
                    <a:pt x="104" y="6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999" name="Freeform 408"/>
            <p:cNvSpPr>
              <a:spLocks/>
            </p:cNvSpPr>
            <p:nvPr/>
          </p:nvSpPr>
          <p:spPr bwMode="auto">
            <a:xfrm>
              <a:off x="11899" y="5600"/>
              <a:ext cx="0" cy="957"/>
            </a:xfrm>
            <a:custGeom>
              <a:avLst/>
              <a:gdLst>
                <a:gd name="T0" fmla="*/ 0 h 957"/>
                <a:gd name="T1" fmla="*/ 956 h 957"/>
                <a:gd name="T2" fmla="*/ 0 60000 65536"/>
                <a:gd name="T3" fmla="*/ 0 60000 65536"/>
                <a:gd name="T4" fmla="*/ 0 h 957"/>
                <a:gd name="T5" fmla="*/ 957 h 957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7">
                  <a:moveTo>
                    <a:pt x="0" y="0"/>
                  </a:moveTo>
                  <a:lnTo>
                    <a:pt x="0" y="956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00" name="Freeform 409"/>
            <p:cNvSpPr>
              <a:spLocks/>
            </p:cNvSpPr>
            <p:nvPr/>
          </p:nvSpPr>
          <p:spPr bwMode="auto">
            <a:xfrm>
              <a:off x="11899" y="7714"/>
              <a:ext cx="0" cy="1446"/>
            </a:xfrm>
            <a:custGeom>
              <a:avLst/>
              <a:gdLst>
                <a:gd name="T0" fmla="*/ 0 h 1446"/>
                <a:gd name="T1" fmla="*/ 1446 h 1446"/>
                <a:gd name="T2" fmla="*/ 0 60000 65536"/>
                <a:gd name="T3" fmla="*/ 0 60000 65536"/>
                <a:gd name="T4" fmla="*/ 0 h 1446"/>
                <a:gd name="T5" fmla="*/ 1446 h 144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46">
                  <a:moveTo>
                    <a:pt x="0" y="0"/>
                  </a:moveTo>
                  <a:lnTo>
                    <a:pt x="0" y="1446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01" name="Freeform 410"/>
            <p:cNvSpPr>
              <a:spLocks/>
            </p:cNvSpPr>
            <p:nvPr/>
          </p:nvSpPr>
          <p:spPr bwMode="auto">
            <a:xfrm>
              <a:off x="11842" y="5484"/>
              <a:ext cx="63" cy="116"/>
            </a:xfrm>
            <a:custGeom>
              <a:avLst/>
              <a:gdLst>
                <a:gd name="T0" fmla="*/ 52 w 63"/>
                <a:gd name="T1" fmla="*/ 55 h 116"/>
                <a:gd name="T2" fmla="*/ 52 w 63"/>
                <a:gd name="T3" fmla="*/ 36 h 116"/>
                <a:gd name="T4" fmla="*/ 41 w 63"/>
                <a:gd name="T5" fmla="*/ 24 h 116"/>
                <a:gd name="T6" fmla="*/ 31 w 63"/>
                <a:gd name="T7" fmla="*/ 12 h 116"/>
                <a:gd name="T8" fmla="*/ 20 w 63"/>
                <a:gd name="T9" fmla="*/ 6 h 116"/>
                <a:gd name="T10" fmla="*/ 10 w 63"/>
                <a:gd name="T11" fmla="*/ 0 h 116"/>
                <a:gd name="T12" fmla="*/ 0 w 63"/>
                <a:gd name="T13" fmla="*/ 0 h 116"/>
                <a:gd name="T14" fmla="*/ 0 w 63"/>
                <a:gd name="T15" fmla="*/ 12 h 116"/>
                <a:gd name="T16" fmla="*/ 10 w 63"/>
                <a:gd name="T17" fmla="*/ 12 h 116"/>
                <a:gd name="T18" fmla="*/ 20 w 63"/>
                <a:gd name="T19" fmla="*/ 18 h 116"/>
                <a:gd name="T20" fmla="*/ 31 w 63"/>
                <a:gd name="T21" fmla="*/ 24 h 116"/>
                <a:gd name="T22" fmla="*/ 31 w 63"/>
                <a:gd name="T23" fmla="*/ 36 h 116"/>
                <a:gd name="T24" fmla="*/ 41 w 63"/>
                <a:gd name="T25" fmla="*/ 55 h 116"/>
                <a:gd name="T26" fmla="*/ 41 w 63"/>
                <a:gd name="T27" fmla="*/ 73 h 116"/>
                <a:gd name="T28" fmla="*/ 52 w 63"/>
                <a:gd name="T29" fmla="*/ 91 h 116"/>
                <a:gd name="T30" fmla="*/ 52 w 63"/>
                <a:gd name="T31" fmla="*/ 116 h 116"/>
                <a:gd name="T32" fmla="*/ 62 w 63"/>
                <a:gd name="T33" fmla="*/ 116 h 116"/>
                <a:gd name="T34" fmla="*/ 62 w 63"/>
                <a:gd name="T35" fmla="*/ 73 h 116"/>
                <a:gd name="T36" fmla="*/ 52 w 63"/>
                <a:gd name="T37" fmla="*/ 55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116"/>
                <a:gd name="T59" fmla="*/ 63 w 63"/>
                <a:gd name="T60" fmla="*/ 116 h 1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116">
                  <a:moveTo>
                    <a:pt x="52" y="55"/>
                  </a:moveTo>
                  <a:lnTo>
                    <a:pt x="52" y="36"/>
                  </a:lnTo>
                  <a:lnTo>
                    <a:pt x="41" y="24"/>
                  </a:lnTo>
                  <a:lnTo>
                    <a:pt x="31" y="12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0" y="18"/>
                  </a:lnTo>
                  <a:lnTo>
                    <a:pt x="31" y="24"/>
                  </a:lnTo>
                  <a:lnTo>
                    <a:pt x="31" y="36"/>
                  </a:lnTo>
                  <a:lnTo>
                    <a:pt x="41" y="55"/>
                  </a:lnTo>
                  <a:lnTo>
                    <a:pt x="41" y="73"/>
                  </a:lnTo>
                  <a:lnTo>
                    <a:pt x="52" y="91"/>
                  </a:lnTo>
                  <a:lnTo>
                    <a:pt x="52" y="116"/>
                  </a:lnTo>
                  <a:lnTo>
                    <a:pt x="62" y="116"/>
                  </a:lnTo>
                  <a:lnTo>
                    <a:pt x="62" y="73"/>
                  </a:lnTo>
                  <a:lnTo>
                    <a:pt x="52" y="55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02" name="Freeform 411"/>
            <p:cNvSpPr>
              <a:spLocks/>
            </p:cNvSpPr>
            <p:nvPr/>
          </p:nvSpPr>
          <p:spPr bwMode="auto">
            <a:xfrm>
              <a:off x="11800" y="5484"/>
              <a:ext cx="52" cy="123"/>
            </a:xfrm>
            <a:custGeom>
              <a:avLst/>
              <a:gdLst>
                <a:gd name="T0" fmla="*/ 10 w 52"/>
                <a:gd name="T1" fmla="*/ 55 h 123"/>
                <a:gd name="T2" fmla="*/ 0 w 52"/>
                <a:gd name="T3" fmla="*/ 73 h 123"/>
                <a:gd name="T4" fmla="*/ 0 w 52"/>
                <a:gd name="T5" fmla="*/ 122 h 123"/>
                <a:gd name="T6" fmla="*/ 10 w 52"/>
                <a:gd name="T7" fmla="*/ 122 h 123"/>
                <a:gd name="T8" fmla="*/ 10 w 52"/>
                <a:gd name="T9" fmla="*/ 91 h 123"/>
                <a:gd name="T10" fmla="*/ 20 w 52"/>
                <a:gd name="T11" fmla="*/ 73 h 123"/>
                <a:gd name="T12" fmla="*/ 20 w 52"/>
                <a:gd name="T13" fmla="*/ 55 h 123"/>
                <a:gd name="T14" fmla="*/ 31 w 52"/>
                <a:gd name="T15" fmla="*/ 36 h 123"/>
                <a:gd name="T16" fmla="*/ 31 w 52"/>
                <a:gd name="T17" fmla="*/ 24 h 123"/>
                <a:gd name="T18" fmla="*/ 41 w 52"/>
                <a:gd name="T19" fmla="*/ 18 h 123"/>
                <a:gd name="T20" fmla="*/ 52 w 52"/>
                <a:gd name="T21" fmla="*/ 12 h 123"/>
                <a:gd name="T22" fmla="*/ 52 w 52"/>
                <a:gd name="T23" fmla="*/ 0 h 123"/>
                <a:gd name="T24" fmla="*/ 41 w 52"/>
                <a:gd name="T25" fmla="*/ 6 h 123"/>
                <a:gd name="T26" fmla="*/ 31 w 52"/>
                <a:gd name="T27" fmla="*/ 12 h 123"/>
                <a:gd name="T28" fmla="*/ 20 w 52"/>
                <a:gd name="T29" fmla="*/ 24 h 123"/>
                <a:gd name="T30" fmla="*/ 10 w 52"/>
                <a:gd name="T31" fmla="*/ 36 h 123"/>
                <a:gd name="T32" fmla="*/ 10 w 52"/>
                <a:gd name="T33" fmla="*/ 55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123"/>
                <a:gd name="T53" fmla="*/ 52 w 52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123">
                  <a:moveTo>
                    <a:pt x="10" y="55"/>
                  </a:moveTo>
                  <a:lnTo>
                    <a:pt x="0" y="73"/>
                  </a:lnTo>
                  <a:lnTo>
                    <a:pt x="0" y="122"/>
                  </a:lnTo>
                  <a:lnTo>
                    <a:pt x="10" y="122"/>
                  </a:lnTo>
                  <a:lnTo>
                    <a:pt x="10" y="91"/>
                  </a:lnTo>
                  <a:lnTo>
                    <a:pt x="20" y="73"/>
                  </a:lnTo>
                  <a:lnTo>
                    <a:pt x="20" y="55"/>
                  </a:lnTo>
                  <a:lnTo>
                    <a:pt x="31" y="36"/>
                  </a:lnTo>
                  <a:lnTo>
                    <a:pt x="31" y="24"/>
                  </a:lnTo>
                  <a:lnTo>
                    <a:pt x="41" y="18"/>
                  </a:lnTo>
                  <a:lnTo>
                    <a:pt x="52" y="12"/>
                  </a:lnTo>
                  <a:lnTo>
                    <a:pt x="52" y="0"/>
                  </a:lnTo>
                  <a:lnTo>
                    <a:pt x="41" y="6"/>
                  </a:lnTo>
                  <a:lnTo>
                    <a:pt x="31" y="12"/>
                  </a:lnTo>
                  <a:lnTo>
                    <a:pt x="20" y="24"/>
                  </a:lnTo>
                  <a:lnTo>
                    <a:pt x="10" y="36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8003" name="Group 412"/>
            <p:cNvGrpSpPr>
              <a:grpSpLocks/>
            </p:cNvGrpSpPr>
            <p:nvPr/>
          </p:nvGrpSpPr>
          <p:grpSpPr bwMode="auto">
            <a:xfrm>
              <a:off x="11925" y="9643"/>
              <a:ext cx="84" cy="13"/>
              <a:chOff x="11925" y="9643"/>
              <a:chExt cx="84" cy="13"/>
            </a:xfrm>
          </p:grpSpPr>
          <p:sp>
            <p:nvSpPr>
              <p:cNvPr id="28049" name="Freeform 413"/>
              <p:cNvSpPr>
                <a:spLocks/>
              </p:cNvSpPr>
              <p:nvPr/>
            </p:nvSpPr>
            <p:spPr bwMode="auto">
              <a:xfrm>
                <a:off x="11925" y="9643"/>
                <a:ext cx="84" cy="13"/>
              </a:xfrm>
              <a:custGeom>
                <a:avLst/>
                <a:gdLst>
                  <a:gd name="T0" fmla="*/ 83 w 84"/>
                  <a:gd name="T1" fmla="*/ 6 h 13"/>
                  <a:gd name="T2" fmla="*/ 73 w 84"/>
                  <a:gd name="T3" fmla="*/ 6 h 13"/>
                  <a:gd name="T4" fmla="*/ 73 w 84"/>
                  <a:gd name="T5" fmla="*/ 0 h 13"/>
                  <a:gd name="T6" fmla="*/ 0 w 84"/>
                  <a:gd name="T7" fmla="*/ 0 h 13"/>
                  <a:gd name="T8" fmla="*/ 0 w 84"/>
                  <a:gd name="T9" fmla="*/ 12 h 13"/>
                  <a:gd name="T10" fmla="*/ 52 w 84"/>
                  <a:gd name="T11" fmla="*/ 12 h 13"/>
                  <a:gd name="T12" fmla="*/ 62 w 84"/>
                  <a:gd name="T13" fmla="*/ 6 h 13"/>
                  <a:gd name="T14" fmla="*/ 73 w 84"/>
                  <a:gd name="T15" fmla="*/ 12 h 13"/>
                  <a:gd name="T16" fmla="*/ 83 w 84"/>
                  <a:gd name="T17" fmla="*/ 6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13"/>
                  <a:gd name="T29" fmla="*/ 84 w 8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13">
                    <a:moveTo>
                      <a:pt x="83" y="6"/>
                    </a:moveTo>
                    <a:lnTo>
                      <a:pt x="73" y="6"/>
                    </a:lnTo>
                    <a:lnTo>
                      <a:pt x="7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52" y="12"/>
                    </a:lnTo>
                    <a:lnTo>
                      <a:pt x="62" y="6"/>
                    </a:lnTo>
                    <a:lnTo>
                      <a:pt x="73" y="12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50" name="Freeform 414"/>
              <p:cNvSpPr>
                <a:spLocks/>
              </p:cNvSpPr>
              <p:nvPr/>
            </p:nvSpPr>
            <p:spPr bwMode="auto">
              <a:xfrm>
                <a:off x="11925" y="9643"/>
                <a:ext cx="84" cy="13"/>
              </a:xfrm>
              <a:custGeom>
                <a:avLst/>
                <a:gdLst>
                  <a:gd name="T0" fmla="*/ 62 w 84"/>
                  <a:gd name="T1" fmla="*/ 6 h 13"/>
                  <a:gd name="T2" fmla="*/ 52 w 84"/>
                  <a:gd name="T3" fmla="*/ 12 h 13"/>
                  <a:gd name="T4" fmla="*/ 73 w 84"/>
                  <a:gd name="T5" fmla="*/ 12 h 13"/>
                  <a:gd name="T6" fmla="*/ 62 w 84"/>
                  <a:gd name="T7" fmla="*/ 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13"/>
                  <a:gd name="T14" fmla="*/ 84 w 8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13">
                    <a:moveTo>
                      <a:pt x="62" y="6"/>
                    </a:moveTo>
                    <a:lnTo>
                      <a:pt x="52" y="12"/>
                    </a:lnTo>
                    <a:lnTo>
                      <a:pt x="73" y="12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8004" name="Freeform 415"/>
            <p:cNvSpPr>
              <a:spLocks/>
            </p:cNvSpPr>
            <p:nvPr/>
          </p:nvSpPr>
          <p:spPr bwMode="auto">
            <a:xfrm>
              <a:off x="11988" y="5594"/>
              <a:ext cx="21" cy="4056"/>
            </a:xfrm>
            <a:custGeom>
              <a:avLst/>
              <a:gdLst>
                <a:gd name="T0" fmla="*/ 0 w 21"/>
                <a:gd name="T1" fmla="*/ 6 h 4056"/>
                <a:gd name="T2" fmla="*/ 0 w 21"/>
                <a:gd name="T3" fmla="*/ 4055 h 4056"/>
                <a:gd name="T4" fmla="*/ 20 w 21"/>
                <a:gd name="T5" fmla="*/ 4055 h 4056"/>
                <a:gd name="T6" fmla="*/ 20 w 21"/>
                <a:gd name="T7" fmla="*/ 6 h 4056"/>
                <a:gd name="T8" fmla="*/ 10 w 21"/>
                <a:gd name="T9" fmla="*/ 6 h 4056"/>
                <a:gd name="T10" fmla="*/ 10 w 21"/>
                <a:gd name="T11" fmla="*/ 0 h 4056"/>
                <a:gd name="T12" fmla="*/ 0 w 21"/>
                <a:gd name="T13" fmla="*/ 6 h 4056"/>
                <a:gd name="T14" fmla="*/ 0 w 21"/>
                <a:gd name="T15" fmla="*/ 6 h 40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4056"/>
                <a:gd name="T26" fmla="*/ 21 w 21"/>
                <a:gd name="T27" fmla="*/ 4056 h 40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4056">
                  <a:moveTo>
                    <a:pt x="0" y="6"/>
                  </a:moveTo>
                  <a:lnTo>
                    <a:pt x="0" y="4055"/>
                  </a:lnTo>
                  <a:lnTo>
                    <a:pt x="20" y="4055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05" name="Freeform 416"/>
            <p:cNvSpPr>
              <a:spLocks/>
            </p:cNvSpPr>
            <p:nvPr/>
          </p:nvSpPr>
          <p:spPr bwMode="auto">
            <a:xfrm>
              <a:off x="11946" y="5484"/>
              <a:ext cx="63" cy="116"/>
            </a:xfrm>
            <a:custGeom>
              <a:avLst/>
              <a:gdLst>
                <a:gd name="T0" fmla="*/ 0 w 63"/>
                <a:gd name="T1" fmla="*/ 6 h 116"/>
                <a:gd name="T2" fmla="*/ 10 w 63"/>
                <a:gd name="T3" fmla="*/ 12 h 116"/>
                <a:gd name="T4" fmla="*/ 20 w 63"/>
                <a:gd name="T5" fmla="*/ 18 h 116"/>
                <a:gd name="T6" fmla="*/ 31 w 63"/>
                <a:gd name="T7" fmla="*/ 24 h 116"/>
                <a:gd name="T8" fmla="*/ 31 w 63"/>
                <a:gd name="T9" fmla="*/ 36 h 116"/>
                <a:gd name="T10" fmla="*/ 41 w 63"/>
                <a:gd name="T11" fmla="*/ 55 h 116"/>
                <a:gd name="T12" fmla="*/ 41 w 63"/>
                <a:gd name="T13" fmla="*/ 116 h 116"/>
                <a:gd name="T14" fmla="*/ 62 w 63"/>
                <a:gd name="T15" fmla="*/ 116 h 116"/>
                <a:gd name="T16" fmla="*/ 62 w 63"/>
                <a:gd name="T17" fmla="*/ 91 h 116"/>
                <a:gd name="T18" fmla="*/ 52 w 63"/>
                <a:gd name="T19" fmla="*/ 73 h 116"/>
                <a:gd name="T20" fmla="*/ 52 w 63"/>
                <a:gd name="T21" fmla="*/ 36 h 116"/>
                <a:gd name="T22" fmla="*/ 41 w 63"/>
                <a:gd name="T23" fmla="*/ 24 h 116"/>
                <a:gd name="T24" fmla="*/ 31 w 63"/>
                <a:gd name="T25" fmla="*/ 12 h 116"/>
                <a:gd name="T26" fmla="*/ 31 w 63"/>
                <a:gd name="T27" fmla="*/ 6 h 116"/>
                <a:gd name="T28" fmla="*/ 10 w 63"/>
                <a:gd name="T29" fmla="*/ 0 h 116"/>
                <a:gd name="T30" fmla="*/ 0 w 63"/>
                <a:gd name="T31" fmla="*/ 6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3"/>
                <a:gd name="T49" fmla="*/ 0 h 116"/>
                <a:gd name="T50" fmla="*/ 63 w 63"/>
                <a:gd name="T51" fmla="*/ 116 h 1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3" h="116">
                  <a:moveTo>
                    <a:pt x="0" y="6"/>
                  </a:moveTo>
                  <a:lnTo>
                    <a:pt x="10" y="12"/>
                  </a:lnTo>
                  <a:lnTo>
                    <a:pt x="20" y="18"/>
                  </a:lnTo>
                  <a:lnTo>
                    <a:pt x="31" y="24"/>
                  </a:lnTo>
                  <a:lnTo>
                    <a:pt x="31" y="36"/>
                  </a:lnTo>
                  <a:lnTo>
                    <a:pt x="41" y="55"/>
                  </a:lnTo>
                  <a:lnTo>
                    <a:pt x="41" y="116"/>
                  </a:lnTo>
                  <a:lnTo>
                    <a:pt x="62" y="116"/>
                  </a:lnTo>
                  <a:lnTo>
                    <a:pt x="62" y="91"/>
                  </a:lnTo>
                  <a:lnTo>
                    <a:pt x="52" y="73"/>
                  </a:lnTo>
                  <a:lnTo>
                    <a:pt x="52" y="36"/>
                  </a:lnTo>
                  <a:lnTo>
                    <a:pt x="41" y="24"/>
                  </a:lnTo>
                  <a:lnTo>
                    <a:pt x="31" y="12"/>
                  </a:lnTo>
                  <a:lnTo>
                    <a:pt x="31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06" name="Freeform 417"/>
            <p:cNvSpPr>
              <a:spLocks/>
            </p:cNvSpPr>
            <p:nvPr/>
          </p:nvSpPr>
          <p:spPr bwMode="auto">
            <a:xfrm>
              <a:off x="11915" y="5484"/>
              <a:ext cx="42" cy="123"/>
            </a:xfrm>
            <a:custGeom>
              <a:avLst/>
              <a:gdLst>
                <a:gd name="T0" fmla="*/ 10 w 42"/>
                <a:gd name="T1" fmla="*/ 36 h 123"/>
                <a:gd name="T2" fmla="*/ 0 w 42"/>
                <a:gd name="T3" fmla="*/ 55 h 123"/>
                <a:gd name="T4" fmla="*/ 0 w 42"/>
                <a:gd name="T5" fmla="*/ 122 h 123"/>
                <a:gd name="T6" fmla="*/ 10 w 42"/>
                <a:gd name="T7" fmla="*/ 122 h 123"/>
                <a:gd name="T8" fmla="*/ 10 w 42"/>
                <a:gd name="T9" fmla="*/ 91 h 123"/>
                <a:gd name="T10" fmla="*/ 20 w 42"/>
                <a:gd name="T11" fmla="*/ 73 h 123"/>
                <a:gd name="T12" fmla="*/ 20 w 42"/>
                <a:gd name="T13" fmla="*/ 36 h 123"/>
                <a:gd name="T14" fmla="*/ 31 w 42"/>
                <a:gd name="T15" fmla="*/ 24 h 123"/>
                <a:gd name="T16" fmla="*/ 41 w 42"/>
                <a:gd name="T17" fmla="*/ 18 h 123"/>
                <a:gd name="T18" fmla="*/ 41 w 42"/>
                <a:gd name="T19" fmla="*/ 0 h 123"/>
                <a:gd name="T20" fmla="*/ 31 w 42"/>
                <a:gd name="T21" fmla="*/ 6 h 123"/>
                <a:gd name="T22" fmla="*/ 20 w 42"/>
                <a:gd name="T23" fmla="*/ 12 h 123"/>
                <a:gd name="T24" fmla="*/ 20 w 42"/>
                <a:gd name="T25" fmla="*/ 24 h 123"/>
                <a:gd name="T26" fmla="*/ 10 w 42"/>
                <a:gd name="T27" fmla="*/ 36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"/>
                <a:gd name="T43" fmla="*/ 0 h 123"/>
                <a:gd name="T44" fmla="*/ 42 w 42"/>
                <a:gd name="T45" fmla="*/ 123 h 1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" h="123">
                  <a:moveTo>
                    <a:pt x="10" y="36"/>
                  </a:moveTo>
                  <a:lnTo>
                    <a:pt x="0" y="55"/>
                  </a:lnTo>
                  <a:lnTo>
                    <a:pt x="0" y="122"/>
                  </a:lnTo>
                  <a:lnTo>
                    <a:pt x="10" y="122"/>
                  </a:lnTo>
                  <a:lnTo>
                    <a:pt x="10" y="91"/>
                  </a:lnTo>
                  <a:lnTo>
                    <a:pt x="20" y="73"/>
                  </a:lnTo>
                  <a:lnTo>
                    <a:pt x="20" y="36"/>
                  </a:lnTo>
                  <a:lnTo>
                    <a:pt x="31" y="24"/>
                  </a:lnTo>
                  <a:lnTo>
                    <a:pt x="41" y="18"/>
                  </a:lnTo>
                  <a:lnTo>
                    <a:pt x="41" y="0"/>
                  </a:lnTo>
                  <a:lnTo>
                    <a:pt x="31" y="6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07" name="Freeform 418"/>
            <p:cNvSpPr>
              <a:spLocks/>
            </p:cNvSpPr>
            <p:nvPr/>
          </p:nvSpPr>
          <p:spPr bwMode="auto">
            <a:xfrm>
              <a:off x="11920" y="5600"/>
              <a:ext cx="0" cy="957"/>
            </a:xfrm>
            <a:custGeom>
              <a:avLst/>
              <a:gdLst>
                <a:gd name="T0" fmla="*/ 0 h 957"/>
                <a:gd name="T1" fmla="*/ 956 h 957"/>
                <a:gd name="T2" fmla="*/ 0 60000 65536"/>
                <a:gd name="T3" fmla="*/ 0 60000 65536"/>
                <a:gd name="T4" fmla="*/ 0 h 957"/>
                <a:gd name="T5" fmla="*/ 957 h 957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7">
                  <a:moveTo>
                    <a:pt x="0" y="0"/>
                  </a:moveTo>
                  <a:lnTo>
                    <a:pt x="0" y="956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08" name="Freeform 419"/>
            <p:cNvSpPr>
              <a:spLocks/>
            </p:cNvSpPr>
            <p:nvPr/>
          </p:nvSpPr>
          <p:spPr bwMode="auto">
            <a:xfrm>
              <a:off x="11920" y="7714"/>
              <a:ext cx="0" cy="1446"/>
            </a:xfrm>
            <a:custGeom>
              <a:avLst/>
              <a:gdLst>
                <a:gd name="T0" fmla="*/ 0 h 1446"/>
                <a:gd name="T1" fmla="*/ 1446 h 1446"/>
                <a:gd name="T2" fmla="*/ 0 60000 65536"/>
                <a:gd name="T3" fmla="*/ 0 60000 65536"/>
                <a:gd name="T4" fmla="*/ 0 h 1446"/>
                <a:gd name="T5" fmla="*/ 1446 h 144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46">
                  <a:moveTo>
                    <a:pt x="0" y="0"/>
                  </a:moveTo>
                  <a:lnTo>
                    <a:pt x="0" y="1446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8009" name="Group 420"/>
            <p:cNvGrpSpPr>
              <a:grpSpLocks/>
            </p:cNvGrpSpPr>
            <p:nvPr/>
          </p:nvGrpSpPr>
          <p:grpSpPr bwMode="auto">
            <a:xfrm>
              <a:off x="12019" y="9643"/>
              <a:ext cx="63" cy="13"/>
              <a:chOff x="12019" y="9643"/>
              <a:chExt cx="63" cy="13"/>
            </a:xfrm>
          </p:grpSpPr>
          <p:sp>
            <p:nvSpPr>
              <p:cNvPr id="28047" name="Freeform 421"/>
              <p:cNvSpPr>
                <a:spLocks/>
              </p:cNvSpPr>
              <p:nvPr/>
            </p:nvSpPr>
            <p:spPr bwMode="auto">
              <a:xfrm>
                <a:off x="12019" y="9643"/>
                <a:ext cx="63" cy="13"/>
              </a:xfrm>
              <a:custGeom>
                <a:avLst/>
                <a:gdLst>
                  <a:gd name="T0" fmla="*/ 52 w 63"/>
                  <a:gd name="T1" fmla="*/ 6 h 13"/>
                  <a:gd name="T2" fmla="*/ 41 w 63"/>
                  <a:gd name="T3" fmla="*/ 12 h 13"/>
                  <a:gd name="T4" fmla="*/ 62 w 63"/>
                  <a:gd name="T5" fmla="*/ 12 h 13"/>
                  <a:gd name="T6" fmla="*/ 52 w 63"/>
                  <a:gd name="T7" fmla="*/ 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3"/>
                  <a:gd name="T14" fmla="*/ 63 w 63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3">
                    <a:moveTo>
                      <a:pt x="52" y="6"/>
                    </a:moveTo>
                    <a:lnTo>
                      <a:pt x="41" y="12"/>
                    </a:lnTo>
                    <a:lnTo>
                      <a:pt x="62" y="12"/>
                    </a:ln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48" name="Freeform 422"/>
              <p:cNvSpPr>
                <a:spLocks/>
              </p:cNvSpPr>
              <p:nvPr/>
            </p:nvSpPr>
            <p:spPr bwMode="auto">
              <a:xfrm>
                <a:off x="12019" y="9643"/>
                <a:ext cx="63" cy="13"/>
              </a:xfrm>
              <a:custGeom>
                <a:avLst/>
                <a:gdLst>
                  <a:gd name="T0" fmla="*/ 0 w 63"/>
                  <a:gd name="T1" fmla="*/ 0 h 13"/>
                  <a:gd name="T2" fmla="*/ 0 w 63"/>
                  <a:gd name="T3" fmla="*/ 12 h 13"/>
                  <a:gd name="T4" fmla="*/ 41 w 63"/>
                  <a:gd name="T5" fmla="*/ 12 h 13"/>
                  <a:gd name="T6" fmla="*/ 52 w 63"/>
                  <a:gd name="T7" fmla="*/ 6 h 13"/>
                  <a:gd name="T8" fmla="*/ 62 w 63"/>
                  <a:gd name="T9" fmla="*/ 12 h 13"/>
                  <a:gd name="T10" fmla="*/ 62 w 63"/>
                  <a:gd name="T11" fmla="*/ 0 h 13"/>
                  <a:gd name="T12" fmla="*/ 0 w 63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3"/>
                  <a:gd name="T23" fmla="*/ 63 w 6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3">
                    <a:moveTo>
                      <a:pt x="0" y="0"/>
                    </a:moveTo>
                    <a:lnTo>
                      <a:pt x="0" y="12"/>
                    </a:lnTo>
                    <a:lnTo>
                      <a:pt x="41" y="12"/>
                    </a:lnTo>
                    <a:lnTo>
                      <a:pt x="52" y="6"/>
                    </a:lnTo>
                    <a:lnTo>
                      <a:pt x="62" y="12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8010" name="Freeform 423"/>
            <p:cNvSpPr>
              <a:spLocks/>
            </p:cNvSpPr>
            <p:nvPr/>
          </p:nvSpPr>
          <p:spPr bwMode="auto">
            <a:xfrm>
              <a:off x="12077" y="5594"/>
              <a:ext cx="0" cy="963"/>
            </a:xfrm>
            <a:custGeom>
              <a:avLst/>
              <a:gdLst>
                <a:gd name="T0" fmla="*/ 0 h 963"/>
                <a:gd name="T1" fmla="*/ 962 h 963"/>
                <a:gd name="T2" fmla="*/ 0 60000 65536"/>
                <a:gd name="T3" fmla="*/ 0 60000 65536"/>
                <a:gd name="T4" fmla="*/ 0 h 963"/>
                <a:gd name="T5" fmla="*/ 963 h 963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63">
                  <a:moveTo>
                    <a:pt x="0" y="0"/>
                  </a:moveTo>
                  <a:lnTo>
                    <a:pt x="0" y="962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11" name="Freeform 424"/>
            <p:cNvSpPr>
              <a:spLocks/>
            </p:cNvSpPr>
            <p:nvPr/>
          </p:nvSpPr>
          <p:spPr bwMode="auto">
            <a:xfrm>
              <a:off x="12077" y="7714"/>
              <a:ext cx="0" cy="1446"/>
            </a:xfrm>
            <a:custGeom>
              <a:avLst/>
              <a:gdLst>
                <a:gd name="T0" fmla="*/ 0 h 1446"/>
                <a:gd name="T1" fmla="*/ 1446 h 1446"/>
                <a:gd name="T2" fmla="*/ 0 60000 65536"/>
                <a:gd name="T3" fmla="*/ 0 60000 65536"/>
                <a:gd name="T4" fmla="*/ 0 h 1446"/>
                <a:gd name="T5" fmla="*/ 1446 h 144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46">
                  <a:moveTo>
                    <a:pt x="0" y="0"/>
                  </a:moveTo>
                  <a:lnTo>
                    <a:pt x="0" y="1446"/>
                  </a:lnTo>
                </a:path>
              </a:pathLst>
            </a:custGeom>
            <a:noFill/>
            <a:ln w="7896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12" name="Freeform 425"/>
            <p:cNvSpPr>
              <a:spLocks/>
            </p:cNvSpPr>
            <p:nvPr/>
          </p:nvSpPr>
          <p:spPr bwMode="auto">
            <a:xfrm>
              <a:off x="12040" y="5484"/>
              <a:ext cx="42" cy="116"/>
            </a:xfrm>
            <a:custGeom>
              <a:avLst/>
              <a:gdLst>
                <a:gd name="T0" fmla="*/ 41 w 42"/>
                <a:gd name="T1" fmla="*/ 55 h 116"/>
                <a:gd name="T2" fmla="*/ 31 w 42"/>
                <a:gd name="T3" fmla="*/ 36 h 116"/>
                <a:gd name="T4" fmla="*/ 31 w 42"/>
                <a:gd name="T5" fmla="*/ 12 h 116"/>
                <a:gd name="T6" fmla="*/ 20 w 42"/>
                <a:gd name="T7" fmla="*/ 6 h 116"/>
                <a:gd name="T8" fmla="*/ 10 w 42"/>
                <a:gd name="T9" fmla="*/ 0 h 116"/>
                <a:gd name="T10" fmla="*/ 0 w 42"/>
                <a:gd name="T11" fmla="*/ 0 h 116"/>
                <a:gd name="T12" fmla="*/ 0 w 42"/>
                <a:gd name="T13" fmla="*/ 12 h 116"/>
                <a:gd name="T14" fmla="*/ 10 w 42"/>
                <a:gd name="T15" fmla="*/ 12 h 116"/>
                <a:gd name="T16" fmla="*/ 10 w 42"/>
                <a:gd name="T17" fmla="*/ 18 h 116"/>
                <a:gd name="T18" fmla="*/ 20 w 42"/>
                <a:gd name="T19" fmla="*/ 24 h 116"/>
                <a:gd name="T20" fmla="*/ 20 w 42"/>
                <a:gd name="T21" fmla="*/ 55 h 116"/>
                <a:gd name="T22" fmla="*/ 31 w 42"/>
                <a:gd name="T23" fmla="*/ 73 h 116"/>
                <a:gd name="T24" fmla="*/ 31 w 42"/>
                <a:gd name="T25" fmla="*/ 116 h 116"/>
                <a:gd name="T26" fmla="*/ 41 w 42"/>
                <a:gd name="T27" fmla="*/ 116 h 116"/>
                <a:gd name="T28" fmla="*/ 41 w 42"/>
                <a:gd name="T29" fmla="*/ 55 h 1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116"/>
                <a:gd name="T47" fmla="*/ 42 w 42"/>
                <a:gd name="T48" fmla="*/ 116 h 1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116">
                  <a:moveTo>
                    <a:pt x="41" y="55"/>
                  </a:moveTo>
                  <a:lnTo>
                    <a:pt x="31" y="36"/>
                  </a:lnTo>
                  <a:lnTo>
                    <a:pt x="31" y="12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0" y="18"/>
                  </a:lnTo>
                  <a:lnTo>
                    <a:pt x="20" y="24"/>
                  </a:lnTo>
                  <a:lnTo>
                    <a:pt x="20" y="55"/>
                  </a:lnTo>
                  <a:lnTo>
                    <a:pt x="31" y="73"/>
                  </a:lnTo>
                  <a:lnTo>
                    <a:pt x="31" y="116"/>
                  </a:lnTo>
                  <a:lnTo>
                    <a:pt x="41" y="116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13" name="Freeform 426"/>
            <p:cNvSpPr>
              <a:spLocks/>
            </p:cNvSpPr>
            <p:nvPr/>
          </p:nvSpPr>
          <p:spPr bwMode="auto">
            <a:xfrm>
              <a:off x="12009" y="5484"/>
              <a:ext cx="42" cy="123"/>
            </a:xfrm>
            <a:custGeom>
              <a:avLst/>
              <a:gdLst>
                <a:gd name="T0" fmla="*/ 10 w 42"/>
                <a:gd name="T1" fmla="*/ 24 h 123"/>
                <a:gd name="T2" fmla="*/ 10 w 42"/>
                <a:gd name="T3" fmla="*/ 55 h 123"/>
                <a:gd name="T4" fmla="*/ 0 w 42"/>
                <a:gd name="T5" fmla="*/ 73 h 123"/>
                <a:gd name="T6" fmla="*/ 0 w 42"/>
                <a:gd name="T7" fmla="*/ 122 h 123"/>
                <a:gd name="T8" fmla="*/ 10 w 42"/>
                <a:gd name="T9" fmla="*/ 122 h 123"/>
                <a:gd name="T10" fmla="*/ 20 w 42"/>
                <a:gd name="T11" fmla="*/ 116 h 123"/>
                <a:gd name="T12" fmla="*/ 20 w 42"/>
                <a:gd name="T13" fmla="*/ 36 h 123"/>
                <a:gd name="T14" fmla="*/ 31 w 42"/>
                <a:gd name="T15" fmla="*/ 24 h 123"/>
                <a:gd name="T16" fmla="*/ 31 w 42"/>
                <a:gd name="T17" fmla="*/ 18 h 123"/>
                <a:gd name="T18" fmla="*/ 41 w 42"/>
                <a:gd name="T19" fmla="*/ 12 h 123"/>
                <a:gd name="T20" fmla="*/ 41 w 42"/>
                <a:gd name="T21" fmla="*/ 0 h 123"/>
                <a:gd name="T22" fmla="*/ 31 w 42"/>
                <a:gd name="T23" fmla="*/ 6 h 123"/>
                <a:gd name="T24" fmla="*/ 20 w 42"/>
                <a:gd name="T25" fmla="*/ 12 h 123"/>
                <a:gd name="T26" fmla="*/ 10 w 42"/>
                <a:gd name="T27" fmla="*/ 24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"/>
                <a:gd name="T43" fmla="*/ 0 h 123"/>
                <a:gd name="T44" fmla="*/ 42 w 42"/>
                <a:gd name="T45" fmla="*/ 123 h 1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" h="123">
                  <a:moveTo>
                    <a:pt x="10" y="24"/>
                  </a:moveTo>
                  <a:lnTo>
                    <a:pt x="10" y="55"/>
                  </a:lnTo>
                  <a:lnTo>
                    <a:pt x="0" y="73"/>
                  </a:lnTo>
                  <a:lnTo>
                    <a:pt x="0" y="122"/>
                  </a:lnTo>
                  <a:lnTo>
                    <a:pt x="10" y="122"/>
                  </a:lnTo>
                  <a:lnTo>
                    <a:pt x="20" y="116"/>
                  </a:lnTo>
                  <a:lnTo>
                    <a:pt x="20" y="36"/>
                  </a:lnTo>
                  <a:lnTo>
                    <a:pt x="31" y="24"/>
                  </a:lnTo>
                  <a:lnTo>
                    <a:pt x="31" y="18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31" y="6"/>
                  </a:lnTo>
                  <a:lnTo>
                    <a:pt x="20" y="1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14" name="Freeform 427"/>
            <p:cNvSpPr>
              <a:spLocks/>
            </p:cNvSpPr>
            <p:nvPr/>
          </p:nvSpPr>
          <p:spPr bwMode="auto">
            <a:xfrm>
              <a:off x="12009" y="5600"/>
              <a:ext cx="21" cy="4056"/>
            </a:xfrm>
            <a:custGeom>
              <a:avLst/>
              <a:gdLst>
                <a:gd name="T0" fmla="*/ 10 w 21"/>
                <a:gd name="T1" fmla="*/ 4055 h 4056"/>
                <a:gd name="T2" fmla="*/ 20 w 21"/>
                <a:gd name="T3" fmla="*/ 4049 h 4056"/>
                <a:gd name="T4" fmla="*/ 10 w 21"/>
                <a:gd name="T5" fmla="*/ 4043 h 4056"/>
                <a:gd name="T6" fmla="*/ 0 w 21"/>
                <a:gd name="T7" fmla="*/ 0 h 4056"/>
                <a:gd name="T8" fmla="*/ 0 w 21"/>
                <a:gd name="T9" fmla="*/ 4055 h 4056"/>
                <a:gd name="T10" fmla="*/ 10 w 21"/>
                <a:gd name="T11" fmla="*/ 4055 h 40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056"/>
                <a:gd name="T20" fmla="*/ 21 w 21"/>
                <a:gd name="T21" fmla="*/ 4056 h 40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056">
                  <a:moveTo>
                    <a:pt x="10" y="4055"/>
                  </a:moveTo>
                  <a:lnTo>
                    <a:pt x="20" y="4049"/>
                  </a:lnTo>
                  <a:lnTo>
                    <a:pt x="10" y="4043"/>
                  </a:lnTo>
                  <a:lnTo>
                    <a:pt x="0" y="0"/>
                  </a:lnTo>
                  <a:lnTo>
                    <a:pt x="0" y="4055"/>
                  </a:lnTo>
                  <a:lnTo>
                    <a:pt x="10" y="4055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15" name="Freeform 428"/>
            <p:cNvSpPr>
              <a:spLocks/>
            </p:cNvSpPr>
            <p:nvPr/>
          </p:nvSpPr>
          <p:spPr bwMode="auto">
            <a:xfrm>
              <a:off x="12009" y="5600"/>
              <a:ext cx="21" cy="4050"/>
            </a:xfrm>
            <a:custGeom>
              <a:avLst/>
              <a:gdLst>
                <a:gd name="T0" fmla="*/ 20 w 21"/>
                <a:gd name="T1" fmla="*/ 0 h 4050"/>
                <a:gd name="T2" fmla="*/ 0 w 21"/>
                <a:gd name="T3" fmla="*/ 0 h 4050"/>
                <a:gd name="T4" fmla="*/ 10 w 21"/>
                <a:gd name="T5" fmla="*/ 4043 h 4050"/>
                <a:gd name="T6" fmla="*/ 20 w 21"/>
                <a:gd name="T7" fmla="*/ 4049 h 4050"/>
                <a:gd name="T8" fmla="*/ 20 w 21"/>
                <a:gd name="T9" fmla="*/ 0 h 40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050"/>
                <a:gd name="T17" fmla="*/ 21 w 21"/>
                <a:gd name="T18" fmla="*/ 4050 h 40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050">
                  <a:moveTo>
                    <a:pt x="20" y="0"/>
                  </a:moveTo>
                  <a:lnTo>
                    <a:pt x="0" y="0"/>
                  </a:lnTo>
                  <a:lnTo>
                    <a:pt x="10" y="4043"/>
                  </a:lnTo>
                  <a:lnTo>
                    <a:pt x="20" y="404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8016" name="Group 429"/>
            <p:cNvGrpSpPr>
              <a:grpSpLocks/>
            </p:cNvGrpSpPr>
            <p:nvPr/>
          </p:nvGrpSpPr>
          <p:grpSpPr bwMode="auto">
            <a:xfrm>
              <a:off x="12092" y="9643"/>
              <a:ext cx="52" cy="13"/>
              <a:chOff x="12092" y="9643"/>
              <a:chExt cx="52" cy="13"/>
            </a:xfrm>
          </p:grpSpPr>
          <p:sp>
            <p:nvSpPr>
              <p:cNvPr id="28045" name="Freeform 430"/>
              <p:cNvSpPr>
                <a:spLocks/>
              </p:cNvSpPr>
              <p:nvPr/>
            </p:nvSpPr>
            <p:spPr bwMode="auto">
              <a:xfrm>
                <a:off x="12092" y="9643"/>
                <a:ext cx="52" cy="13"/>
              </a:xfrm>
              <a:custGeom>
                <a:avLst/>
                <a:gdLst>
                  <a:gd name="T0" fmla="*/ 52 w 52"/>
                  <a:gd name="T1" fmla="*/ 12 h 13"/>
                  <a:gd name="T2" fmla="*/ 52 w 52"/>
                  <a:gd name="T3" fmla="*/ 6 h 13"/>
                  <a:gd name="T4" fmla="*/ 41 w 52"/>
                  <a:gd name="T5" fmla="*/ 0 h 13"/>
                  <a:gd name="T6" fmla="*/ 0 w 52"/>
                  <a:gd name="T7" fmla="*/ 0 h 13"/>
                  <a:gd name="T8" fmla="*/ 0 w 52"/>
                  <a:gd name="T9" fmla="*/ 12 h 13"/>
                  <a:gd name="T10" fmla="*/ 31 w 52"/>
                  <a:gd name="T11" fmla="*/ 12 h 13"/>
                  <a:gd name="T12" fmla="*/ 31 w 52"/>
                  <a:gd name="T13" fmla="*/ 6 h 13"/>
                  <a:gd name="T14" fmla="*/ 41 w 52"/>
                  <a:gd name="T15" fmla="*/ 12 h 13"/>
                  <a:gd name="T16" fmla="*/ 52 w 52"/>
                  <a:gd name="T17" fmla="*/ 12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13"/>
                  <a:gd name="T29" fmla="*/ 52 w 52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13">
                    <a:moveTo>
                      <a:pt x="52" y="12"/>
                    </a:moveTo>
                    <a:lnTo>
                      <a:pt x="52" y="6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31" y="12"/>
                    </a:lnTo>
                    <a:lnTo>
                      <a:pt x="31" y="6"/>
                    </a:lnTo>
                    <a:lnTo>
                      <a:pt x="41" y="12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046" name="Freeform 431"/>
              <p:cNvSpPr>
                <a:spLocks/>
              </p:cNvSpPr>
              <p:nvPr/>
            </p:nvSpPr>
            <p:spPr bwMode="auto">
              <a:xfrm>
                <a:off x="12092" y="9643"/>
                <a:ext cx="52" cy="13"/>
              </a:xfrm>
              <a:custGeom>
                <a:avLst/>
                <a:gdLst>
                  <a:gd name="T0" fmla="*/ 41 w 52"/>
                  <a:gd name="T1" fmla="*/ 12 h 13"/>
                  <a:gd name="T2" fmla="*/ 31 w 52"/>
                  <a:gd name="T3" fmla="*/ 6 h 13"/>
                  <a:gd name="T4" fmla="*/ 31 w 52"/>
                  <a:gd name="T5" fmla="*/ 12 h 13"/>
                  <a:gd name="T6" fmla="*/ 41 w 52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13"/>
                  <a:gd name="T14" fmla="*/ 52 w 5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13">
                    <a:moveTo>
                      <a:pt x="41" y="12"/>
                    </a:moveTo>
                    <a:lnTo>
                      <a:pt x="31" y="6"/>
                    </a:lnTo>
                    <a:lnTo>
                      <a:pt x="31" y="12"/>
                    </a:lnTo>
                    <a:lnTo>
                      <a:pt x="41" y="12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8017" name="Freeform 432"/>
            <p:cNvSpPr>
              <a:spLocks/>
            </p:cNvSpPr>
            <p:nvPr/>
          </p:nvSpPr>
          <p:spPr bwMode="auto">
            <a:xfrm>
              <a:off x="12124" y="5594"/>
              <a:ext cx="20" cy="4056"/>
            </a:xfrm>
            <a:custGeom>
              <a:avLst/>
              <a:gdLst>
                <a:gd name="T0" fmla="*/ 20 w 20"/>
                <a:gd name="T1" fmla="*/ 6 h 4056"/>
                <a:gd name="T2" fmla="*/ 10 w 20"/>
                <a:gd name="T3" fmla="*/ 0 h 4056"/>
                <a:gd name="T4" fmla="*/ 10 w 20"/>
                <a:gd name="T5" fmla="*/ 6 h 4056"/>
                <a:gd name="T6" fmla="*/ 0 w 20"/>
                <a:gd name="T7" fmla="*/ 6 h 4056"/>
                <a:gd name="T8" fmla="*/ 0 w 20"/>
                <a:gd name="T9" fmla="*/ 4055 h 4056"/>
                <a:gd name="T10" fmla="*/ 20 w 20"/>
                <a:gd name="T11" fmla="*/ 4055 h 4056"/>
                <a:gd name="T12" fmla="*/ 20 w 20"/>
                <a:gd name="T13" fmla="*/ 6 h 40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4056"/>
                <a:gd name="T23" fmla="*/ 20 w 20"/>
                <a:gd name="T24" fmla="*/ 4056 h 40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4056">
                  <a:moveTo>
                    <a:pt x="20" y="6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4055"/>
                  </a:lnTo>
                  <a:lnTo>
                    <a:pt x="20" y="4055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18" name="Freeform 433"/>
            <p:cNvSpPr>
              <a:spLocks/>
            </p:cNvSpPr>
            <p:nvPr/>
          </p:nvSpPr>
          <p:spPr bwMode="auto">
            <a:xfrm>
              <a:off x="12103" y="5484"/>
              <a:ext cx="41" cy="116"/>
            </a:xfrm>
            <a:custGeom>
              <a:avLst/>
              <a:gdLst>
                <a:gd name="T0" fmla="*/ 20 w 41"/>
                <a:gd name="T1" fmla="*/ 36 h 116"/>
                <a:gd name="T2" fmla="*/ 20 w 41"/>
                <a:gd name="T3" fmla="*/ 116 h 116"/>
                <a:gd name="T4" fmla="*/ 41 w 41"/>
                <a:gd name="T5" fmla="*/ 116 h 116"/>
                <a:gd name="T6" fmla="*/ 41 w 41"/>
                <a:gd name="T7" fmla="*/ 73 h 116"/>
                <a:gd name="T8" fmla="*/ 31 w 41"/>
                <a:gd name="T9" fmla="*/ 36 h 116"/>
                <a:gd name="T10" fmla="*/ 31 w 41"/>
                <a:gd name="T11" fmla="*/ 12 h 116"/>
                <a:gd name="T12" fmla="*/ 10 w 41"/>
                <a:gd name="T13" fmla="*/ 0 h 116"/>
                <a:gd name="T14" fmla="*/ 0 w 41"/>
                <a:gd name="T15" fmla="*/ 6 h 116"/>
                <a:gd name="T16" fmla="*/ 10 w 41"/>
                <a:gd name="T17" fmla="*/ 12 h 116"/>
                <a:gd name="T18" fmla="*/ 20 w 41"/>
                <a:gd name="T19" fmla="*/ 36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116"/>
                <a:gd name="T32" fmla="*/ 41 w 41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116">
                  <a:moveTo>
                    <a:pt x="20" y="36"/>
                  </a:moveTo>
                  <a:lnTo>
                    <a:pt x="20" y="116"/>
                  </a:lnTo>
                  <a:lnTo>
                    <a:pt x="41" y="116"/>
                  </a:lnTo>
                  <a:lnTo>
                    <a:pt x="41" y="73"/>
                  </a:lnTo>
                  <a:lnTo>
                    <a:pt x="31" y="36"/>
                  </a:lnTo>
                  <a:lnTo>
                    <a:pt x="31" y="12"/>
                  </a:lnTo>
                  <a:lnTo>
                    <a:pt x="10" y="0"/>
                  </a:lnTo>
                  <a:lnTo>
                    <a:pt x="0" y="6"/>
                  </a:lnTo>
                  <a:lnTo>
                    <a:pt x="10" y="12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19" name="Freeform 434"/>
            <p:cNvSpPr>
              <a:spLocks/>
            </p:cNvSpPr>
            <p:nvPr/>
          </p:nvSpPr>
          <p:spPr bwMode="auto">
            <a:xfrm>
              <a:off x="12082" y="5484"/>
              <a:ext cx="31" cy="123"/>
            </a:xfrm>
            <a:custGeom>
              <a:avLst/>
              <a:gdLst>
                <a:gd name="T0" fmla="*/ 20 w 31"/>
                <a:gd name="T1" fmla="*/ 12 h 123"/>
                <a:gd name="T2" fmla="*/ 10 w 31"/>
                <a:gd name="T3" fmla="*/ 36 h 123"/>
                <a:gd name="T4" fmla="*/ 0 w 31"/>
                <a:gd name="T5" fmla="*/ 73 h 123"/>
                <a:gd name="T6" fmla="*/ 0 w 31"/>
                <a:gd name="T7" fmla="*/ 122 h 123"/>
                <a:gd name="T8" fmla="*/ 20 w 31"/>
                <a:gd name="T9" fmla="*/ 122 h 123"/>
                <a:gd name="T10" fmla="*/ 20 w 31"/>
                <a:gd name="T11" fmla="*/ 36 h 123"/>
                <a:gd name="T12" fmla="*/ 31 w 31"/>
                <a:gd name="T13" fmla="*/ 12 h 123"/>
                <a:gd name="T14" fmla="*/ 31 w 31"/>
                <a:gd name="T15" fmla="*/ 0 h 123"/>
                <a:gd name="T16" fmla="*/ 20 w 31"/>
                <a:gd name="T17" fmla="*/ 12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23"/>
                <a:gd name="T29" fmla="*/ 31 w 31"/>
                <a:gd name="T30" fmla="*/ 123 h 1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23">
                  <a:moveTo>
                    <a:pt x="20" y="12"/>
                  </a:moveTo>
                  <a:lnTo>
                    <a:pt x="10" y="36"/>
                  </a:lnTo>
                  <a:lnTo>
                    <a:pt x="0" y="73"/>
                  </a:lnTo>
                  <a:lnTo>
                    <a:pt x="0" y="122"/>
                  </a:lnTo>
                  <a:lnTo>
                    <a:pt x="20" y="122"/>
                  </a:lnTo>
                  <a:lnTo>
                    <a:pt x="20" y="36"/>
                  </a:lnTo>
                  <a:lnTo>
                    <a:pt x="31" y="12"/>
                  </a:lnTo>
                  <a:lnTo>
                    <a:pt x="31" y="0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20" name="Freeform 435"/>
            <p:cNvSpPr>
              <a:spLocks/>
            </p:cNvSpPr>
            <p:nvPr/>
          </p:nvSpPr>
          <p:spPr bwMode="auto">
            <a:xfrm>
              <a:off x="12082" y="5600"/>
              <a:ext cx="21" cy="4056"/>
            </a:xfrm>
            <a:custGeom>
              <a:avLst/>
              <a:gdLst>
                <a:gd name="T0" fmla="*/ 10 w 21"/>
                <a:gd name="T1" fmla="*/ 4043 h 4056"/>
                <a:gd name="T2" fmla="*/ 20 w 21"/>
                <a:gd name="T3" fmla="*/ 4055 h 4056"/>
                <a:gd name="T4" fmla="*/ 20 w 21"/>
                <a:gd name="T5" fmla="*/ 0 h 4056"/>
                <a:gd name="T6" fmla="*/ 0 w 21"/>
                <a:gd name="T7" fmla="*/ 0 h 4056"/>
                <a:gd name="T8" fmla="*/ 10 w 21"/>
                <a:gd name="T9" fmla="*/ 4043 h 4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056"/>
                <a:gd name="T17" fmla="*/ 21 w 21"/>
                <a:gd name="T18" fmla="*/ 4056 h 40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056">
                  <a:moveTo>
                    <a:pt x="10" y="4043"/>
                  </a:moveTo>
                  <a:lnTo>
                    <a:pt x="20" y="4055"/>
                  </a:lnTo>
                  <a:lnTo>
                    <a:pt x="20" y="0"/>
                  </a:lnTo>
                  <a:lnTo>
                    <a:pt x="0" y="0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21" name="Freeform 436"/>
            <p:cNvSpPr>
              <a:spLocks/>
            </p:cNvSpPr>
            <p:nvPr/>
          </p:nvSpPr>
          <p:spPr bwMode="auto">
            <a:xfrm>
              <a:off x="12082" y="5600"/>
              <a:ext cx="21" cy="4056"/>
            </a:xfrm>
            <a:custGeom>
              <a:avLst/>
              <a:gdLst>
                <a:gd name="T0" fmla="*/ 10 w 21"/>
                <a:gd name="T1" fmla="*/ 4055 h 4056"/>
                <a:gd name="T2" fmla="*/ 20 w 21"/>
                <a:gd name="T3" fmla="*/ 4055 h 4056"/>
                <a:gd name="T4" fmla="*/ 10 w 21"/>
                <a:gd name="T5" fmla="*/ 4043 h 4056"/>
                <a:gd name="T6" fmla="*/ 0 w 21"/>
                <a:gd name="T7" fmla="*/ 0 h 4056"/>
                <a:gd name="T8" fmla="*/ 0 w 21"/>
                <a:gd name="T9" fmla="*/ 4055 h 4056"/>
                <a:gd name="T10" fmla="*/ 10 w 21"/>
                <a:gd name="T11" fmla="*/ 4055 h 40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056"/>
                <a:gd name="T20" fmla="*/ 21 w 21"/>
                <a:gd name="T21" fmla="*/ 4056 h 40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056">
                  <a:moveTo>
                    <a:pt x="10" y="4055"/>
                  </a:moveTo>
                  <a:lnTo>
                    <a:pt x="20" y="4055"/>
                  </a:lnTo>
                  <a:lnTo>
                    <a:pt x="10" y="4043"/>
                  </a:lnTo>
                  <a:lnTo>
                    <a:pt x="0" y="0"/>
                  </a:lnTo>
                  <a:lnTo>
                    <a:pt x="0" y="4055"/>
                  </a:lnTo>
                  <a:lnTo>
                    <a:pt x="10" y="4055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22" name="Freeform 437"/>
            <p:cNvSpPr>
              <a:spLocks/>
            </p:cNvSpPr>
            <p:nvPr/>
          </p:nvSpPr>
          <p:spPr bwMode="auto">
            <a:xfrm>
              <a:off x="12144" y="9643"/>
              <a:ext cx="42" cy="13"/>
            </a:xfrm>
            <a:custGeom>
              <a:avLst/>
              <a:gdLst>
                <a:gd name="T0" fmla="*/ 41 w 42"/>
                <a:gd name="T1" fmla="*/ 6 h 13"/>
                <a:gd name="T2" fmla="*/ 31 w 42"/>
                <a:gd name="T3" fmla="*/ 6 h 13"/>
                <a:gd name="T4" fmla="*/ 31 w 42"/>
                <a:gd name="T5" fmla="*/ 0 h 13"/>
                <a:gd name="T6" fmla="*/ 0 w 42"/>
                <a:gd name="T7" fmla="*/ 0 h 13"/>
                <a:gd name="T8" fmla="*/ 0 w 42"/>
                <a:gd name="T9" fmla="*/ 12 h 13"/>
                <a:gd name="T10" fmla="*/ 31 w 42"/>
                <a:gd name="T11" fmla="*/ 12 h 13"/>
                <a:gd name="T12" fmla="*/ 20 w 42"/>
                <a:gd name="T13" fmla="*/ 6 h 13"/>
                <a:gd name="T14" fmla="*/ 31 w 42"/>
                <a:gd name="T15" fmla="*/ 12 h 13"/>
                <a:gd name="T16" fmla="*/ 41 w 42"/>
                <a:gd name="T17" fmla="*/ 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3"/>
                <a:gd name="T29" fmla="*/ 42 w 42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3">
                  <a:moveTo>
                    <a:pt x="41" y="6"/>
                  </a:moveTo>
                  <a:lnTo>
                    <a:pt x="31" y="6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31" y="12"/>
                  </a:lnTo>
                  <a:lnTo>
                    <a:pt x="20" y="6"/>
                  </a:lnTo>
                  <a:lnTo>
                    <a:pt x="31" y="12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23" name="Freeform 438"/>
            <p:cNvSpPr>
              <a:spLocks/>
            </p:cNvSpPr>
            <p:nvPr/>
          </p:nvSpPr>
          <p:spPr bwMode="auto">
            <a:xfrm>
              <a:off x="12176" y="5600"/>
              <a:ext cx="0" cy="957"/>
            </a:xfrm>
            <a:custGeom>
              <a:avLst/>
              <a:gdLst>
                <a:gd name="T0" fmla="*/ 0 h 957"/>
                <a:gd name="T1" fmla="*/ 956 h 957"/>
                <a:gd name="T2" fmla="*/ 0 60000 65536"/>
                <a:gd name="T3" fmla="*/ 0 60000 65536"/>
                <a:gd name="T4" fmla="*/ 0 h 957"/>
                <a:gd name="T5" fmla="*/ 957 h 957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957">
                  <a:moveTo>
                    <a:pt x="0" y="0"/>
                  </a:moveTo>
                  <a:lnTo>
                    <a:pt x="0" y="956"/>
                  </a:lnTo>
                </a:path>
              </a:pathLst>
            </a:custGeom>
            <a:noFill/>
            <a:ln w="1452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24" name="Freeform 439"/>
            <p:cNvSpPr>
              <a:spLocks/>
            </p:cNvSpPr>
            <p:nvPr/>
          </p:nvSpPr>
          <p:spPr bwMode="auto">
            <a:xfrm>
              <a:off x="12176" y="7714"/>
              <a:ext cx="0" cy="1446"/>
            </a:xfrm>
            <a:custGeom>
              <a:avLst/>
              <a:gdLst>
                <a:gd name="T0" fmla="*/ 0 h 1446"/>
                <a:gd name="T1" fmla="*/ 1446 h 1446"/>
                <a:gd name="T2" fmla="*/ 0 60000 65536"/>
                <a:gd name="T3" fmla="*/ 0 60000 65536"/>
                <a:gd name="T4" fmla="*/ 0 h 1446"/>
                <a:gd name="T5" fmla="*/ 1446 h 144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446">
                  <a:moveTo>
                    <a:pt x="0" y="0"/>
                  </a:moveTo>
                  <a:lnTo>
                    <a:pt x="0" y="1446"/>
                  </a:lnTo>
                </a:path>
              </a:pathLst>
            </a:custGeom>
            <a:noFill/>
            <a:ln w="14523">
              <a:solidFill>
                <a:srgbClr val="0D0D0D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25" name="Freeform 440"/>
            <p:cNvSpPr>
              <a:spLocks/>
            </p:cNvSpPr>
            <p:nvPr/>
          </p:nvSpPr>
          <p:spPr bwMode="auto">
            <a:xfrm>
              <a:off x="12155" y="5484"/>
              <a:ext cx="31" cy="116"/>
            </a:xfrm>
            <a:custGeom>
              <a:avLst/>
              <a:gdLst>
                <a:gd name="T0" fmla="*/ 20 w 31"/>
                <a:gd name="T1" fmla="*/ 36 h 116"/>
                <a:gd name="T2" fmla="*/ 20 w 31"/>
                <a:gd name="T3" fmla="*/ 12 h 116"/>
                <a:gd name="T4" fmla="*/ 0 w 31"/>
                <a:gd name="T5" fmla="*/ 0 h 116"/>
                <a:gd name="T6" fmla="*/ 0 w 31"/>
                <a:gd name="T7" fmla="*/ 12 h 116"/>
                <a:gd name="T8" fmla="*/ 10 w 31"/>
                <a:gd name="T9" fmla="*/ 36 h 116"/>
                <a:gd name="T10" fmla="*/ 10 w 31"/>
                <a:gd name="T11" fmla="*/ 116 h 116"/>
                <a:gd name="T12" fmla="*/ 31 w 31"/>
                <a:gd name="T13" fmla="*/ 116 h 116"/>
                <a:gd name="T14" fmla="*/ 20 w 31"/>
                <a:gd name="T15" fmla="*/ 73 h 116"/>
                <a:gd name="T16" fmla="*/ 20 w 31"/>
                <a:gd name="T17" fmla="*/ 36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16"/>
                <a:gd name="T29" fmla="*/ 31 w 31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16">
                  <a:moveTo>
                    <a:pt x="20" y="36"/>
                  </a:moveTo>
                  <a:lnTo>
                    <a:pt x="2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36"/>
                  </a:lnTo>
                  <a:lnTo>
                    <a:pt x="10" y="116"/>
                  </a:lnTo>
                  <a:lnTo>
                    <a:pt x="31" y="116"/>
                  </a:lnTo>
                  <a:lnTo>
                    <a:pt x="20" y="73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26" name="Freeform 441"/>
            <p:cNvSpPr>
              <a:spLocks/>
            </p:cNvSpPr>
            <p:nvPr/>
          </p:nvSpPr>
          <p:spPr bwMode="auto">
            <a:xfrm>
              <a:off x="12134" y="5484"/>
              <a:ext cx="31" cy="116"/>
            </a:xfrm>
            <a:custGeom>
              <a:avLst/>
              <a:gdLst>
                <a:gd name="T0" fmla="*/ 20 w 31"/>
                <a:gd name="T1" fmla="*/ 0 h 116"/>
                <a:gd name="T2" fmla="*/ 10 w 31"/>
                <a:gd name="T3" fmla="*/ 12 h 116"/>
                <a:gd name="T4" fmla="*/ 10 w 31"/>
                <a:gd name="T5" fmla="*/ 36 h 116"/>
                <a:gd name="T6" fmla="*/ 0 w 31"/>
                <a:gd name="T7" fmla="*/ 73 h 116"/>
                <a:gd name="T8" fmla="*/ 0 w 31"/>
                <a:gd name="T9" fmla="*/ 116 h 116"/>
                <a:gd name="T10" fmla="*/ 20 w 31"/>
                <a:gd name="T11" fmla="*/ 116 h 116"/>
                <a:gd name="T12" fmla="*/ 20 w 31"/>
                <a:gd name="T13" fmla="*/ 36 h 116"/>
                <a:gd name="T14" fmla="*/ 31 w 31"/>
                <a:gd name="T15" fmla="*/ 12 h 116"/>
                <a:gd name="T16" fmla="*/ 20 w 31"/>
                <a:gd name="T17" fmla="*/ 12 h 116"/>
                <a:gd name="T18" fmla="*/ 20 w 31"/>
                <a:gd name="T19" fmla="*/ 0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116"/>
                <a:gd name="T32" fmla="*/ 31 w 31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116">
                  <a:moveTo>
                    <a:pt x="20" y="0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73"/>
                  </a:lnTo>
                  <a:lnTo>
                    <a:pt x="0" y="116"/>
                  </a:lnTo>
                  <a:lnTo>
                    <a:pt x="20" y="116"/>
                  </a:lnTo>
                  <a:lnTo>
                    <a:pt x="20" y="36"/>
                  </a:lnTo>
                  <a:lnTo>
                    <a:pt x="31" y="12"/>
                  </a:lnTo>
                  <a:lnTo>
                    <a:pt x="20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27" name="Freeform 442"/>
            <p:cNvSpPr>
              <a:spLocks/>
            </p:cNvSpPr>
            <p:nvPr/>
          </p:nvSpPr>
          <p:spPr bwMode="auto">
            <a:xfrm>
              <a:off x="12134" y="5600"/>
              <a:ext cx="21" cy="4056"/>
            </a:xfrm>
            <a:custGeom>
              <a:avLst/>
              <a:gdLst>
                <a:gd name="T0" fmla="*/ 10 w 21"/>
                <a:gd name="T1" fmla="*/ 4043 h 4056"/>
                <a:gd name="T2" fmla="*/ 20 w 21"/>
                <a:gd name="T3" fmla="*/ 4055 h 4056"/>
                <a:gd name="T4" fmla="*/ 20 w 21"/>
                <a:gd name="T5" fmla="*/ 0 h 4056"/>
                <a:gd name="T6" fmla="*/ 0 w 21"/>
                <a:gd name="T7" fmla="*/ 0 h 4056"/>
                <a:gd name="T8" fmla="*/ 0 w 21"/>
                <a:gd name="T9" fmla="*/ 4049 h 4056"/>
                <a:gd name="T10" fmla="*/ 10 w 21"/>
                <a:gd name="T11" fmla="*/ 4055 h 4056"/>
                <a:gd name="T12" fmla="*/ 20 w 21"/>
                <a:gd name="T13" fmla="*/ 4055 h 4056"/>
                <a:gd name="T14" fmla="*/ 10 w 21"/>
                <a:gd name="T15" fmla="*/ 4043 h 40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4056"/>
                <a:gd name="T26" fmla="*/ 21 w 21"/>
                <a:gd name="T27" fmla="*/ 4056 h 40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4056">
                  <a:moveTo>
                    <a:pt x="10" y="4043"/>
                  </a:moveTo>
                  <a:lnTo>
                    <a:pt x="20" y="4055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49"/>
                  </a:lnTo>
                  <a:lnTo>
                    <a:pt x="10" y="4055"/>
                  </a:lnTo>
                  <a:lnTo>
                    <a:pt x="20" y="4055"/>
                  </a:lnTo>
                  <a:lnTo>
                    <a:pt x="10" y="4043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28" name="Rectangle 443"/>
            <p:cNvSpPr>
              <a:spLocks noChangeArrowheads="1"/>
            </p:cNvSpPr>
            <p:nvPr/>
          </p:nvSpPr>
          <p:spPr bwMode="auto">
            <a:xfrm>
              <a:off x="10907" y="4969"/>
              <a:ext cx="164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 sz="1200">
                <a:latin typeface="Times New Roman" pitchFamily="18" charset="0"/>
              </a:endParaRPr>
            </a:p>
            <a:p>
              <a:endParaRPr lang="el-GR"/>
            </a:p>
          </p:txBody>
        </p:sp>
        <p:sp>
          <p:nvSpPr>
            <p:cNvPr id="28029" name="Rectangle 444"/>
            <p:cNvSpPr>
              <a:spLocks/>
            </p:cNvSpPr>
            <p:nvPr/>
          </p:nvSpPr>
          <p:spPr bwMode="auto">
            <a:xfrm>
              <a:off x="9486" y="9160"/>
              <a:ext cx="4483" cy="1157"/>
            </a:xfrm>
            <a:prstGeom prst="rect">
              <a:avLst/>
            </a:prstGeom>
            <a:solidFill>
              <a:srgbClr val="FBD4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30" name="Rectangle 445"/>
            <p:cNvSpPr>
              <a:spLocks/>
            </p:cNvSpPr>
            <p:nvPr/>
          </p:nvSpPr>
          <p:spPr bwMode="auto">
            <a:xfrm>
              <a:off x="9486" y="9160"/>
              <a:ext cx="4483" cy="1157"/>
            </a:xfrm>
            <a:prstGeom prst="rect">
              <a:avLst/>
            </a:prstGeom>
            <a:noFill/>
            <a:ln w="28575">
              <a:solidFill>
                <a:srgbClr val="F7954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31" name="Rectangle 446"/>
            <p:cNvSpPr>
              <a:spLocks/>
            </p:cNvSpPr>
            <p:nvPr/>
          </p:nvSpPr>
          <p:spPr bwMode="auto">
            <a:xfrm>
              <a:off x="1370" y="3809"/>
              <a:ext cx="11339" cy="1168"/>
            </a:xfrm>
            <a:prstGeom prst="rect">
              <a:avLst/>
            </a:prstGeom>
            <a:solidFill>
              <a:srgbClr val="DDD9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32" name="Rectangle 447"/>
            <p:cNvSpPr>
              <a:spLocks/>
            </p:cNvSpPr>
            <p:nvPr/>
          </p:nvSpPr>
          <p:spPr bwMode="auto">
            <a:xfrm>
              <a:off x="1370" y="3809"/>
              <a:ext cx="11339" cy="1168"/>
            </a:xfrm>
            <a:prstGeom prst="rect">
              <a:avLst/>
            </a:prstGeom>
            <a:noFill/>
            <a:ln w="28575">
              <a:solidFill>
                <a:srgbClr val="93895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33" name="Freeform 448"/>
            <p:cNvSpPr>
              <a:spLocks/>
            </p:cNvSpPr>
            <p:nvPr/>
          </p:nvSpPr>
          <p:spPr bwMode="auto">
            <a:xfrm>
              <a:off x="1356" y="1784"/>
              <a:ext cx="11340" cy="2025"/>
            </a:xfrm>
            <a:custGeom>
              <a:avLst/>
              <a:gdLst>
                <a:gd name="T0" fmla="*/ 0 w 11340"/>
                <a:gd name="T1" fmla="*/ 2024 h 2025"/>
                <a:gd name="T2" fmla="*/ 11339 w 11340"/>
                <a:gd name="T3" fmla="*/ 2024 h 2025"/>
                <a:gd name="T4" fmla="*/ 5669 w 11340"/>
                <a:gd name="T5" fmla="*/ 0 h 2025"/>
                <a:gd name="T6" fmla="*/ 0 w 11340"/>
                <a:gd name="T7" fmla="*/ 2024 h 20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40"/>
                <a:gd name="T13" fmla="*/ 0 h 2025"/>
                <a:gd name="T14" fmla="*/ 11340 w 11340"/>
                <a:gd name="T15" fmla="*/ 2025 h 20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40" h="2025">
                  <a:moveTo>
                    <a:pt x="0" y="2024"/>
                  </a:moveTo>
                  <a:lnTo>
                    <a:pt x="11339" y="2024"/>
                  </a:lnTo>
                  <a:lnTo>
                    <a:pt x="5669" y="0"/>
                  </a:lnTo>
                  <a:lnTo>
                    <a:pt x="0" y="2024"/>
                  </a:lnTo>
                  <a:close/>
                </a:path>
              </a:pathLst>
            </a:custGeom>
            <a:solidFill>
              <a:srgbClr val="D995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34" name="Freeform 449"/>
            <p:cNvSpPr>
              <a:spLocks/>
            </p:cNvSpPr>
            <p:nvPr/>
          </p:nvSpPr>
          <p:spPr bwMode="auto">
            <a:xfrm>
              <a:off x="1356" y="1784"/>
              <a:ext cx="11340" cy="2025"/>
            </a:xfrm>
            <a:custGeom>
              <a:avLst/>
              <a:gdLst>
                <a:gd name="T0" fmla="*/ 0 w 11340"/>
                <a:gd name="T1" fmla="*/ 2024 h 2025"/>
                <a:gd name="T2" fmla="*/ 5669 w 11340"/>
                <a:gd name="T3" fmla="*/ 0 h 2025"/>
                <a:gd name="T4" fmla="*/ 11339 w 11340"/>
                <a:gd name="T5" fmla="*/ 2024 h 2025"/>
                <a:gd name="T6" fmla="*/ 0 w 11340"/>
                <a:gd name="T7" fmla="*/ 2024 h 20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40"/>
                <a:gd name="T13" fmla="*/ 0 h 2025"/>
                <a:gd name="T14" fmla="*/ 11340 w 11340"/>
                <a:gd name="T15" fmla="*/ 2025 h 20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40" h="2025">
                  <a:moveTo>
                    <a:pt x="0" y="2024"/>
                  </a:moveTo>
                  <a:lnTo>
                    <a:pt x="5669" y="0"/>
                  </a:lnTo>
                  <a:lnTo>
                    <a:pt x="11339" y="2024"/>
                  </a:lnTo>
                  <a:lnTo>
                    <a:pt x="0" y="2024"/>
                  </a:lnTo>
                  <a:close/>
                </a:path>
              </a:pathLst>
            </a:custGeom>
            <a:noFill/>
            <a:ln w="28575">
              <a:solidFill>
                <a:srgbClr val="943735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35" name="Rectangle 450"/>
            <p:cNvSpPr>
              <a:spLocks/>
            </p:cNvSpPr>
            <p:nvPr/>
          </p:nvSpPr>
          <p:spPr bwMode="auto">
            <a:xfrm>
              <a:off x="849" y="6567"/>
              <a:ext cx="3530" cy="115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36" name="Rectangle 451"/>
            <p:cNvSpPr>
              <a:spLocks/>
            </p:cNvSpPr>
            <p:nvPr/>
          </p:nvSpPr>
          <p:spPr bwMode="auto">
            <a:xfrm>
              <a:off x="849" y="6567"/>
              <a:ext cx="3530" cy="11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37" name="Rectangle 452"/>
            <p:cNvSpPr>
              <a:spLocks/>
            </p:cNvSpPr>
            <p:nvPr/>
          </p:nvSpPr>
          <p:spPr bwMode="auto">
            <a:xfrm>
              <a:off x="5454" y="6559"/>
              <a:ext cx="3471" cy="115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38" name="Rectangle 453"/>
            <p:cNvSpPr>
              <a:spLocks/>
            </p:cNvSpPr>
            <p:nvPr/>
          </p:nvSpPr>
          <p:spPr bwMode="auto">
            <a:xfrm>
              <a:off x="5454" y="6559"/>
              <a:ext cx="3471" cy="11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39" name="Rectangle 454"/>
            <p:cNvSpPr>
              <a:spLocks/>
            </p:cNvSpPr>
            <p:nvPr/>
          </p:nvSpPr>
          <p:spPr bwMode="auto">
            <a:xfrm>
              <a:off x="9992" y="6557"/>
              <a:ext cx="3671" cy="115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40" name="Rectangle 455"/>
            <p:cNvSpPr>
              <a:spLocks/>
            </p:cNvSpPr>
            <p:nvPr/>
          </p:nvSpPr>
          <p:spPr bwMode="auto">
            <a:xfrm>
              <a:off x="9992" y="6557"/>
              <a:ext cx="3671" cy="1157"/>
            </a:xfrm>
            <a:prstGeom prst="rect">
              <a:avLst/>
            </a:prstGeom>
            <a:noFill/>
            <a:ln w="952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41" name="Freeform 456"/>
            <p:cNvSpPr>
              <a:spLocks/>
            </p:cNvSpPr>
            <p:nvPr/>
          </p:nvSpPr>
          <p:spPr bwMode="auto">
            <a:xfrm rot="19432581">
              <a:off x="2868" y="8098"/>
              <a:ext cx="2835" cy="186"/>
            </a:xfrm>
            <a:custGeom>
              <a:avLst/>
              <a:gdLst>
                <a:gd name="T0" fmla="*/ 913 w 1075"/>
                <a:gd name="T1" fmla="*/ 242 h 323"/>
                <a:gd name="T2" fmla="*/ 913 w 1075"/>
                <a:gd name="T3" fmla="*/ 323 h 323"/>
                <a:gd name="T4" fmla="*/ 1075 w 1075"/>
                <a:gd name="T5" fmla="*/ 161 h 323"/>
                <a:gd name="T6" fmla="*/ 913 w 1075"/>
                <a:gd name="T7" fmla="*/ 0 h 323"/>
                <a:gd name="T8" fmla="*/ 913 w 1075"/>
                <a:gd name="T9" fmla="*/ 80 h 323"/>
                <a:gd name="T10" fmla="*/ 0 w 1075"/>
                <a:gd name="T11" fmla="*/ 80 h 323"/>
                <a:gd name="T12" fmla="*/ 0 w 1075"/>
                <a:gd name="T13" fmla="*/ 242 h 323"/>
                <a:gd name="T14" fmla="*/ 913 w 1075"/>
                <a:gd name="T15" fmla="*/ 242 h 3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5"/>
                <a:gd name="T25" fmla="*/ 0 h 323"/>
                <a:gd name="T26" fmla="*/ 1075 w 1075"/>
                <a:gd name="T27" fmla="*/ 323 h 3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5" h="323">
                  <a:moveTo>
                    <a:pt x="913" y="242"/>
                  </a:moveTo>
                  <a:lnTo>
                    <a:pt x="913" y="323"/>
                  </a:lnTo>
                  <a:lnTo>
                    <a:pt x="1075" y="161"/>
                  </a:lnTo>
                  <a:lnTo>
                    <a:pt x="913" y="0"/>
                  </a:lnTo>
                  <a:lnTo>
                    <a:pt x="913" y="80"/>
                  </a:lnTo>
                  <a:lnTo>
                    <a:pt x="0" y="80"/>
                  </a:lnTo>
                  <a:lnTo>
                    <a:pt x="0" y="242"/>
                  </a:lnTo>
                  <a:lnTo>
                    <a:pt x="913" y="2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43" name="Freeform 458"/>
            <p:cNvSpPr>
              <a:spLocks/>
            </p:cNvSpPr>
            <p:nvPr/>
          </p:nvSpPr>
          <p:spPr bwMode="auto">
            <a:xfrm rot="2205043">
              <a:off x="8755" y="8010"/>
              <a:ext cx="2788" cy="275"/>
            </a:xfrm>
            <a:custGeom>
              <a:avLst/>
              <a:gdLst>
                <a:gd name="T0" fmla="*/ 913 w 1075"/>
                <a:gd name="T1" fmla="*/ 242 h 323"/>
                <a:gd name="T2" fmla="*/ 913 w 1075"/>
                <a:gd name="T3" fmla="*/ 323 h 323"/>
                <a:gd name="T4" fmla="*/ 1075 w 1075"/>
                <a:gd name="T5" fmla="*/ 161 h 323"/>
                <a:gd name="T6" fmla="*/ 913 w 1075"/>
                <a:gd name="T7" fmla="*/ 0 h 323"/>
                <a:gd name="T8" fmla="*/ 913 w 1075"/>
                <a:gd name="T9" fmla="*/ 80 h 323"/>
                <a:gd name="T10" fmla="*/ 0 w 1075"/>
                <a:gd name="T11" fmla="*/ 80 h 323"/>
                <a:gd name="T12" fmla="*/ 0 w 1075"/>
                <a:gd name="T13" fmla="*/ 242 h 323"/>
                <a:gd name="T14" fmla="*/ 913 w 1075"/>
                <a:gd name="T15" fmla="*/ 242 h 3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5"/>
                <a:gd name="T25" fmla="*/ 0 h 323"/>
                <a:gd name="T26" fmla="*/ 1075 w 1075"/>
                <a:gd name="T27" fmla="*/ 323 h 3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5" h="323">
                  <a:moveTo>
                    <a:pt x="913" y="242"/>
                  </a:moveTo>
                  <a:lnTo>
                    <a:pt x="913" y="323"/>
                  </a:lnTo>
                  <a:lnTo>
                    <a:pt x="1075" y="161"/>
                  </a:lnTo>
                  <a:lnTo>
                    <a:pt x="913" y="0"/>
                  </a:lnTo>
                  <a:lnTo>
                    <a:pt x="913" y="80"/>
                  </a:lnTo>
                  <a:lnTo>
                    <a:pt x="0" y="80"/>
                  </a:lnTo>
                  <a:lnTo>
                    <a:pt x="0" y="242"/>
                  </a:lnTo>
                  <a:lnTo>
                    <a:pt x="913" y="2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7651" name="459 - TextBox"/>
          <p:cNvSpPr txBox="1">
            <a:spLocks noChangeArrowheads="1"/>
          </p:cNvSpPr>
          <p:nvPr/>
        </p:nvSpPr>
        <p:spPr bwMode="auto">
          <a:xfrm>
            <a:off x="3563938" y="1196975"/>
            <a:ext cx="22367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Microsoft JhengHei" pitchFamily="34" charset="-120"/>
                <a:ea typeface="Microsoft JhengHei" pitchFamily="34" charset="-120"/>
              </a:rPr>
              <a:t>Νομικό πλαίσιο</a:t>
            </a:r>
          </a:p>
          <a:p>
            <a:pPr>
              <a:buFont typeface="Wingdings" pitchFamily="2" charset="2"/>
              <a:buChar char="q"/>
            </a:pPr>
            <a:r>
              <a:rPr lang="el-GR" sz="1200" i="1" dirty="0">
                <a:latin typeface="Microsoft JhengHei" pitchFamily="34" charset="-120"/>
                <a:ea typeface="Microsoft JhengHei" pitchFamily="34" charset="-120"/>
              </a:rPr>
              <a:t>Ν 3894-2011</a:t>
            </a:r>
          </a:p>
          <a:p>
            <a:pPr>
              <a:buFont typeface="Wingdings" pitchFamily="2" charset="2"/>
              <a:buChar char="q"/>
            </a:pPr>
            <a:r>
              <a:rPr lang="el-GR" sz="1200" i="1" dirty="0">
                <a:latin typeface="Microsoft JhengHei" pitchFamily="34" charset="-120"/>
                <a:ea typeface="Microsoft JhengHei" pitchFamily="34" charset="-120"/>
              </a:rPr>
              <a:t>Ν 4074-2012</a:t>
            </a:r>
          </a:p>
          <a:p>
            <a:pPr>
              <a:buFont typeface="Wingdings" pitchFamily="2" charset="2"/>
              <a:buChar char="q"/>
            </a:pPr>
            <a:r>
              <a:rPr lang="el-GR" sz="1200" i="1" dirty="0">
                <a:latin typeface="Microsoft JhengHei" pitchFamily="34" charset="-120"/>
                <a:ea typeface="Microsoft JhengHei" pitchFamily="34" charset="-120"/>
              </a:rPr>
              <a:t>Απόφαση ΚΕΣΥ  20.3.1985 </a:t>
            </a:r>
          </a:p>
        </p:txBody>
      </p:sp>
      <p:sp>
        <p:nvSpPr>
          <p:cNvPr id="27652" name="460 - TextBox"/>
          <p:cNvSpPr txBox="1">
            <a:spLocks noChangeArrowheads="1"/>
          </p:cNvSpPr>
          <p:nvPr/>
        </p:nvSpPr>
        <p:spPr bwMode="auto">
          <a:xfrm>
            <a:off x="1115616" y="2276872"/>
            <a:ext cx="7245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Microsoft JhengHei" pitchFamily="34" charset="-120"/>
                <a:ea typeface="Microsoft JhengHei" pitchFamily="34" charset="-120"/>
              </a:rPr>
              <a:t>Εθνικοί φορείς ελέγχου της εφαρμογής της  νομοθεσίας :ΥΥΠ,ΥΔ</a:t>
            </a:r>
          </a:p>
        </p:txBody>
      </p:sp>
      <p:sp>
        <p:nvSpPr>
          <p:cNvPr id="27653" name="461 - TextBox"/>
          <p:cNvSpPr txBox="1">
            <a:spLocks noChangeArrowheads="1"/>
          </p:cNvSpPr>
          <p:nvPr/>
        </p:nvSpPr>
        <p:spPr bwMode="auto">
          <a:xfrm>
            <a:off x="755576" y="3933056"/>
            <a:ext cx="2207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 b="1" dirty="0" smtClean="0">
                <a:latin typeface="Microsoft JhengHei" pitchFamily="34" charset="-120"/>
                <a:ea typeface="Microsoft JhengHei" pitchFamily="34" charset="-120"/>
              </a:rPr>
              <a:t>Προσφορά οργάνων    </a:t>
            </a:r>
          </a:p>
          <a:p>
            <a:pPr algn="ctr"/>
            <a:r>
              <a:rPr lang="el-GR" sz="1400" b="1" dirty="0" smtClean="0">
                <a:latin typeface="Microsoft JhengHei" pitchFamily="34" charset="-120"/>
                <a:ea typeface="Microsoft JhengHei" pitchFamily="34" charset="-120"/>
              </a:rPr>
              <a:t> από ΜΕΘ</a:t>
            </a:r>
            <a:endParaRPr lang="el-GR" sz="1400" b="1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27654" name="462 - TextBox"/>
          <p:cNvSpPr txBox="1">
            <a:spLocks noChangeArrowheads="1"/>
          </p:cNvSpPr>
          <p:nvPr/>
        </p:nvSpPr>
        <p:spPr bwMode="auto">
          <a:xfrm>
            <a:off x="3775228" y="3933825"/>
            <a:ext cx="17411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dirty="0">
                <a:latin typeface="Microsoft JhengHei" pitchFamily="34" charset="-120"/>
                <a:ea typeface="Microsoft JhengHei" pitchFamily="34" charset="-120"/>
              </a:rPr>
              <a:t>Διανομή των </a:t>
            </a:r>
          </a:p>
          <a:p>
            <a:pPr algn="ctr"/>
            <a:r>
              <a:rPr lang="el-GR" dirty="0">
                <a:latin typeface="Microsoft JhengHei" pitchFamily="34" charset="-120"/>
                <a:ea typeface="Microsoft JhengHei" pitchFamily="34" charset="-120"/>
              </a:rPr>
              <a:t>μοσχευμάτων</a:t>
            </a:r>
          </a:p>
        </p:txBody>
      </p:sp>
      <p:sp>
        <p:nvSpPr>
          <p:cNvPr id="27655" name="463 - TextBox"/>
          <p:cNvSpPr txBox="1">
            <a:spLocks noChangeArrowheads="1"/>
          </p:cNvSpPr>
          <p:nvPr/>
        </p:nvSpPr>
        <p:spPr bwMode="auto">
          <a:xfrm>
            <a:off x="6516688" y="3933825"/>
            <a:ext cx="2143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dirty="0">
                <a:latin typeface="Microsoft JhengHei" pitchFamily="34" charset="-120"/>
                <a:ea typeface="Microsoft JhengHei" pitchFamily="34" charset="-120"/>
              </a:rPr>
              <a:t>Μεταμόσχευση</a:t>
            </a:r>
            <a:r>
              <a:rPr lang="el-GR" sz="2400" dirty="0"/>
              <a:t> </a:t>
            </a:r>
          </a:p>
        </p:txBody>
      </p:sp>
      <p:sp>
        <p:nvSpPr>
          <p:cNvPr id="27656" name="464 - TextBox"/>
          <p:cNvSpPr txBox="1">
            <a:spLocks noChangeArrowheads="1"/>
          </p:cNvSpPr>
          <p:nvPr/>
        </p:nvSpPr>
        <p:spPr bwMode="auto">
          <a:xfrm>
            <a:off x="1258888" y="5661025"/>
            <a:ext cx="1201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dirty="0"/>
              <a:t>Ε.Ο.Μ</a:t>
            </a:r>
          </a:p>
        </p:txBody>
      </p:sp>
      <p:sp>
        <p:nvSpPr>
          <p:cNvPr id="27657" name="465 - TextBox"/>
          <p:cNvSpPr txBox="1">
            <a:spLocks noChangeArrowheads="1"/>
          </p:cNvSpPr>
          <p:nvPr/>
        </p:nvSpPr>
        <p:spPr bwMode="auto">
          <a:xfrm>
            <a:off x="6300788" y="5661025"/>
            <a:ext cx="2611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err="1">
                <a:latin typeface="Microsoft JhengHei" pitchFamily="34" charset="-120"/>
                <a:ea typeface="Microsoft JhengHei" pitchFamily="34" charset="-120"/>
              </a:rPr>
              <a:t>Μεταμοσχευτικά</a:t>
            </a:r>
            <a:r>
              <a:rPr lang="el-GR" sz="1600" dirty="0">
                <a:latin typeface="Microsoft JhengHei" pitchFamily="34" charset="-120"/>
                <a:ea typeface="Microsoft JhengHei" pitchFamily="34" charset="-120"/>
              </a:rPr>
              <a:t> κέντρα</a:t>
            </a:r>
          </a:p>
        </p:txBody>
      </p:sp>
      <p:sp>
        <p:nvSpPr>
          <p:cNvPr id="27658" name="466 - TextBox"/>
          <p:cNvSpPr txBox="1">
            <a:spLocks noChangeArrowheads="1"/>
          </p:cNvSpPr>
          <p:nvPr/>
        </p:nvSpPr>
        <p:spPr bwMode="auto">
          <a:xfrm>
            <a:off x="3259912" y="5661025"/>
            <a:ext cx="29258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100" b="1" dirty="0">
                <a:latin typeface="Microsoft JhengHei" pitchFamily="34" charset="-120"/>
                <a:ea typeface="Microsoft JhengHei" pitchFamily="34" charset="-120"/>
              </a:rPr>
              <a:t>Συνεργασία με </a:t>
            </a:r>
            <a:r>
              <a:rPr lang="el-GR" sz="1100" b="1" dirty="0" err="1">
                <a:latin typeface="Microsoft JhengHei" pitchFamily="34" charset="-120"/>
                <a:ea typeface="Microsoft JhengHei" pitchFamily="34" charset="-120"/>
              </a:rPr>
              <a:t>μεταμοσχευτικά</a:t>
            </a:r>
            <a:r>
              <a:rPr lang="el-GR" sz="1100" b="1" dirty="0">
                <a:latin typeface="Microsoft JhengHei" pitchFamily="34" charset="-120"/>
                <a:ea typeface="Microsoft JhengHei" pitchFamily="34" charset="-120"/>
              </a:rPr>
              <a:t> κέντρα </a:t>
            </a:r>
          </a:p>
          <a:p>
            <a:pPr algn="ctr"/>
            <a:r>
              <a:rPr lang="el-GR" sz="1100" b="1" dirty="0">
                <a:latin typeface="Microsoft JhengHei" pitchFamily="34" charset="-120"/>
                <a:ea typeface="Microsoft JhengHei" pitchFamily="34" charset="-120"/>
              </a:rPr>
              <a:t>της αλλοδαπής </a:t>
            </a:r>
          </a:p>
        </p:txBody>
      </p:sp>
      <p:sp>
        <p:nvSpPr>
          <p:cNvPr id="468" name="467 - TextBox"/>
          <p:cNvSpPr txBox="1"/>
          <p:nvPr/>
        </p:nvSpPr>
        <p:spPr>
          <a:xfrm>
            <a:off x="395536" y="116632"/>
            <a:ext cx="803777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Το </a:t>
            </a:r>
            <a:r>
              <a:rPr lang="el-GR" sz="2400" dirty="0" err="1"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μεταμοσχευτικό</a:t>
            </a:r>
            <a:r>
              <a:rPr lang="el-GR" sz="2400" dirty="0"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πρόγραμμα στην Ελλάδα το 2015</a:t>
            </a:r>
          </a:p>
        </p:txBody>
      </p:sp>
      <p:sp>
        <p:nvSpPr>
          <p:cNvPr id="470" name="469 - Βέλος επάνω-κάτω"/>
          <p:cNvSpPr/>
          <p:nvPr/>
        </p:nvSpPr>
        <p:spPr>
          <a:xfrm>
            <a:off x="1619672" y="4653136"/>
            <a:ext cx="360040" cy="792088"/>
          </a:xfrm>
          <a:prstGeom prst="upDownArrow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1" name="470 - TextBox"/>
          <p:cNvSpPr txBox="1"/>
          <p:nvPr/>
        </p:nvSpPr>
        <p:spPr>
          <a:xfrm>
            <a:off x="1187624" y="486916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72" name="471 - TextBox"/>
          <p:cNvSpPr txBox="1"/>
          <p:nvPr/>
        </p:nvSpPr>
        <p:spPr>
          <a:xfrm>
            <a:off x="2987824" y="486916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73" name="472 - Βέλος επάνω-κάτω"/>
          <p:cNvSpPr/>
          <p:nvPr/>
        </p:nvSpPr>
        <p:spPr>
          <a:xfrm>
            <a:off x="4572000" y="4653136"/>
            <a:ext cx="288032" cy="864096"/>
          </a:xfrm>
          <a:prstGeom prst="upDownArrow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4" name="473 - TextBox"/>
          <p:cNvSpPr txBox="1"/>
          <p:nvPr/>
        </p:nvSpPr>
        <p:spPr>
          <a:xfrm>
            <a:off x="611560" y="6309320"/>
            <a:ext cx="2483372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Συντονιστικό κέντρο</a:t>
            </a:r>
            <a:endParaRPr lang="el-GR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475" name="474 - Βέλος προς τα επάνω"/>
          <p:cNvSpPr/>
          <p:nvPr/>
        </p:nvSpPr>
        <p:spPr>
          <a:xfrm>
            <a:off x="7452320" y="4581128"/>
            <a:ext cx="360040" cy="864096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6" name="475 - TextBox"/>
          <p:cNvSpPr txBox="1"/>
          <p:nvPr/>
        </p:nvSpPr>
        <p:spPr>
          <a:xfrm>
            <a:off x="6228184" y="48691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3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4414" y="228600"/>
            <a:ext cx="7621738" cy="758952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Εθνικός Οργανισμός Μεταμοσχεύσεων</a:t>
            </a:r>
            <a:endParaRPr lang="el-GR" sz="2800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19829" y="1916832"/>
            <a:ext cx="8503920" cy="403244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dirty="0" smtClean="0">
                <a:latin typeface="Microsoft JhengHei" pitchFamily="34" charset="-120"/>
                <a:ea typeface="Microsoft JhengHei" pitchFamily="34" charset="-120"/>
              </a:rPr>
              <a:t>Σκοπός: </a:t>
            </a:r>
          </a:p>
          <a:p>
            <a:pPr marL="0" indent="0">
              <a:buNone/>
            </a:pPr>
            <a:r>
              <a:rPr lang="el-GR" sz="1600" i="1" dirty="0" smtClean="0">
                <a:latin typeface="Microsoft JhengHei" pitchFamily="34" charset="-120"/>
                <a:ea typeface="Microsoft JhengHei" pitchFamily="34" charset="-120"/>
              </a:rPr>
              <a:t>           Η </a:t>
            </a:r>
            <a:r>
              <a:rPr lang="el-GR" sz="1600" b="1" i="1" u="sng" dirty="0" smtClean="0">
                <a:latin typeface="Microsoft JhengHei" pitchFamily="34" charset="-120"/>
                <a:ea typeface="Microsoft JhengHei" pitchFamily="34" charset="-120"/>
              </a:rPr>
              <a:t>υποβοήθηση</a:t>
            </a:r>
            <a:r>
              <a:rPr lang="el-GR" sz="1600" i="1" dirty="0" smtClean="0">
                <a:latin typeface="Microsoft JhengHei" pitchFamily="34" charset="-120"/>
                <a:ea typeface="Microsoft JhengHei" pitchFamily="34" charset="-120"/>
              </a:rPr>
              <a:t> του Υπ. Υγείας  στη χάραξη &amp; υλοποίηση της εθνικής πολιτικής </a:t>
            </a:r>
            <a:r>
              <a:rPr lang="en-US" sz="1600" i="1" dirty="0" smtClean="0">
                <a:latin typeface="Microsoft JhengHei" pitchFamily="34" charset="-120"/>
                <a:ea typeface="Microsoft JhengHei" pitchFamily="34" charset="-120"/>
              </a:rPr>
              <a:t>	</a:t>
            </a:r>
            <a:r>
              <a:rPr lang="el-GR" sz="1600" i="1" dirty="0" smtClean="0">
                <a:latin typeface="Microsoft JhengHei" pitchFamily="34" charset="-120"/>
                <a:ea typeface="Microsoft JhengHei" pitchFamily="34" charset="-120"/>
              </a:rPr>
              <a:t>στον τομέα των μεταμοσχεύσεων οργάνων, ιστών &amp; κυττάρων</a:t>
            </a:r>
          </a:p>
          <a:p>
            <a:pPr marL="0" indent="0">
              <a:buNone/>
            </a:pPr>
            <a:endParaRPr lang="el-GR" sz="1600" i="1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0" indent="0">
              <a:buNone/>
            </a:pPr>
            <a:endParaRPr lang="el-GR" sz="1600" dirty="0" smtClean="0">
              <a:latin typeface="Microsoft JhengHei" pitchFamily="34" charset="-120"/>
              <a:ea typeface="Microsoft JhengHei" pitchFamily="34" charset="-120"/>
            </a:endParaRPr>
          </a:p>
          <a:p>
            <a:r>
              <a:rPr lang="el-GR" sz="1600" dirty="0" smtClean="0">
                <a:latin typeface="Microsoft JhengHei" pitchFamily="34" charset="-120"/>
                <a:ea typeface="Microsoft JhengHei" pitchFamily="34" charset="-120"/>
              </a:rPr>
              <a:t>Εισηγείται το πλαίσιο </a:t>
            </a:r>
            <a:r>
              <a:rPr lang="el-GR" sz="1600" b="1" dirty="0" smtClean="0">
                <a:latin typeface="Microsoft JhengHei" pitchFamily="34" charset="-120"/>
                <a:ea typeface="Microsoft JhengHei" pitchFamily="34" charset="-120"/>
              </a:rPr>
              <a:t>ποιότητας &amp; ασφάλειας </a:t>
            </a:r>
            <a:r>
              <a:rPr lang="el-GR" sz="1600" dirty="0" smtClean="0">
                <a:latin typeface="Microsoft JhengHei" pitchFamily="34" charset="-120"/>
                <a:ea typeface="Microsoft JhengHei" pitchFamily="34" charset="-120"/>
              </a:rPr>
              <a:t>των οργάνων</a:t>
            </a:r>
          </a:p>
          <a:p>
            <a:r>
              <a:rPr lang="el-GR" sz="1600" dirty="0" smtClean="0">
                <a:latin typeface="Microsoft JhengHei" pitchFamily="34" charset="-120"/>
                <a:ea typeface="Microsoft JhengHei" pitchFamily="34" charset="-120"/>
              </a:rPr>
              <a:t>Αξιολογεί και εισηγείται τη χορήγηση, την ανανέωση ή την ανάκληση της </a:t>
            </a:r>
            <a:r>
              <a:rPr lang="el-GR" sz="1600" b="1" dirty="0" smtClean="0">
                <a:latin typeface="Microsoft JhengHei" pitchFamily="34" charset="-120"/>
                <a:ea typeface="Microsoft JhengHei" pitchFamily="34" charset="-120"/>
              </a:rPr>
              <a:t>άδειας των Μονάδων Μεταμοσχεύσεων </a:t>
            </a:r>
            <a:r>
              <a:rPr lang="el-GR" sz="1600" dirty="0" smtClean="0">
                <a:latin typeface="Microsoft JhengHei" pitchFamily="34" charset="-120"/>
                <a:ea typeface="Microsoft JhengHei" pitchFamily="34" charset="-120"/>
              </a:rPr>
              <a:t>καθώς και τις προϋποθέσεις χορήγησης αυτών</a:t>
            </a:r>
          </a:p>
          <a:p>
            <a:r>
              <a:rPr lang="el-GR" sz="1600" dirty="0">
                <a:latin typeface="Microsoft JhengHei" pitchFamily="34" charset="-120"/>
                <a:ea typeface="Microsoft JhengHei" pitchFamily="34" charset="-120"/>
              </a:rPr>
              <a:t>Συνεργάζεται με αντίστοιχους </a:t>
            </a:r>
            <a:r>
              <a:rPr lang="el-GR" sz="1600" b="1" dirty="0" smtClean="0">
                <a:latin typeface="Microsoft JhengHei" pitchFamily="34" charset="-120"/>
                <a:ea typeface="Microsoft JhengHei" pitchFamily="34" charset="-120"/>
              </a:rPr>
              <a:t>ΕΟΜ </a:t>
            </a:r>
            <a:r>
              <a:rPr lang="el-GR" sz="1600" b="1" dirty="0">
                <a:latin typeface="Microsoft JhengHei" pitchFamily="34" charset="-120"/>
                <a:ea typeface="Microsoft JhengHei" pitchFamily="34" charset="-120"/>
              </a:rPr>
              <a:t>του εξωτερικού </a:t>
            </a:r>
            <a:r>
              <a:rPr lang="el-GR" sz="1600" dirty="0">
                <a:latin typeface="Microsoft JhengHei" pitchFamily="34" charset="-120"/>
                <a:ea typeface="Microsoft JhengHei" pitchFamily="34" charset="-120"/>
              </a:rPr>
              <a:t>και συνάπτει συμφωνίες συνεργασίας για την ανταλλαγή οργάνων και ασθενών</a:t>
            </a:r>
          </a:p>
          <a:p>
            <a:r>
              <a:rPr lang="el-GR" sz="1600" dirty="0" smtClean="0">
                <a:latin typeface="Microsoft JhengHei" pitchFamily="34" charset="-120"/>
                <a:ea typeface="Microsoft JhengHei" pitchFamily="34" charset="-120"/>
              </a:rPr>
              <a:t>Πραγματοποιεί </a:t>
            </a:r>
            <a:r>
              <a:rPr lang="el-GR" sz="1600" b="1" dirty="0" smtClean="0">
                <a:latin typeface="Microsoft JhengHei" pitchFamily="34" charset="-120"/>
                <a:ea typeface="Microsoft JhengHei" pitchFamily="34" charset="-120"/>
              </a:rPr>
              <a:t>ενημερωτική εκστρατεία </a:t>
            </a:r>
            <a:r>
              <a:rPr lang="el-GR" sz="1600" dirty="0" smtClean="0">
                <a:latin typeface="Microsoft JhengHei" pitchFamily="34" charset="-120"/>
                <a:ea typeface="Microsoft JhengHei" pitchFamily="34" charset="-120"/>
              </a:rPr>
              <a:t>για το ευρύ κοινό, καθώς και </a:t>
            </a:r>
            <a:r>
              <a:rPr lang="el-GR" sz="1600" b="1" dirty="0" smtClean="0">
                <a:latin typeface="Microsoft JhengHei" pitchFamily="34" charset="-120"/>
                <a:ea typeface="Microsoft JhengHei" pitchFamily="34" charset="-120"/>
              </a:rPr>
              <a:t>ειδικό εκπαιδευτικό πρόγραμμα </a:t>
            </a:r>
            <a:r>
              <a:rPr lang="el-GR" sz="1600" dirty="0" smtClean="0">
                <a:latin typeface="Microsoft JhengHei" pitchFamily="34" charset="-120"/>
                <a:ea typeface="Microsoft JhengHei" pitchFamily="34" charset="-120"/>
              </a:rPr>
              <a:t>για το υγειονομικό προσωπικό και τους Συντονιστές Μεταμοσχεύσεων</a:t>
            </a:r>
          </a:p>
          <a:p>
            <a:endParaRPr lang="el-GR" sz="1400" dirty="0" smtClean="0"/>
          </a:p>
          <a:p>
            <a:endParaRPr lang="el-GR" sz="1400" dirty="0" smtClean="0"/>
          </a:p>
          <a:p>
            <a:endParaRPr lang="el-GR" sz="1400" dirty="0"/>
          </a:p>
        </p:txBody>
      </p:sp>
      <p:pic>
        <p:nvPicPr>
          <p:cNvPr id="4" name="Picture 3" descr="P:\6.Προώθηση\c ΚΑΤΑΧΩΡΗΣΕΙΣ ΔΗΜΙΟΥΡΓΙΚΑ\EOM LOGO\logo 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00132" cy="956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34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Υπουργείο Υγεία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25295"/>
            <a:ext cx="1420774" cy="14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Βέλος προς τα κάτω 3"/>
          <p:cNvSpPr/>
          <p:nvPr/>
        </p:nvSpPr>
        <p:spPr>
          <a:xfrm>
            <a:off x="4436368" y="478663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240124" y="5157192"/>
            <a:ext cx="4852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Ανάπτυξη Συστήματος Μεταμοσχεύσεων ΜΕΘ – ΕΟΜ – </a:t>
            </a:r>
          </a:p>
          <a:p>
            <a:pPr algn="ctr"/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Μονάδες Μεταμοσχεύσεων</a:t>
            </a:r>
            <a:endParaRPr lang="el-GR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7" name="Picture 3" descr="P:\6.Προώθηση\c ΚΑΤΑΧΩΡΗΣΕΙΣ ΔΗΜΙΟΥΡΓΙΚΑ\EOM LOGO\logo 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54" y="908720"/>
            <a:ext cx="1000132" cy="9561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39752" y="198884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Εισηγείται στο Υπουργείο τη χάραξη Εθνικής Πολιτικής </a:t>
            </a:r>
            <a:endParaRPr lang="el-GR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9" name="Βέλος προς τα κάτω 8"/>
          <p:cNvSpPr/>
          <p:nvPr/>
        </p:nvSpPr>
        <p:spPr>
          <a:xfrm>
            <a:off x="4355976" y="270892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 προς τα κάτω 9"/>
          <p:cNvSpPr/>
          <p:nvPr/>
        </p:nvSpPr>
        <p:spPr>
          <a:xfrm rot="16961333">
            <a:off x="3131840" y="3584288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1331640" y="338022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Επιστημονική Κοινότητα</a:t>
            </a:r>
            <a:endParaRPr lang="el-GR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0627" y="338087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Σύλλογοι Ασθενών</a:t>
            </a:r>
            <a:endParaRPr lang="el-GR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15" name="Βέλος προς τα κάτω 14"/>
          <p:cNvSpPr/>
          <p:nvPr/>
        </p:nvSpPr>
        <p:spPr>
          <a:xfrm rot="4566817">
            <a:off x="5610327" y="3577537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7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ΛΙΣΤΕΣ ΑΝΑΜΟΝΗΣ ΑΣΘΕΝΩΝ</a:t>
            </a:r>
            <a:br>
              <a:rPr lang="el-GR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</a:br>
            <a:r>
              <a:rPr lang="el-GR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04/2016</a:t>
            </a:r>
            <a:endParaRPr lang="el-GR" b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503920" cy="446449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ΕΘΝΙΚΟ ΜΗΤΡΩΟ ΛΗΠΤΩΝ ΝΕΦΡΙΚΟΥ ΜΟΣΧΕΥΜΑΤΟΣ: </a:t>
            </a:r>
            <a:r>
              <a:rPr lang="en-US" dirty="0" smtClean="0">
                <a:latin typeface="Microsoft JhengHei" pitchFamily="34" charset="-120"/>
                <a:ea typeface="Microsoft JhengHei" pitchFamily="34" charset="-120"/>
              </a:rPr>
              <a:t>         </a:t>
            </a:r>
            <a:r>
              <a:rPr lang="el-GR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1222 ασθενείς</a:t>
            </a:r>
          </a:p>
          <a:p>
            <a:pPr>
              <a:buNone/>
            </a:pPr>
            <a:endParaRPr lang="el-GR" dirty="0" smtClean="0">
              <a:latin typeface="Microsoft JhengHei" pitchFamily="34" charset="-120"/>
              <a:ea typeface="Microsoft JhengHei" pitchFamily="34" charset="-120"/>
            </a:endParaRPr>
          </a:p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ΛΙΣΤΑ ΚΑΡΔΙΑΣ Ω.Κ.Κ</a:t>
            </a:r>
            <a:r>
              <a:rPr lang="en-US" b="1" dirty="0" smtClean="0">
                <a:latin typeface="Microsoft JhengHei" pitchFamily="34" charset="-120"/>
                <a:ea typeface="Microsoft JhengHei" pitchFamily="34" charset="-120"/>
              </a:rPr>
              <a:t>.</a:t>
            </a:r>
            <a:r>
              <a:rPr lang="el-GR" b="1" dirty="0" smtClean="0">
                <a:latin typeface="Microsoft JhengHei" pitchFamily="34" charset="-120"/>
                <a:ea typeface="Microsoft JhengHei" pitchFamily="34" charset="-120"/>
              </a:rPr>
              <a:t>:</a:t>
            </a:r>
            <a:r>
              <a:rPr lang="el-GR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 42 ασθενείς</a:t>
            </a:r>
          </a:p>
          <a:p>
            <a:endParaRPr lang="el-GR" dirty="0" smtClean="0">
              <a:latin typeface="Microsoft JhengHei" pitchFamily="34" charset="-120"/>
              <a:ea typeface="Microsoft JhengHei" pitchFamily="34" charset="-120"/>
            </a:endParaRPr>
          </a:p>
          <a:p>
            <a:r>
              <a:rPr lang="el-GR" dirty="0" smtClean="0">
                <a:latin typeface="Microsoft JhengHei" pitchFamily="34" charset="-120"/>
                <a:ea typeface="Microsoft JhengHei" pitchFamily="34" charset="-120"/>
              </a:rPr>
              <a:t>ΛΙΣΤΑ ΗΠΑΤΟΣ ΙΠΠΟΚΡΑΤΕΙΟ ΘΕΣ/ΚΗΣ: </a:t>
            </a:r>
            <a:r>
              <a:rPr lang="en-US" dirty="0" smtClean="0">
                <a:latin typeface="Microsoft JhengHei" pitchFamily="34" charset="-120"/>
                <a:ea typeface="Microsoft JhengHei" pitchFamily="34" charset="-120"/>
              </a:rPr>
              <a:t>             					  </a:t>
            </a:r>
            <a:r>
              <a:rPr lang="el-GR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144 ασθενείς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060848"/>
            <a:ext cx="7847012" cy="280831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Στην Ελλάδα η </a:t>
            </a:r>
            <a:r>
              <a:rPr lang="el-GR" sz="4000" b="1" dirty="0" err="1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μεταμοσχευτική</a:t>
            </a:r>
            <a:r>
              <a:rPr lang="el-GR" sz="4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 πραγματικότητα χαρακτηρίζεται από τραγική έλλειψη </a:t>
            </a:r>
            <a:r>
              <a:rPr lang="el-GR" sz="4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μοσχευμάτων λόγω αδυναμίας αξιοποίησης δυνητικών δοτών</a:t>
            </a:r>
            <a:r>
              <a:rPr lang="el-GR" b="1" dirty="0" smtClean="0">
                <a:latin typeface="Garamond" pitchFamily="18" charset="0"/>
              </a:rPr>
              <a:t>.</a:t>
            </a:r>
            <a:endParaRPr lang="el-GR" b="1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95288" y="0"/>
          <a:ext cx="3960812" cy="6662738"/>
        </p:xfrm>
        <a:graphic>
          <a:graphicData uri="http://schemas.openxmlformats.org/presentationml/2006/ole">
            <p:oleObj spid="_x0000_s36866" name="Chart" r:id="rId3" imgW="3047902" imgH="4219602" progId="Excel.Sheet.8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203575" y="0"/>
          <a:ext cx="3789363" cy="6669088"/>
        </p:xfrm>
        <a:graphic>
          <a:graphicData uri="http://schemas.openxmlformats.org/presentationml/2006/ole">
            <p:oleObj spid="_x0000_s36867" name="Chart" r:id="rId4" imgW="3029007" imgH="4238497" progId="Excel.Sheet.8">
              <p:embed/>
            </p:oleObj>
          </a:graphicData>
        </a:graphic>
      </p:graphicFrame>
      <p:sp>
        <p:nvSpPr>
          <p:cNvPr id="2052" name="4 - TextBox"/>
          <p:cNvSpPr txBox="1">
            <a:spLocks noChangeArrowheads="1"/>
          </p:cNvSpPr>
          <p:nvPr/>
        </p:nvSpPr>
        <p:spPr bwMode="auto">
          <a:xfrm>
            <a:off x="7092950" y="2636838"/>
            <a:ext cx="1582738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smtClean="0">
                <a:cs typeface="Arial" pitchFamily="34" charset="0"/>
              </a:rPr>
              <a:t>2013</a:t>
            </a:r>
            <a:endParaRPr lang="el-GR" sz="3200" dirty="0">
              <a:cs typeface="Arial" pitchFamily="34" charset="0"/>
            </a:endParaRPr>
          </a:p>
        </p:txBody>
      </p:sp>
      <p:sp>
        <p:nvSpPr>
          <p:cNvPr id="2053" name="3 - TextBox"/>
          <p:cNvSpPr txBox="1">
            <a:spLocks noChangeArrowheads="1"/>
          </p:cNvSpPr>
          <p:nvPr/>
        </p:nvSpPr>
        <p:spPr bwMode="auto">
          <a:xfrm>
            <a:off x="179388" y="2636838"/>
            <a:ext cx="755650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Arial" pitchFamily="34" charset="0"/>
              </a:rPr>
              <a:t>2006</a:t>
            </a:r>
            <a:endParaRPr lang="el-GR" dirty="0"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331640" y="188640"/>
            <a:ext cx="611981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l-GR" dirty="0" err="1"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Αξιοποιηθέντες</a:t>
            </a:r>
            <a:r>
              <a:rPr lang="el-GR" dirty="0"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 δότες  ανά εκατομμύριο πληθυσμού</a:t>
            </a:r>
          </a:p>
        </p:txBody>
      </p:sp>
      <p:sp>
        <p:nvSpPr>
          <p:cNvPr id="5128" name="7 - TextBox"/>
          <p:cNvSpPr txBox="1">
            <a:spLocks noChangeArrowheads="1"/>
          </p:cNvSpPr>
          <p:nvPr/>
        </p:nvSpPr>
        <p:spPr bwMode="auto">
          <a:xfrm>
            <a:off x="6443663" y="908050"/>
            <a:ext cx="144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H="1">
            <a:off x="2051050" y="5300663"/>
            <a:ext cx="504825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flipH="1">
            <a:off x="4572000" y="5300663"/>
            <a:ext cx="504825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323528" y="6381328"/>
            <a:ext cx="775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Microsoft JhengHei" pitchFamily="34" charset="-120"/>
                <a:ea typeface="Microsoft JhengHei" pitchFamily="34" charset="-120"/>
              </a:rPr>
              <a:t>Global Observatory on Donation and Transplantation  (Activities 2013)</a:t>
            </a:r>
            <a:endParaRPr lang="el-GR" i="1" dirty="0">
              <a:latin typeface="Microsoft JhengHei" pitchFamily="34" charset="-120"/>
              <a:ea typeface="Microsoft JhengHei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2616</TotalTime>
  <Words>1205</Words>
  <Application>Microsoft Office PowerPoint</Application>
  <PresentationFormat>Προβολή στην οθόνη (4:3)</PresentationFormat>
  <Paragraphs>659</Paragraphs>
  <Slides>28</Slides>
  <Notes>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28</vt:i4>
      </vt:variant>
    </vt:vector>
  </HeadingPairs>
  <TitlesOfParts>
    <vt:vector size="31" baseType="lpstr">
      <vt:lpstr>Δημοτικός</vt:lpstr>
      <vt:lpstr>Γράφημα</vt:lpstr>
      <vt:lpstr>Chart</vt:lpstr>
      <vt:lpstr>Το Πρόβλημα της Δωρεάς Οργάνων σε Ελλάδα &amp; Ευρώπη.</vt:lpstr>
      <vt:lpstr>Διαφάνεια 2</vt:lpstr>
      <vt:lpstr>Διαφάνεια 3</vt:lpstr>
      <vt:lpstr>Διαφάνεια 4</vt:lpstr>
      <vt:lpstr>Εθνικός Οργανισμός Μεταμοσχεύσεων</vt:lpstr>
      <vt:lpstr>Διαφάνεια 6</vt:lpstr>
      <vt:lpstr>ΛΙΣΤΕΣ ΑΝΑΜΟΝΗΣ ΑΣΘΕΝΩΝ 04/2016</vt:lpstr>
      <vt:lpstr>Στην Ελλάδα η μεταμοσχευτική πραγματικότητα χαρακτηρίζεται από τραγική έλλειψη μοσχευμάτων λόγω αδυναμίας αξιοποίησης δυνητικών δοτών.</vt:lpstr>
      <vt:lpstr>Διαφάνεια 9</vt:lpstr>
      <vt:lpstr>Δότες οργάνων ΜΕΘ  2006-2014(στοιχεία  Ε.Ο.Μ)</vt:lpstr>
      <vt:lpstr>Δείκτες μεταμοσχευτικής  δραστηριότητας 2001-20015</vt:lpstr>
      <vt:lpstr>Μεταμοσχευτική Δραστηριότητα  χωρών αντίστοιχου πληθυσμού</vt:lpstr>
      <vt:lpstr>Μεταβάσεις Ελλήνων ασθενών Στο Εξωτερικό                 για Μεταμόσχευση 2012-2015</vt:lpstr>
      <vt:lpstr>ΠΝΕΥΜΟΝΕΣ</vt:lpstr>
      <vt:lpstr>Διαφάνεια 15</vt:lpstr>
      <vt:lpstr>  Άρνηση της δωρεάς οργάνων και μεταμοσχευτικό χάσμα στην Ελλάδα : Γιατί?  </vt:lpstr>
      <vt:lpstr>Διαφάνεια 17</vt:lpstr>
      <vt:lpstr>Η ελληνική κοινή γνώμη για τις ΜΤΧ  Ευρωβαρόμετρο 333α Οκτώβριος 2009 - 1000 ενήλικες</vt:lpstr>
      <vt:lpstr>Διαφάνεια 19</vt:lpstr>
      <vt:lpstr>Εγκεφαλικός θάνατος - Αναπνευστήρας</vt:lpstr>
      <vt:lpstr>Έλλειψη Μοσχευμάτων στην Ελλάδα  Κύριοι Λόγοι</vt:lpstr>
      <vt:lpstr>Αναφερθέντες Εγκ. θάνατοι  Αξιοποιηθέντες Δότες Οργάνων </vt:lpstr>
      <vt:lpstr>Άρνηση Δωρεάς οργάνων στις  ΜΕΘ (&gt;50%) </vt:lpstr>
      <vt:lpstr>Πού «χάνονται» οι δότες ?</vt:lpstr>
      <vt:lpstr>Συμπεράσματα</vt:lpstr>
      <vt:lpstr>Διαφάνεια 26</vt:lpstr>
      <vt:lpstr> Προοπτικές </vt:lpstr>
      <vt:lpstr>ΚΑΛΩΣ ΗΡΘΑΤΕ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Εθνικό Μητρώο υποψηφίων ληπτών     Κατάταξη και Κατανομή των Νεφρικών μοσχευμάτων  στους υποψήφιους λήπτες σύμφωνα με το ν.3984/2011</dc:title>
  <dc:creator>gmenoudakou</dc:creator>
  <cp:lastModifiedBy>eom</cp:lastModifiedBy>
  <cp:revision>333</cp:revision>
  <cp:lastPrinted>2016-01-29T14:44:30Z</cp:lastPrinted>
  <dcterms:created xsi:type="dcterms:W3CDTF">2013-10-25T07:11:37Z</dcterms:created>
  <dcterms:modified xsi:type="dcterms:W3CDTF">2016-05-12T07:45:29Z</dcterms:modified>
</cp:coreProperties>
</file>