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64" r:id="rId4"/>
    <p:sldId id="265" r:id="rId5"/>
    <p:sldId id="266" r:id="rId6"/>
    <p:sldId id="258" r:id="rId7"/>
    <p:sldId id="267" r:id="rId8"/>
    <p:sldId id="298" r:id="rId9"/>
    <p:sldId id="286" r:id="rId10"/>
    <p:sldId id="259" r:id="rId11"/>
    <p:sldId id="269" r:id="rId12"/>
    <p:sldId id="260" r:id="rId13"/>
    <p:sldId id="271" r:id="rId14"/>
    <p:sldId id="270" r:id="rId15"/>
    <p:sldId id="273" r:id="rId16"/>
    <p:sldId id="272" r:id="rId17"/>
    <p:sldId id="261" r:id="rId18"/>
    <p:sldId id="300" r:id="rId19"/>
    <p:sldId id="274" r:id="rId20"/>
    <p:sldId id="263" r:id="rId21"/>
    <p:sldId id="275" r:id="rId22"/>
    <p:sldId id="294" r:id="rId23"/>
    <p:sldId id="295" r:id="rId24"/>
    <p:sldId id="296" r:id="rId25"/>
    <p:sldId id="283" r:id="rId26"/>
    <p:sldId id="284" r:id="rId27"/>
    <p:sldId id="287" r:id="rId28"/>
    <p:sldId id="288" r:id="rId29"/>
    <p:sldId id="285" r:id="rId30"/>
    <p:sldId id="279" r:id="rId31"/>
    <p:sldId id="289" r:id="rId32"/>
    <p:sldId id="292" r:id="rId33"/>
    <p:sldId id="297" r:id="rId34"/>
    <p:sldId id="299" r:id="rId35"/>
  </p:sldIdLst>
  <p:sldSz cx="9144000" cy="6858000" type="screen4x3"/>
  <p:notesSz cx="7102475"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0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5329F-6350-49DA-B9B1-637208958B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683FEFF2-56FA-4EC9-A0C1-7EAC2396CD40}">
      <dgm:prSet phldrT="[Κείμενο]"/>
      <dgm:spPr/>
      <dgm:t>
        <a:bodyPr/>
        <a:lstStyle/>
        <a:p>
          <a:r>
            <a:rPr lang="el-GR" dirty="0" smtClean="0"/>
            <a:t>ΜΕΘ</a:t>
          </a:r>
          <a:endParaRPr lang="el-GR" dirty="0"/>
        </a:p>
      </dgm:t>
    </dgm:pt>
    <dgm:pt modelId="{6F9CA3D8-A810-4193-B6B1-CBEA1E8152C6}" type="parTrans" cxnId="{1864D164-0831-446F-9D70-99CA65FBF432}">
      <dgm:prSet/>
      <dgm:spPr/>
      <dgm:t>
        <a:bodyPr/>
        <a:lstStyle/>
        <a:p>
          <a:endParaRPr lang="el-GR"/>
        </a:p>
      </dgm:t>
    </dgm:pt>
    <dgm:pt modelId="{DB261812-7575-402D-92AB-EDD9C6A11C01}" type="sibTrans" cxnId="{1864D164-0831-446F-9D70-99CA65FBF432}">
      <dgm:prSet/>
      <dgm:spPr/>
      <dgm:t>
        <a:bodyPr/>
        <a:lstStyle/>
        <a:p>
          <a:endParaRPr lang="el-GR"/>
        </a:p>
      </dgm:t>
    </dgm:pt>
    <dgm:pt modelId="{94D4C543-1353-4798-BF07-A648B5096537}">
      <dgm:prSet phldrT="[Κείμενο]"/>
      <dgm:spPr/>
      <dgm:t>
        <a:bodyPr/>
        <a:lstStyle/>
        <a:p>
          <a:r>
            <a:rPr lang="el-GR" dirty="0" smtClean="0"/>
            <a:t>Φύλλο Δότη</a:t>
          </a:r>
          <a:endParaRPr lang="el-GR" dirty="0"/>
        </a:p>
      </dgm:t>
    </dgm:pt>
    <dgm:pt modelId="{ABB7BFE5-FA2B-4C92-A8DC-516E9D7B6052}" type="parTrans" cxnId="{C853BB67-4556-4263-BCB3-E177CBBEF2BE}">
      <dgm:prSet/>
      <dgm:spPr/>
      <dgm:t>
        <a:bodyPr/>
        <a:lstStyle/>
        <a:p>
          <a:endParaRPr lang="el-GR"/>
        </a:p>
      </dgm:t>
    </dgm:pt>
    <dgm:pt modelId="{29C2AC30-DC0A-417E-B5C2-E30AEBA1E5A9}" type="sibTrans" cxnId="{C853BB67-4556-4263-BCB3-E177CBBEF2BE}">
      <dgm:prSet/>
      <dgm:spPr/>
      <dgm:t>
        <a:bodyPr/>
        <a:lstStyle/>
        <a:p>
          <a:endParaRPr lang="el-GR"/>
        </a:p>
      </dgm:t>
    </dgm:pt>
    <dgm:pt modelId="{10B9EB60-DCA0-4E81-8718-E3C3C459B40C}">
      <dgm:prSet phldrT="[Κείμενο]"/>
      <dgm:spPr/>
      <dgm:t>
        <a:bodyPr/>
        <a:lstStyle/>
        <a:p>
          <a:r>
            <a:rPr lang="el-GR" dirty="0" err="1" smtClean="0"/>
            <a:t>Διαθωρακική</a:t>
          </a:r>
          <a:r>
            <a:rPr lang="el-GR" dirty="0" smtClean="0"/>
            <a:t> </a:t>
          </a:r>
          <a:r>
            <a:rPr lang="el-GR" dirty="0" err="1" smtClean="0"/>
            <a:t>Υπερηχοκαρδιογραφική</a:t>
          </a:r>
          <a:r>
            <a:rPr lang="el-GR" dirty="0" smtClean="0"/>
            <a:t> Μελέτη</a:t>
          </a:r>
          <a:endParaRPr lang="el-GR" dirty="0"/>
        </a:p>
      </dgm:t>
    </dgm:pt>
    <dgm:pt modelId="{B4870201-6A16-4216-A44C-C08C92C0D021}" type="parTrans" cxnId="{0558F67F-900F-4819-AA8C-12671893849F}">
      <dgm:prSet/>
      <dgm:spPr/>
      <dgm:t>
        <a:bodyPr/>
        <a:lstStyle/>
        <a:p>
          <a:endParaRPr lang="el-GR"/>
        </a:p>
      </dgm:t>
    </dgm:pt>
    <dgm:pt modelId="{1BB006D8-A6E4-4BF1-8D53-A779E255C288}" type="sibTrans" cxnId="{0558F67F-900F-4819-AA8C-12671893849F}">
      <dgm:prSet/>
      <dgm:spPr/>
      <dgm:t>
        <a:bodyPr/>
        <a:lstStyle/>
        <a:p>
          <a:endParaRPr lang="el-GR"/>
        </a:p>
      </dgm:t>
    </dgm:pt>
    <dgm:pt modelId="{E0492FBD-6EA9-4712-82CF-7D17C3B189B4}">
      <dgm:prSet phldrT="[Κείμενο]"/>
      <dgm:spPr/>
      <dgm:t>
        <a:bodyPr/>
        <a:lstStyle/>
        <a:p>
          <a:r>
            <a:rPr lang="el-GR" dirty="0" smtClean="0"/>
            <a:t>ΕΟΜ</a:t>
          </a:r>
          <a:endParaRPr lang="el-GR" dirty="0"/>
        </a:p>
      </dgm:t>
    </dgm:pt>
    <dgm:pt modelId="{3F05E74A-3AF7-47C1-B8A4-5B61210A0170}" type="parTrans" cxnId="{C2B83D62-358E-4661-8C8E-F7CA8CCF00A3}">
      <dgm:prSet/>
      <dgm:spPr/>
      <dgm:t>
        <a:bodyPr/>
        <a:lstStyle/>
        <a:p>
          <a:endParaRPr lang="el-GR"/>
        </a:p>
      </dgm:t>
    </dgm:pt>
    <dgm:pt modelId="{7C7A9E27-421C-4617-8D88-F9323645DC5D}" type="sibTrans" cxnId="{C2B83D62-358E-4661-8C8E-F7CA8CCF00A3}">
      <dgm:prSet/>
      <dgm:spPr/>
      <dgm:t>
        <a:bodyPr/>
        <a:lstStyle/>
        <a:p>
          <a:endParaRPr lang="el-GR"/>
        </a:p>
      </dgm:t>
    </dgm:pt>
    <dgm:pt modelId="{713F85F4-AC60-4D54-BC86-6C72E84FAE91}">
      <dgm:prSet phldrT="[Κείμενο]"/>
      <dgm:spPr/>
      <dgm:t>
        <a:bodyPr/>
        <a:lstStyle/>
        <a:p>
          <a:r>
            <a:rPr lang="el-GR" dirty="0" smtClean="0"/>
            <a:t>Στοιχεία ΜΕΘ -  Δότη</a:t>
          </a:r>
          <a:endParaRPr lang="el-GR" dirty="0"/>
        </a:p>
      </dgm:t>
    </dgm:pt>
    <dgm:pt modelId="{CB7BE945-5C32-4261-BB16-A106C7B51BA4}" type="parTrans" cxnId="{1429B4EC-5451-43D4-A0CD-4CEEE1DA79E6}">
      <dgm:prSet/>
      <dgm:spPr/>
      <dgm:t>
        <a:bodyPr/>
        <a:lstStyle/>
        <a:p>
          <a:endParaRPr lang="el-GR"/>
        </a:p>
      </dgm:t>
    </dgm:pt>
    <dgm:pt modelId="{73E5C75F-54D2-485C-A4FD-EE4615637802}" type="sibTrans" cxnId="{1429B4EC-5451-43D4-A0CD-4CEEE1DA79E6}">
      <dgm:prSet/>
      <dgm:spPr/>
      <dgm:t>
        <a:bodyPr/>
        <a:lstStyle/>
        <a:p>
          <a:endParaRPr lang="el-GR"/>
        </a:p>
      </dgm:t>
    </dgm:pt>
    <dgm:pt modelId="{427DD0F2-DB4F-424D-964E-5B0E2FB8CA8B}">
      <dgm:prSet phldrT="[Κείμενο]"/>
      <dgm:spPr/>
      <dgm:t>
        <a:bodyPr/>
        <a:lstStyle/>
        <a:p>
          <a:r>
            <a:rPr lang="el-GR" dirty="0" smtClean="0"/>
            <a:t>Φύλλο Κατανομής Μοσχευμάτων</a:t>
          </a:r>
          <a:endParaRPr lang="el-GR" dirty="0"/>
        </a:p>
      </dgm:t>
    </dgm:pt>
    <dgm:pt modelId="{BA9300DD-6752-4A18-86DD-AF7BF8BBE821}" type="parTrans" cxnId="{88FA3510-DDEE-4115-B5EF-5815F28D282C}">
      <dgm:prSet/>
      <dgm:spPr/>
      <dgm:t>
        <a:bodyPr/>
        <a:lstStyle/>
        <a:p>
          <a:endParaRPr lang="el-GR"/>
        </a:p>
      </dgm:t>
    </dgm:pt>
    <dgm:pt modelId="{2C8CB2FF-3996-4DF0-BDCE-FC13458543A8}" type="sibTrans" cxnId="{88FA3510-DDEE-4115-B5EF-5815F28D282C}">
      <dgm:prSet/>
      <dgm:spPr/>
      <dgm:t>
        <a:bodyPr/>
        <a:lstStyle/>
        <a:p>
          <a:endParaRPr lang="el-GR"/>
        </a:p>
      </dgm:t>
    </dgm:pt>
    <dgm:pt modelId="{4DB0B5ED-F183-4F46-8CA2-33EDCC5D96BA}">
      <dgm:prSet phldrT="[Κείμενο]"/>
      <dgm:spPr/>
      <dgm:t>
        <a:bodyPr/>
        <a:lstStyle/>
        <a:p>
          <a:r>
            <a:rPr lang="el-GR" dirty="0" smtClean="0"/>
            <a:t>Μ.Μ.</a:t>
          </a:r>
          <a:endParaRPr lang="el-GR" dirty="0"/>
        </a:p>
      </dgm:t>
    </dgm:pt>
    <dgm:pt modelId="{5E0692DC-467F-4E53-995E-D05D5654CAD0}" type="parTrans" cxnId="{62C421A8-FF32-4523-B502-41BB1B491DE2}">
      <dgm:prSet/>
      <dgm:spPr/>
      <dgm:t>
        <a:bodyPr/>
        <a:lstStyle/>
        <a:p>
          <a:endParaRPr lang="el-GR"/>
        </a:p>
      </dgm:t>
    </dgm:pt>
    <dgm:pt modelId="{F203A359-6879-4D6D-BB89-F5EFAD7ACBB9}" type="sibTrans" cxnId="{62C421A8-FF32-4523-B502-41BB1B491DE2}">
      <dgm:prSet/>
      <dgm:spPr/>
      <dgm:t>
        <a:bodyPr/>
        <a:lstStyle/>
        <a:p>
          <a:endParaRPr lang="el-GR"/>
        </a:p>
      </dgm:t>
    </dgm:pt>
    <dgm:pt modelId="{59FD1368-BD28-4E2F-885E-E6C5E5404D01}">
      <dgm:prSet phldrT="[Κείμενο]"/>
      <dgm:spPr/>
      <dgm:t>
        <a:bodyPr/>
        <a:lstStyle/>
        <a:p>
          <a:r>
            <a:rPr lang="el-GR" dirty="0" smtClean="0"/>
            <a:t>Πρακτικό Χειρουργείου</a:t>
          </a:r>
          <a:endParaRPr lang="el-GR" dirty="0"/>
        </a:p>
      </dgm:t>
    </dgm:pt>
    <dgm:pt modelId="{D62C3FC1-7E9D-4513-9BFC-35C5192BBDA4}" type="parTrans" cxnId="{EE66DD65-6729-4C89-8736-62011B7C84C7}">
      <dgm:prSet/>
      <dgm:spPr/>
      <dgm:t>
        <a:bodyPr/>
        <a:lstStyle/>
        <a:p>
          <a:endParaRPr lang="el-GR"/>
        </a:p>
      </dgm:t>
    </dgm:pt>
    <dgm:pt modelId="{376EF47B-7DCB-4AF3-A1C6-9A618A8306A4}" type="sibTrans" cxnId="{EE66DD65-6729-4C89-8736-62011B7C84C7}">
      <dgm:prSet/>
      <dgm:spPr/>
      <dgm:t>
        <a:bodyPr/>
        <a:lstStyle/>
        <a:p>
          <a:endParaRPr lang="el-GR"/>
        </a:p>
      </dgm:t>
    </dgm:pt>
    <dgm:pt modelId="{78E1A3A0-C6CA-437B-A838-258BADDA8E21}">
      <dgm:prSet phldrT="[Κείμενο]"/>
      <dgm:spPr/>
      <dgm:t>
        <a:bodyPr/>
        <a:lstStyle/>
        <a:p>
          <a:r>
            <a:rPr lang="el-GR" dirty="0" smtClean="0"/>
            <a:t>Έντυπο αναφοράς Μεταμόσχευσης Νεφρού από </a:t>
          </a:r>
          <a:r>
            <a:rPr lang="el-GR" u="sng" dirty="0" smtClean="0"/>
            <a:t>πτωματικό / ζώντα </a:t>
          </a:r>
          <a:r>
            <a:rPr lang="el-GR" dirty="0" smtClean="0"/>
            <a:t>δότη</a:t>
          </a:r>
          <a:endParaRPr lang="el-GR" dirty="0"/>
        </a:p>
      </dgm:t>
    </dgm:pt>
    <dgm:pt modelId="{970F8DA6-A142-4502-AD42-4B6BDE93D28D}" type="parTrans" cxnId="{25E9DEA2-04D9-42AE-A307-05E435274900}">
      <dgm:prSet/>
      <dgm:spPr/>
      <dgm:t>
        <a:bodyPr/>
        <a:lstStyle/>
        <a:p>
          <a:endParaRPr lang="el-GR"/>
        </a:p>
      </dgm:t>
    </dgm:pt>
    <dgm:pt modelId="{36D1780C-087D-443C-A608-49B1003DCFB6}" type="sibTrans" cxnId="{25E9DEA2-04D9-42AE-A307-05E435274900}">
      <dgm:prSet/>
      <dgm:spPr/>
      <dgm:t>
        <a:bodyPr/>
        <a:lstStyle/>
        <a:p>
          <a:endParaRPr lang="el-GR"/>
        </a:p>
      </dgm:t>
    </dgm:pt>
    <dgm:pt modelId="{F156BBD2-EABB-4BF9-85F5-BA4E10C18F69}">
      <dgm:prSet phldrT="[Κείμενο]"/>
      <dgm:spPr/>
      <dgm:t>
        <a:bodyPr/>
        <a:lstStyle/>
        <a:p>
          <a:r>
            <a:rPr lang="el-GR" dirty="0" smtClean="0"/>
            <a:t>Κλινικά Δεδομένα</a:t>
          </a:r>
          <a:endParaRPr lang="el-GR" dirty="0"/>
        </a:p>
      </dgm:t>
    </dgm:pt>
    <dgm:pt modelId="{86C27384-9DC9-43E1-8270-7D4E8D7E72B3}" type="parTrans" cxnId="{45F276A7-D2B8-4C49-87E4-2C58E25F9384}">
      <dgm:prSet/>
      <dgm:spPr/>
      <dgm:t>
        <a:bodyPr/>
        <a:lstStyle/>
        <a:p>
          <a:endParaRPr lang="el-GR"/>
        </a:p>
      </dgm:t>
    </dgm:pt>
    <dgm:pt modelId="{AF1D8041-A7A3-4D06-B35A-BF75184E8663}" type="sibTrans" cxnId="{45F276A7-D2B8-4C49-87E4-2C58E25F9384}">
      <dgm:prSet/>
      <dgm:spPr/>
      <dgm:t>
        <a:bodyPr/>
        <a:lstStyle/>
        <a:p>
          <a:endParaRPr lang="el-GR"/>
        </a:p>
      </dgm:t>
    </dgm:pt>
    <dgm:pt modelId="{DA72FCBF-8670-44AB-A23B-69E769DE0552}">
      <dgm:prSet phldrT="[Κείμενο]"/>
      <dgm:spPr/>
      <dgm:t>
        <a:bodyPr/>
        <a:lstStyle/>
        <a:p>
          <a:r>
            <a:rPr lang="el-GR" dirty="0" smtClean="0"/>
            <a:t>Συμπληρωματικό Φ.Δ.</a:t>
          </a:r>
          <a:endParaRPr lang="el-GR" dirty="0"/>
        </a:p>
      </dgm:t>
    </dgm:pt>
    <dgm:pt modelId="{FB779D3D-E9DC-4192-88E2-19BFEBC17DCD}" type="parTrans" cxnId="{3FBAFE42-3F30-401A-BC37-FD14FA079D38}">
      <dgm:prSet/>
      <dgm:spPr/>
      <dgm:t>
        <a:bodyPr/>
        <a:lstStyle/>
        <a:p>
          <a:endParaRPr lang="el-GR"/>
        </a:p>
      </dgm:t>
    </dgm:pt>
    <dgm:pt modelId="{AE29CDC4-AEFD-4B3A-8DEC-59412005CF0E}" type="sibTrans" cxnId="{3FBAFE42-3F30-401A-BC37-FD14FA079D38}">
      <dgm:prSet/>
      <dgm:spPr/>
      <dgm:t>
        <a:bodyPr/>
        <a:lstStyle/>
        <a:p>
          <a:endParaRPr lang="el-GR"/>
        </a:p>
      </dgm:t>
    </dgm:pt>
    <dgm:pt modelId="{CEDF1EC2-C804-4E93-8DB4-582E5F52AC0C}">
      <dgm:prSet phldrT="[Κείμενο]"/>
      <dgm:spPr/>
      <dgm:t>
        <a:bodyPr/>
        <a:lstStyle/>
        <a:p>
          <a:r>
            <a:rPr lang="el-GR" dirty="0" smtClean="0"/>
            <a:t>Δήλωση Ενημέρωσης &amp; Συναίνεσης</a:t>
          </a:r>
          <a:endParaRPr lang="el-GR" dirty="0"/>
        </a:p>
      </dgm:t>
    </dgm:pt>
    <dgm:pt modelId="{902E355C-36D6-4896-B8BA-9DF226FBBDFB}" type="parTrans" cxnId="{2837211C-6FF2-47E5-8DD7-FFEAD71E8000}">
      <dgm:prSet/>
      <dgm:spPr/>
      <dgm:t>
        <a:bodyPr/>
        <a:lstStyle/>
        <a:p>
          <a:endParaRPr lang="el-GR"/>
        </a:p>
      </dgm:t>
    </dgm:pt>
    <dgm:pt modelId="{8DDF76E8-06FE-4274-8AE4-CFAC2A2AC9C5}" type="sibTrans" cxnId="{2837211C-6FF2-47E5-8DD7-FFEAD71E8000}">
      <dgm:prSet/>
      <dgm:spPr/>
      <dgm:t>
        <a:bodyPr/>
        <a:lstStyle/>
        <a:p>
          <a:endParaRPr lang="el-GR"/>
        </a:p>
      </dgm:t>
    </dgm:pt>
    <dgm:pt modelId="{14FCED78-5C89-42EF-B16C-EFDA49109037}">
      <dgm:prSet phldrT="[Κείμενο]"/>
      <dgm:spPr/>
      <dgm:t>
        <a:bodyPr/>
        <a:lstStyle/>
        <a:p>
          <a:r>
            <a:rPr lang="el-GR" dirty="0" smtClean="0"/>
            <a:t>Φύλλο Διάγνωσης Ε.Θ.</a:t>
          </a:r>
          <a:endParaRPr lang="el-GR" dirty="0"/>
        </a:p>
      </dgm:t>
    </dgm:pt>
    <dgm:pt modelId="{A8B6C789-BED7-477A-8603-C3326BF54BEB}" type="parTrans" cxnId="{8A9D8F13-217B-4800-B31B-AB9C467101C6}">
      <dgm:prSet/>
      <dgm:spPr/>
      <dgm:t>
        <a:bodyPr/>
        <a:lstStyle/>
        <a:p>
          <a:endParaRPr lang="el-GR"/>
        </a:p>
      </dgm:t>
    </dgm:pt>
    <dgm:pt modelId="{B558C5A6-03BA-4EC9-855B-72A168C2ED3A}" type="sibTrans" cxnId="{8A9D8F13-217B-4800-B31B-AB9C467101C6}">
      <dgm:prSet/>
      <dgm:spPr/>
      <dgm:t>
        <a:bodyPr/>
        <a:lstStyle/>
        <a:p>
          <a:endParaRPr lang="el-GR"/>
        </a:p>
      </dgm:t>
    </dgm:pt>
    <dgm:pt modelId="{405DA5E8-C811-453D-A683-6BD3123E7500}">
      <dgm:prSet phldrT="[Κείμενο]"/>
      <dgm:spPr/>
      <dgm:t>
        <a:bodyPr/>
        <a:lstStyle/>
        <a:p>
          <a:r>
            <a:rPr lang="el-GR" dirty="0" smtClean="0"/>
            <a:t>Σωματομετρικά</a:t>
          </a:r>
          <a:endParaRPr lang="el-GR" dirty="0"/>
        </a:p>
      </dgm:t>
    </dgm:pt>
    <dgm:pt modelId="{FB01AE27-7AF8-470A-B705-DD6AA08ABD7F}" type="parTrans" cxnId="{C90FDA55-2DF1-41B1-974B-3953BDDC22B9}">
      <dgm:prSet/>
      <dgm:spPr/>
      <dgm:t>
        <a:bodyPr/>
        <a:lstStyle/>
        <a:p>
          <a:endParaRPr lang="el-GR"/>
        </a:p>
      </dgm:t>
    </dgm:pt>
    <dgm:pt modelId="{65ACE1D8-19EE-4883-8A92-50038921D3BA}" type="sibTrans" cxnId="{C90FDA55-2DF1-41B1-974B-3953BDDC22B9}">
      <dgm:prSet/>
      <dgm:spPr/>
      <dgm:t>
        <a:bodyPr/>
        <a:lstStyle/>
        <a:p>
          <a:endParaRPr lang="el-GR"/>
        </a:p>
      </dgm:t>
    </dgm:pt>
    <dgm:pt modelId="{554EDDAE-10EB-41E7-8630-DEB427170CA7}">
      <dgm:prSet phldrT="[Κείμενο]"/>
      <dgm:spPr/>
      <dgm:t>
        <a:bodyPr/>
        <a:lstStyle/>
        <a:p>
          <a:r>
            <a:rPr lang="el-GR" dirty="0" smtClean="0"/>
            <a:t>Υπέρηχος Κοιλιάς</a:t>
          </a:r>
          <a:endParaRPr lang="el-GR" dirty="0"/>
        </a:p>
      </dgm:t>
    </dgm:pt>
    <dgm:pt modelId="{2900E3A1-576E-4D5C-AE50-F2D313576239}" type="parTrans" cxnId="{0DFE4CF4-FE4F-480B-8234-F11C8370D72B}">
      <dgm:prSet/>
      <dgm:spPr/>
      <dgm:t>
        <a:bodyPr/>
        <a:lstStyle/>
        <a:p>
          <a:endParaRPr lang="el-GR"/>
        </a:p>
      </dgm:t>
    </dgm:pt>
    <dgm:pt modelId="{9BCAC313-1726-46DC-929E-16962A1DBF4B}" type="sibTrans" cxnId="{0DFE4CF4-FE4F-480B-8234-F11C8370D72B}">
      <dgm:prSet/>
      <dgm:spPr/>
      <dgm:t>
        <a:bodyPr/>
        <a:lstStyle/>
        <a:p>
          <a:endParaRPr lang="el-GR"/>
        </a:p>
      </dgm:t>
    </dgm:pt>
    <dgm:pt modelId="{82A6C363-9E10-40E6-BA43-91CD63EDD6BA}">
      <dgm:prSet phldrT="[Κείμενο]"/>
      <dgm:spPr/>
      <dgm:t>
        <a:bodyPr/>
        <a:lstStyle/>
        <a:p>
          <a:r>
            <a:rPr lang="el-GR" dirty="0" smtClean="0"/>
            <a:t>Έκθεση Βρογχοσκόπησης</a:t>
          </a:r>
          <a:endParaRPr lang="el-GR" dirty="0"/>
        </a:p>
      </dgm:t>
    </dgm:pt>
    <dgm:pt modelId="{6DDB9FCF-E74B-4F53-A32E-F3AF53381FC8}" type="parTrans" cxnId="{9BA0ACC2-1030-46DB-9AA0-C48D8344272F}">
      <dgm:prSet/>
      <dgm:spPr/>
      <dgm:t>
        <a:bodyPr/>
        <a:lstStyle/>
        <a:p>
          <a:endParaRPr lang="el-GR"/>
        </a:p>
      </dgm:t>
    </dgm:pt>
    <dgm:pt modelId="{8119E538-BBAB-4347-8183-8049C0B3D390}" type="sibTrans" cxnId="{9BA0ACC2-1030-46DB-9AA0-C48D8344272F}">
      <dgm:prSet/>
      <dgm:spPr/>
      <dgm:t>
        <a:bodyPr/>
        <a:lstStyle/>
        <a:p>
          <a:endParaRPr lang="el-GR"/>
        </a:p>
      </dgm:t>
    </dgm:pt>
    <dgm:pt modelId="{6C844527-4580-4934-921D-DDF86A5F4397}">
      <dgm:prSet phldrT="[Κείμενο]"/>
      <dgm:spPr/>
      <dgm:t>
        <a:bodyPr/>
        <a:lstStyle/>
        <a:p>
          <a:r>
            <a:rPr lang="el-GR" dirty="0" smtClean="0"/>
            <a:t>Φόρμα Τελικής Κατάταξης Νεφρού</a:t>
          </a:r>
          <a:endParaRPr lang="el-GR" dirty="0"/>
        </a:p>
      </dgm:t>
    </dgm:pt>
    <dgm:pt modelId="{5D273C7C-E709-4A54-8C9B-AA0DCD979B05}" type="parTrans" cxnId="{2E163B97-F526-44F9-B004-B4619FD3C196}">
      <dgm:prSet/>
      <dgm:spPr/>
      <dgm:t>
        <a:bodyPr/>
        <a:lstStyle/>
        <a:p>
          <a:endParaRPr lang="el-GR"/>
        </a:p>
      </dgm:t>
    </dgm:pt>
    <dgm:pt modelId="{2E2AB263-835E-4ADA-A2DC-71240212F271}" type="sibTrans" cxnId="{2E163B97-F526-44F9-B004-B4619FD3C196}">
      <dgm:prSet/>
      <dgm:spPr/>
      <dgm:t>
        <a:bodyPr/>
        <a:lstStyle/>
        <a:p>
          <a:endParaRPr lang="el-GR"/>
        </a:p>
      </dgm:t>
    </dgm:pt>
    <dgm:pt modelId="{7A0D63BB-CFA2-49AC-A832-1497A058AE7D}">
      <dgm:prSet phldrT="[Κείμενο]"/>
      <dgm:spPr/>
      <dgm:t>
        <a:bodyPr/>
        <a:lstStyle/>
        <a:p>
          <a:r>
            <a:rPr lang="el-GR" dirty="0" smtClean="0"/>
            <a:t>Αίτημα Επείγουσας μεταφοράς χειρουργικών ομάδων  και οργάνων</a:t>
          </a:r>
          <a:endParaRPr lang="el-GR" dirty="0"/>
        </a:p>
      </dgm:t>
    </dgm:pt>
    <dgm:pt modelId="{3515E0CC-F34C-4EA3-8E6F-AED7981DF7D3}" type="parTrans" cxnId="{3089F59C-6D5A-4E8E-BE76-111BC644B6D7}">
      <dgm:prSet/>
      <dgm:spPr/>
      <dgm:t>
        <a:bodyPr/>
        <a:lstStyle/>
        <a:p>
          <a:endParaRPr lang="el-GR"/>
        </a:p>
      </dgm:t>
    </dgm:pt>
    <dgm:pt modelId="{9A35AA05-F686-4016-9838-82A021A8FE31}" type="sibTrans" cxnId="{3089F59C-6D5A-4E8E-BE76-111BC644B6D7}">
      <dgm:prSet/>
      <dgm:spPr/>
      <dgm:t>
        <a:bodyPr/>
        <a:lstStyle/>
        <a:p>
          <a:endParaRPr lang="el-GR"/>
        </a:p>
      </dgm:t>
    </dgm:pt>
    <dgm:pt modelId="{DC951072-10BA-4142-8FF8-01E86E4C30C2}">
      <dgm:prSet phldrT="[Κείμενο]"/>
      <dgm:spPr/>
      <dgm:t>
        <a:bodyPr/>
        <a:lstStyle/>
        <a:p>
          <a:r>
            <a:rPr lang="el-GR" dirty="0" smtClean="0"/>
            <a:t>Συνοδευτικό  Έντυπο  Νεφρικού Μοσχεύματος</a:t>
          </a:r>
          <a:endParaRPr lang="el-GR" dirty="0"/>
        </a:p>
      </dgm:t>
    </dgm:pt>
    <dgm:pt modelId="{F41AF2FF-940C-4293-8DCE-A1F64888DC9A}" type="parTrans" cxnId="{20CA8607-9061-48C8-AA83-B14100EBBD58}">
      <dgm:prSet/>
      <dgm:spPr/>
      <dgm:t>
        <a:bodyPr/>
        <a:lstStyle/>
        <a:p>
          <a:endParaRPr lang="el-GR"/>
        </a:p>
      </dgm:t>
    </dgm:pt>
    <dgm:pt modelId="{ACF85C81-BF74-474F-9278-6D7636AED9D6}" type="sibTrans" cxnId="{20CA8607-9061-48C8-AA83-B14100EBBD58}">
      <dgm:prSet/>
      <dgm:spPr/>
      <dgm:t>
        <a:bodyPr/>
        <a:lstStyle/>
        <a:p>
          <a:endParaRPr lang="el-GR"/>
        </a:p>
      </dgm:t>
    </dgm:pt>
    <dgm:pt modelId="{0C242FC1-A885-4F3D-9A42-3F0063432BF9}">
      <dgm:prSet phldrT="[Κείμενο]"/>
      <dgm:spPr/>
      <dgm:t>
        <a:bodyPr/>
        <a:lstStyle/>
        <a:p>
          <a:r>
            <a:rPr lang="el-GR" dirty="0" smtClean="0"/>
            <a:t>Ειδική Αιτιολόγηση επιλογής Υποψηφίων Ληπτών Νεφρικού Μοσχεύματος από Αποβιώσαντα Δότη σε μη Υπερευαισθητοποιημένους Ασθενείς</a:t>
          </a:r>
          <a:endParaRPr lang="el-GR" dirty="0"/>
        </a:p>
      </dgm:t>
    </dgm:pt>
    <dgm:pt modelId="{D6CA0B8D-E537-46B0-963F-10CB0DA19155}" type="parTrans" cxnId="{FE927BC8-AA2C-45EE-8B1A-890A3E76BAD4}">
      <dgm:prSet/>
      <dgm:spPr/>
      <dgm:t>
        <a:bodyPr/>
        <a:lstStyle/>
        <a:p>
          <a:endParaRPr lang="el-GR"/>
        </a:p>
      </dgm:t>
    </dgm:pt>
    <dgm:pt modelId="{71E65ADA-996E-426E-A5DE-C3DE363EF5DA}" type="sibTrans" cxnId="{FE927BC8-AA2C-45EE-8B1A-890A3E76BAD4}">
      <dgm:prSet/>
      <dgm:spPr/>
      <dgm:t>
        <a:bodyPr/>
        <a:lstStyle/>
        <a:p>
          <a:endParaRPr lang="el-GR"/>
        </a:p>
      </dgm:t>
    </dgm:pt>
    <dgm:pt modelId="{9D491346-7904-40B9-B2E8-8C33EE6537E7}">
      <dgm:prSet phldrT="[Κείμενο]"/>
      <dgm:spPr/>
      <dgm:t>
        <a:bodyPr/>
        <a:lstStyle/>
        <a:p>
          <a:r>
            <a:rPr lang="el-GR" dirty="0" smtClean="0"/>
            <a:t>Ειδική αιτιολόγηση επιλογής Υποψηφίου Λήπτη </a:t>
          </a:r>
          <a:r>
            <a:rPr lang="el-GR" u="sng" dirty="0" smtClean="0"/>
            <a:t>Ηπατικού / Καρδιακού </a:t>
          </a:r>
          <a:r>
            <a:rPr lang="el-GR" dirty="0" smtClean="0"/>
            <a:t>Μοσχεύματος</a:t>
          </a:r>
          <a:endParaRPr lang="el-GR" dirty="0"/>
        </a:p>
      </dgm:t>
    </dgm:pt>
    <dgm:pt modelId="{FC432A6E-CD0A-4E48-81F4-EF4F1D4BEE1A}" type="parTrans" cxnId="{7CC25594-BA65-4ED2-BCCF-23968C5C2205}">
      <dgm:prSet/>
      <dgm:spPr/>
      <dgm:t>
        <a:bodyPr/>
        <a:lstStyle/>
        <a:p>
          <a:endParaRPr lang="el-GR"/>
        </a:p>
      </dgm:t>
    </dgm:pt>
    <dgm:pt modelId="{43AC48A3-0209-4CE0-82F5-386031FBE5CE}" type="sibTrans" cxnId="{7CC25594-BA65-4ED2-BCCF-23968C5C2205}">
      <dgm:prSet/>
      <dgm:spPr/>
      <dgm:t>
        <a:bodyPr/>
        <a:lstStyle/>
        <a:p>
          <a:endParaRPr lang="el-GR"/>
        </a:p>
      </dgm:t>
    </dgm:pt>
    <dgm:pt modelId="{255E7F57-2C28-4625-AA9B-3E35F540B877}" type="pres">
      <dgm:prSet presAssocID="{6A95329F-6350-49DA-B9B1-637208958B85}" presName="Name0" presStyleCnt="0">
        <dgm:presLayoutVars>
          <dgm:dir/>
          <dgm:animLvl val="lvl"/>
          <dgm:resizeHandles val="exact"/>
        </dgm:presLayoutVars>
      </dgm:prSet>
      <dgm:spPr/>
      <dgm:t>
        <a:bodyPr/>
        <a:lstStyle/>
        <a:p>
          <a:endParaRPr lang="el-GR"/>
        </a:p>
      </dgm:t>
    </dgm:pt>
    <dgm:pt modelId="{A1CAB788-EB14-4553-9441-77F33CC0C8E5}" type="pres">
      <dgm:prSet presAssocID="{683FEFF2-56FA-4EC9-A0C1-7EAC2396CD40}" presName="composite" presStyleCnt="0"/>
      <dgm:spPr/>
    </dgm:pt>
    <dgm:pt modelId="{EBE65D2E-1D8D-4CAA-B165-A9BCDBF3A1B4}" type="pres">
      <dgm:prSet presAssocID="{683FEFF2-56FA-4EC9-A0C1-7EAC2396CD40}" presName="parTx" presStyleLbl="alignNode1" presStyleIdx="0" presStyleCnt="3">
        <dgm:presLayoutVars>
          <dgm:chMax val="0"/>
          <dgm:chPref val="0"/>
          <dgm:bulletEnabled val="1"/>
        </dgm:presLayoutVars>
      </dgm:prSet>
      <dgm:spPr/>
      <dgm:t>
        <a:bodyPr/>
        <a:lstStyle/>
        <a:p>
          <a:endParaRPr lang="el-GR"/>
        </a:p>
      </dgm:t>
    </dgm:pt>
    <dgm:pt modelId="{CAD72B2C-BEDA-4DE4-BBD0-2E200757DF75}" type="pres">
      <dgm:prSet presAssocID="{683FEFF2-56FA-4EC9-A0C1-7EAC2396CD40}" presName="desTx" presStyleLbl="alignAccFollowNode1" presStyleIdx="0" presStyleCnt="3">
        <dgm:presLayoutVars>
          <dgm:bulletEnabled val="1"/>
        </dgm:presLayoutVars>
      </dgm:prSet>
      <dgm:spPr/>
      <dgm:t>
        <a:bodyPr/>
        <a:lstStyle/>
        <a:p>
          <a:endParaRPr lang="el-GR"/>
        </a:p>
      </dgm:t>
    </dgm:pt>
    <dgm:pt modelId="{ABF37094-E69E-43E4-A096-683084486E9F}" type="pres">
      <dgm:prSet presAssocID="{DB261812-7575-402D-92AB-EDD9C6A11C01}" presName="space" presStyleCnt="0"/>
      <dgm:spPr/>
    </dgm:pt>
    <dgm:pt modelId="{CABC019E-C6C6-4C0A-849B-A786AF7B3C66}" type="pres">
      <dgm:prSet presAssocID="{E0492FBD-6EA9-4712-82CF-7D17C3B189B4}" presName="composite" presStyleCnt="0"/>
      <dgm:spPr/>
    </dgm:pt>
    <dgm:pt modelId="{77AED71B-4B03-4126-855C-96D0631C44C4}" type="pres">
      <dgm:prSet presAssocID="{E0492FBD-6EA9-4712-82CF-7D17C3B189B4}" presName="parTx" presStyleLbl="alignNode1" presStyleIdx="1" presStyleCnt="3">
        <dgm:presLayoutVars>
          <dgm:chMax val="0"/>
          <dgm:chPref val="0"/>
          <dgm:bulletEnabled val="1"/>
        </dgm:presLayoutVars>
      </dgm:prSet>
      <dgm:spPr/>
      <dgm:t>
        <a:bodyPr/>
        <a:lstStyle/>
        <a:p>
          <a:endParaRPr lang="el-GR"/>
        </a:p>
      </dgm:t>
    </dgm:pt>
    <dgm:pt modelId="{048F2DCD-D233-4768-BC3E-827E77F96CEE}" type="pres">
      <dgm:prSet presAssocID="{E0492FBD-6EA9-4712-82CF-7D17C3B189B4}" presName="desTx" presStyleLbl="alignAccFollowNode1" presStyleIdx="1" presStyleCnt="3">
        <dgm:presLayoutVars>
          <dgm:bulletEnabled val="1"/>
        </dgm:presLayoutVars>
      </dgm:prSet>
      <dgm:spPr/>
      <dgm:t>
        <a:bodyPr/>
        <a:lstStyle/>
        <a:p>
          <a:endParaRPr lang="el-GR"/>
        </a:p>
      </dgm:t>
    </dgm:pt>
    <dgm:pt modelId="{4DDE9E21-20BD-4CF7-B58B-7FA2F1F7865A}" type="pres">
      <dgm:prSet presAssocID="{7C7A9E27-421C-4617-8D88-F9323645DC5D}" presName="space" presStyleCnt="0"/>
      <dgm:spPr/>
    </dgm:pt>
    <dgm:pt modelId="{E7653136-1534-4A2F-84F7-1D652F7DDB68}" type="pres">
      <dgm:prSet presAssocID="{4DB0B5ED-F183-4F46-8CA2-33EDCC5D96BA}" presName="composite" presStyleCnt="0"/>
      <dgm:spPr/>
    </dgm:pt>
    <dgm:pt modelId="{C9EFE231-2120-409F-AB01-5590BA72683C}" type="pres">
      <dgm:prSet presAssocID="{4DB0B5ED-F183-4F46-8CA2-33EDCC5D96BA}" presName="parTx" presStyleLbl="alignNode1" presStyleIdx="2" presStyleCnt="3">
        <dgm:presLayoutVars>
          <dgm:chMax val="0"/>
          <dgm:chPref val="0"/>
          <dgm:bulletEnabled val="1"/>
        </dgm:presLayoutVars>
      </dgm:prSet>
      <dgm:spPr/>
      <dgm:t>
        <a:bodyPr/>
        <a:lstStyle/>
        <a:p>
          <a:endParaRPr lang="el-GR"/>
        </a:p>
      </dgm:t>
    </dgm:pt>
    <dgm:pt modelId="{28354EEA-B69E-4D9F-9750-2A472F1A8A5E}" type="pres">
      <dgm:prSet presAssocID="{4DB0B5ED-F183-4F46-8CA2-33EDCC5D96BA}" presName="desTx" presStyleLbl="alignAccFollowNode1" presStyleIdx="2" presStyleCnt="3">
        <dgm:presLayoutVars>
          <dgm:bulletEnabled val="1"/>
        </dgm:presLayoutVars>
      </dgm:prSet>
      <dgm:spPr/>
      <dgm:t>
        <a:bodyPr/>
        <a:lstStyle/>
        <a:p>
          <a:endParaRPr lang="el-GR"/>
        </a:p>
      </dgm:t>
    </dgm:pt>
  </dgm:ptLst>
  <dgm:cxnLst>
    <dgm:cxn modelId="{CEA5E81E-0FE3-48B4-8C01-4D9B3BE5F400}" type="presOf" srcId="{554EDDAE-10EB-41E7-8630-DEB427170CA7}" destId="{CAD72B2C-BEDA-4DE4-BBD0-2E200757DF75}" srcOrd="0" destOrd="7" presId="urn:microsoft.com/office/officeart/2005/8/layout/hList1"/>
    <dgm:cxn modelId="{2E163B97-F526-44F9-B004-B4619FD3C196}" srcId="{E0492FBD-6EA9-4712-82CF-7D17C3B189B4}" destId="{6C844527-4580-4934-921D-DDF86A5F4397}" srcOrd="1" destOrd="0" parTransId="{5D273C7C-E709-4A54-8C9B-AA0DCD979B05}" sibTransId="{2E2AB263-835E-4ADA-A2DC-71240212F271}"/>
    <dgm:cxn modelId="{20CA8607-9061-48C8-AA83-B14100EBBD58}" srcId="{4DB0B5ED-F183-4F46-8CA2-33EDCC5D96BA}" destId="{DC951072-10BA-4142-8FF8-01E86E4C30C2}" srcOrd="1" destOrd="0" parTransId="{F41AF2FF-940C-4293-8DCE-A1F64888DC9A}" sibTransId="{ACF85C81-BF74-474F-9278-6D7636AED9D6}"/>
    <dgm:cxn modelId="{0ED844FE-8D0D-464F-B6C7-5609A86D6596}" type="presOf" srcId="{DA72FCBF-8670-44AB-A23B-69E769DE0552}" destId="{CAD72B2C-BEDA-4DE4-BBD0-2E200757DF75}" srcOrd="0" destOrd="2" presId="urn:microsoft.com/office/officeart/2005/8/layout/hList1"/>
    <dgm:cxn modelId="{8A9D8F13-217B-4800-B31B-AB9C467101C6}" srcId="{683FEFF2-56FA-4EC9-A0C1-7EAC2396CD40}" destId="{14FCED78-5C89-42EF-B16C-EFDA49109037}" srcOrd="4" destOrd="0" parTransId="{A8B6C789-BED7-477A-8603-C3326BF54BEB}" sibTransId="{B558C5A6-03BA-4EC9-855B-72A168C2ED3A}"/>
    <dgm:cxn modelId="{3DEA93D6-54D6-4C26-967C-3F3E14CC9E7B}" type="presOf" srcId="{713F85F4-AC60-4D54-BC86-6C72E84FAE91}" destId="{048F2DCD-D233-4768-BC3E-827E77F96CEE}" srcOrd="0" destOrd="0" presId="urn:microsoft.com/office/officeart/2005/8/layout/hList1"/>
    <dgm:cxn modelId="{29C298EC-FA32-47B6-BDC2-A081D5A791B1}" type="presOf" srcId="{4DB0B5ED-F183-4F46-8CA2-33EDCC5D96BA}" destId="{C9EFE231-2120-409F-AB01-5590BA72683C}" srcOrd="0" destOrd="0" presId="urn:microsoft.com/office/officeart/2005/8/layout/hList1"/>
    <dgm:cxn modelId="{0558F67F-900F-4819-AA8C-12671893849F}" srcId="{683FEFF2-56FA-4EC9-A0C1-7EAC2396CD40}" destId="{10B9EB60-DCA0-4E81-8718-E3C3C459B40C}" srcOrd="6" destOrd="0" parTransId="{B4870201-6A16-4216-A44C-C08C92C0D021}" sibTransId="{1BB006D8-A6E4-4BF1-8D53-A779E255C288}"/>
    <dgm:cxn modelId="{7CC25594-BA65-4ED2-BCCF-23968C5C2205}" srcId="{4DB0B5ED-F183-4F46-8CA2-33EDCC5D96BA}" destId="{9D491346-7904-40B9-B2E8-8C33EE6537E7}" srcOrd="3" destOrd="0" parTransId="{FC432A6E-CD0A-4E48-81F4-EF4F1D4BEE1A}" sibTransId="{43AC48A3-0209-4CE0-82F5-386031FBE5CE}"/>
    <dgm:cxn modelId="{59F98A1B-D550-49EC-9FC6-C812642D7866}" type="presOf" srcId="{0C242FC1-A885-4F3D-9A42-3F0063432BF9}" destId="{28354EEA-B69E-4D9F-9750-2A472F1A8A5E}" srcOrd="0" destOrd="4" presId="urn:microsoft.com/office/officeart/2005/8/layout/hList1"/>
    <dgm:cxn modelId="{EBCB2204-385B-44EE-B88A-D36D301DECC0}" type="presOf" srcId="{F156BBD2-EABB-4BF9-85F5-BA4E10C18F69}" destId="{CAD72B2C-BEDA-4DE4-BBD0-2E200757DF75}" srcOrd="0" destOrd="1" presId="urn:microsoft.com/office/officeart/2005/8/layout/hList1"/>
    <dgm:cxn modelId="{24724FFB-0D66-45D2-8F2A-6C5231B7001D}" type="presOf" srcId="{427DD0F2-DB4F-424D-964E-5B0E2FB8CA8B}" destId="{048F2DCD-D233-4768-BC3E-827E77F96CEE}" srcOrd="0" destOrd="2" presId="urn:microsoft.com/office/officeart/2005/8/layout/hList1"/>
    <dgm:cxn modelId="{2837211C-6FF2-47E5-8DD7-FFEAD71E8000}" srcId="{683FEFF2-56FA-4EC9-A0C1-7EAC2396CD40}" destId="{CEDF1EC2-C804-4E93-8DB4-582E5F52AC0C}" srcOrd="3" destOrd="0" parTransId="{902E355C-36D6-4896-B8BA-9DF226FBBDFB}" sibTransId="{8DDF76E8-06FE-4274-8AE4-CFAC2A2AC9C5}"/>
    <dgm:cxn modelId="{C90FDA55-2DF1-41B1-974B-3953BDDC22B9}" srcId="{683FEFF2-56FA-4EC9-A0C1-7EAC2396CD40}" destId="{405DA5E8-C811-453D-A683-6BD3123E7500}" srcOrd="5" destOrd="0" parTransId="{FB01AE27-7AF8-470A-B705-DD6AA08ABD7F}" sibTransId="{65ACE1D8-19EE-4883-8A92-50038921D3BA}"/>
    <dgm:cxn modelId="{9BA0ACC2-1030-46DB-9AA0-C48D8344272F}" srcId="{683FEFF2-56FA-4EC9-A0C1-7EAC2396CD40}" destId="{82A6C363-9E10-40E6-BA43-91CD63EDD6BA}" srcOrd="8" destOrd="0" parTransId="{6DDB9FCF-E74B-4F53-A32E-F3AF53381FC8}" sibTransId="{8119E538-BBAB-4347-8183-8049C0B3D390}"/>
    <dgm:cxn modelId="{A17D1B47-7E67-4CEE-8487-0314181F6750}" type="presOf" srcId="{14FCED78-5C89-42EF-B16C-EFDA49109037}" destId="{CAD72B2C-BEDA-4DE4-BBD0-2E200757DF75}" srcOrd="0" destOrd="4" presId="urn:microsoft.com/office/officeart/2005/8/layout/hList1"/>
    <dgm:cxn modelId="{EE66DD65-6729-4C89-8736-62011B7C84C7}" srcId="{4DB0B5ED-F183-4F46-8CA2-33EDCC5D96BA}" destId="{59FD1368-BD28-4E2F-885E-E6C5E5404D01}" srcOrd="0" destOrd="0" parTransId="{D62C3FC1-7E9D-4513-9BFC-35C5192BBDA4}" sibTransId="{376EF47B-7DCB-4AF3-A1C6-9A618A8306A4}"/>
    <dgm:cxn modelId="{670563A4-83E6-4E08-A052-B7A89B728267}" type="presOf" srcId="{59FD1368-BD28-4E2F-885E-E6C5E5404D01}" destId="{28354EEA-B69E-4D9F-9750-2A472F1A8A5E}" srcOrd="0" destOrd="0" presId="urn:microsoft.com/office/officeart/2005/8/layout/hList1"/>
    <dgm:cxn modelId="{5B862601-802C-4E83-A614-DA6A31C6F5CF}" type="presOf" srcId="{78E1A3A0-C6CA-437B-A838-258BADDA8E21}" destId="{28354EEA-B69E-4D9F-9750-2A472F1A8A5E}" srcOrd="0" destOrd="2" presId="urn:microsoft.com/office/officeart/2005/8/layout/hList1"/>
    <dgm:cxn modelId="{8F3ADF2A-FC7A-494B-AA79-9819DCDBC68B}" type="presOf" srcId="{9D491346-7904-40B9-B2E8-8C33EE6537E7}" destId="{28354EEA-B69E-4D9F-9750-2A472F1A8A5E}" srcOrd="0" destOrd="3" presId="urn:microsoft.com/office/officeart/2005/8/layout/hList1"/>
    <dgm:cxn modelId="{D1E78070-CFA1-48BD-BE63-6FC60FA7E727}" type="presOf" srcId="{E0492FBD-6EA9-4712-82CF-7D17C3B189B4}" destId="{77AED71B-4B03-4126-855C-96D0631C44C4}" srcOrd="0" destOrd="0" presId="urn:microsoft.com/office/officeart/2005/8/layout/hList1"/>
    <dgm:cxn modelId="{45F276A7-D2B8-4C49-87E4-2C58E25F9384}" srcId="{683FEFF2-56FA-4EC9-A0C1-7EAC2396CD40}" destId="{F156BBD2-EABB-4BF9-85F5-BA4E10C18F69}" srcOrd="1" destOrd="0" parTransId="{86C27384-9DC9-43E1-8270-7D4E8D7E72B3}" sibTransId="{AF1D8041-A7A3-4D06-B35A-BF75184E8663}"/>
    <dgm:cxn modelId="{08B1CDBE-E536-46DE-BD10-D97BBDDBC8A7}" type="presOf" srcId="{82A6C363-9E10-40E6-BA43-91CD63EDD6BA}" destId="{CAD72B2C-BEDA-4DE4-BBD0-2E200757DF75}" srcOrd="0" destOrd="8" presId="urn:microsoft.com/office/officeart/2005/8/layout/hList1"/>
    <dgm:cxn modelId="{66B630E0-D46D-4581-BCD2-86C7668A4074}" type="presOf" srcId="{CEDF1EC2-C804-4E93-8DB4-582E5F52AC0C}" destId="{CAD72B2C-BEDA-4DE4-BBD0-2E200757DF75}" srcOrd="0" destOrd="3" presId="urn:microsoft.com/office/officeart/2005/8/layout/hList1"/>
    <dgm:cxn modelId="{C853BB67-4556-4263-BCB3-E177CBBEF2BE}" srcId="{683FEFF2-56FA-4EC9-A0C1-7EAC2396CD40}" destId="{94D4C543-1353-4798-BF07-A648B5096537}" srcOrd="0" destOrd="0" parTransId="{ABB7BFE5-FA2B-4C92-A8DC-516E9D7B6052}" sibTransId="{29C2AC30-DC0A-417E-B5C2-E30AEBA1E5A9}"/>
    <dgm:cxn modelId="{FDBBEEAF-BB46-4956-86AF-9512526B2AC8}" type="presOf" srcId="{7A0D63BB-CFA2-49AC-A832-1497A058AE7D}" destId="{048F2DCD-D233-4768-BC3E-827E77F96CEE}" srcOrd="0" destOrd="3" presId="urn:microsoft.com/office/officeart/2005/8/layout/hList1"/>
    <dgm:cxn modelId="{0BDD5BE6-1FB4-4754-8B14-4C27B3BD70F7}" type="presOf" srcId="{10B9EB60-DCA0-4E81-8718-E3C3C459B40C}" destId="{CAD72B2C-BEDA-4DE4-BBD0-2E200757DF75}" srcOrd="0" destOrd="6" presId="urn:microsoft.com/office/officeart/2005/8/layout/hList1"/>
    <dgm:cxn modelId="{FE927BC8-AA2C-45EE-8B1A-890A3E76BAD4}" srcId="{4DB0B5ED-F183-4F46-8CA2-33EDCC5D96BA}" destId="{0C242FC1-A885-4F3D-9A42-3F0063432BF9}" srcOrd="4" destOrd="0" parTransId="{D6CA0B8D-E537-46B0-963F-10CB0DA19155}" sibTransId="{71E65ADA-996E-426E-A5DE-C3DE363EF5DA}"/>
    <dgm:cxn modelId="{3FBAFE42-3F30-401A-BC37-FD14FA079D38}" srcId="{683FEFF2-56FA-4EC9-A0C1-7EAC2396CD40}" destId="{DA72FCBF-8670-44AB-A23B-69E769DE0552}" srcOrd="2" destOrd="0" parTransId="{FB779D3D-E9DC-4192-88E2-19BFEBC17DCD}" sibTransId="{AE29CDC4-AEFD-4B3A-8DEC-59412005CF0E}"/>
    <dgm:cxn modelId="{A0863210-6F1D-4B87-B116-B0CB0A354D80}" type="presOf" srcId="{6C844527-4580-4934-921D-DDF86A5F4397}" destId="{048F2DCD-D233-4768-BC3E-827E77F96CEE}" srcOrd="0" destOrd="1" presId="urn:microsoft.com/office/officeart/2005/8/layout/hList1"/>
    <dgm:cxn modelId="{25E9DEA2-04D9-42AE-A307-05E435274900}" srcId="{4DB0B5ED-F183-4F46-8CA2-33EDCC5D96BA}" destId="{78E1A3A0-C6CA-437B-A838-258BADDA8E21}" srcOrd="2" destOrd="0" parTransId="{970F8DA6-A142-4502-AD42-4B6BDE93D28D}" sibTransId="{36D1780C-087D-443C-A608-49B1003DCFB6}"/>
    <dgm:cxn modelId="{0DFE4CF4-FE4F-480B-8234-F11C8370D72B}" srcId="{683FEFF2-56FA-4EC9-A0C1-7EAC2396CD40}" destId="{554EDDAE-10EB-41E7-8630-DEB427170CA7}" srcOrd="7" destOrd="0" parTransId="{2900E3A1-576E-4D5C-AE50-F2D313576239}" sibTransId="{9BCAC313-1726-46DC-929E-16962A1DBF4B}"/>
    <dgm:cxn modelId="{913BBAD5-E591-40E9-8827-B7683FF56212}" type="presOf" srcId="{6A95329F-6350-49DA-B9B1-637208958B85}" destId="{255E7F57-2C28-4625-AA9B-3E35F540B877}" srcOrd="0" destOrd="0" presId="urn:microsoft.com/office/officeart/2005/8/layout/hList1"/>
    <dgm:cxn modelId="{1864D164-0831-446F-9D70-99CA65FBF432}" srcId="{6A95329F-6350-49DA-B9B1-637208958B85}" destId="{683FEFF2-56FA-4EC9-A0C1-7EAC2396CD40}" srcOrd="0" destOrd="0" parTransId="{6F9CA3D8-A810-4193-B6B1-CBEA1E8152C6}" sibTransId="{DB261812-7575-402D-92AB-EDD9C6A11C01}"/>
    <dgm:cxn modelId="{A45B0AF4-3AFE-492A-8566-F2BC7DAA1640}" type="presOf" srcId="{683FEFF2-56FA-4EC9-A0C1-7EAC2396CD40}" destId="{EBE65D2E-1D8D-4CAA-B165-A9BCDBF3A1B4}" srcOrd="0" destOrd="0" presId="urn:microsoft.com/office/officeart/2005/8/layout/hList1"/>
    <dgm:cxn modelId="{88FA3510-DDEE-4115-B5EF-5815F28D282C}" srcId="{E0492FBD-6EA9-4712-82CF-7D17C3B189B4}" destId="{427DD0F2-DB4F-424D-964E-5B0E2FB8CA8B}" srcOrd="2" destOrd="0" parTransId="{BA9300DD-6752-4A18-86DD-AF7BF8BBE821}" sibTransId="{2C8CB2FF-3996-4DF0-BDCE-FC13458543A8}"/>
    <dgm:cxn modelId="{98DDE38E-DE5A-430A-9E59-5ECA8382EACF}" type="presOf" srcId="{DC951072-10BA-4142-8FF8-01E86E4C30C2}" destId="{28354EEA-B69E-4D9F-9750-2A472F1A8A5E}" srcOrd="0" destOrd="1" presId="urn:microsoft.com/office/officeart/2005/8/layout/hList1"/>
    <dgm:cxn modelId="{1429B4EC-5451-43D4-A0CD-4CEEE1DA79E6}" srcId="{E0492FBD-6EA9-4712-82CF-7D17C3B189B4}" destId="{713F85F4-AC60-4D54-BC86-6C72E84FAE91}" srcOrd="0" destOrd="0" parTransId="{CB7BE945-5C32-4261-BB16-A106C7B51BA4}" sibTransId="{73E5C75F-54D2-485C-A4FD-EE4615637802}"/>
    <dgm:cxn modelId="{70708A88-FCB0-44D2-B0AC-C4D3F0B4746B}" type="presOf" srcId="{405DA5E8-C811-453D-A683-6BD3123E7500}" destId="{CAD72B2C-BEDA-4DE4-BBD0-2E200757DF75}" srcOrd="0" destOrd="5" presId="urn:microsoft.com/office/officeart/2005/8/layout/hList1"/>
    <dgm:cxn modelId="{C2B83D62-358E-4661-8C8E-F7CA8CCF00A3}" srcId="{6A95329F-6350-49DA-B9B1-637208958B85}" destId="{E0492FBD-6EA9-4712-82CF-7D17C3B189B4}" srcOrd="1" destOrd="0" parTransId="{3F05E74A-3AF7-47C1-B8A4-5B61210A0170}" sibTransId="{7C7A9E27-421C-4617-8D88-F9323645DC5D}"/>
    <dgm:cxn modelId="{E665FA74-702B-4D09-A164-42B46B5C376C}" type="presOf" srcId="{94D4C543-1353-4798-BF07-A648B5096537}" destId="{CAD72B2C-BEDA-4DE4-BBD0-2E200757DF75}" srcOrd="0" destOrd="0" presId="urn:microsoft.com/office/officeart/2005/8/layout/hList1"/>
    <dgm:cxn modelId="{62C421A8-FF32-4523-B502-41BB1B491DE2}" srcId="{6A95329F-6350-49DA-B9B1-637208958B85}" destId="{4DB0B5ED-F183-4F46-8CA2-33EDCC5D96BA}" srcOrd="2" destOrd="0" parTransId="{5E0692DC-467F-4E53-995E-D05D5654CAD0}" sibTransId="{F203A359-6879-4D6D-BB89-F5EFAD7ACBB9}"/>
    <dgm:cxn modelId="{3089F59C-6D5A-4E8E-BE76-111BC644B6D7}" srcId="{E0492FBD-6EA9-4712-82CF-7D17C3B189B4}" destId="{7A0D63BB-CFA2-49AC-A832-1497A058AE7D}" srcOrd="3" destOrd="0" parTransId="{3515E0CC-F34C-4EA3-8E6F-AED7981DF7D3}" sibTransId="{9A35AA05-F686-4016-9838-82A021A8FE31}"/>
    <dgm:cxn modelId="{74CCCACB-DD18-4FAE-9FB5-9F4BEAE47CB8}" type="presParOf" srcId="{255E7F57-2C28-4625-AA9B-3E35F540B877}" destId="{A1CAB788-EB14-4553-9441-77F33CC0C8E5}" srcOrd="0" destOrd="0" presId="urn:microsoft.com/office/officeart/2005/8/layout/hList1"/>
    <dgm:cxn modelId="{FBD052D8-6D70-405A-87C2-645C68DB21F8}" type="presParOf" srcId="{A1CAB788-EB14-4553-9441-77F33CC0C8E5}" destId="{EBE65D2E-1D8D-4CAA-B165-A9BCDBF3A1B4}" srcOrd="0" destOrd="0" presId="urn:microsoft.com/office/officeart/2005/8/layout/hList1"/>
    <dgm:cxn modelId="{549791B3-9B89-4770-92A5-97261EC2A534}" type="presParOf" srcId="{A1CAB788-EB14-4553-9441-77F33CC0C8E5}" destId="{CAD72B2C-BEDA-4DE4-BBD0-2E200757DF75}" srcOrd="1" destOrd="0" presId="urn:microsoft.com/office/officeart/2005/8/layout/hList1"/>
    <dgm:cxn modelId="{922922BA-1EB9-4B1B-B668-DB0B977A70B0}" type="presParOf" srcId="{255E7F57-2C28-4625-AA9B-3E35F540B877}" destId="{ABF37094-E69E-43E4-A096-683084486E9F}" srcOrd="1" destOrd="0" presId="urn:microsoft.com/office/officeart/2005/8/layout/hList1"/>
    <dgm:cxn modelId="{CD08D780-3974-4198-BAC7-05EBC40BBED6}" type="presParOf" srcId="{255E7F57-2C28-4625-AA9B-3E35F540B877}" destId="{CABC019E-C6C6-4C0A-849B-A786AF7B3C66}" srcOrd="2" destOrd="0" presId="urn:microsoft.com/office/officeart/2005/8/layout/hList1"/>
    <dgm:cxn modelId="{203BE389-9B47-45F5-B1F7-A294499AB9DE}" type="presParOf" srcId="{CABC019E-C6C6-4C0A-849B-A786AF7B3C66}" destId="{77AED71B-4B03-4126-855C-96D0631C44C4}" srcOrd="0" destOrd="0" presId="urn:microsoft.com/office/officeart/2005/8/layout/hList1"/>
    <dgm:cxn modelId="{C6E2CFBC-C9B3-4539-B3AB-ED74237B0762}" type="presParOf" srcId="{CABC019E-C6C6-4C0A-849B-A786AF7B3C66}" destId="{048F2DCD-D233-4768-BC3E-827E77F96CEE}" srcOrd="1" destOrd="0" presId="urn:microsoft.com/office/officeart/2005/8/layout/hList1"/>
    <dgm:cxn modelId="{6D99582E-59A4-4820-8F54-18F0CB432321}" type="presParOf" srcId="{255E7F57-2C28-4625-AA9B-3E35F540B877}" destId="{4DDE9E21-20BD-4CF7-B58B-7FA2F1F7865A}" srcOrd="3" destOrd="0" presId="urn:microsoft.com/office/officeart/2005/8/layout/hList1"/>
    <dgm:cxn modelId="{89B86FBA-56A6-462C-9476-100AB9E38DFE}" type="presParOf" srcId="{255E7F57-2C28-4625-AA9B-3E35F540B877}" destId="{E7653136-1534-4A2F-84F7-1D652F7DDB68}" srcOrd="4" destOrd="0" presId="urn:microsoft.com/office/officeart/2005/8/layout/hList1"/>
    <dgm:cxn modelId="{697F208E-5FD5-4E53-8F8D-E95CDAB298A2}" type="presParOf" srcId="{E7653136-1534-4A2F-84F7-1D652F7DDB68}" destId="{C9EFE231-2120-409F-AB01-5590BA72683C}" srcOrd="0" destOrd="0" presId="urn:microsoft.com/office/officeart/2005/8/layout/hList1"/>
    <dgm:cxn modelId="{41D46B90-F0A9-4676-B0BC-142187238E75}" type="presParOf" srcId="{E7653136-1534-4A2F-84F7-1D652F7DDB68}" destId="{28354EEA-B69E-4D9F-9750-2A472F1A8A5E}"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E65D2E-1D8D-4CAA-B165-A9BCDBF3A1B4}">
      <dsp:nvSpPr>
        <dsp:cNvPr id="0" name=""/>
        <dsp:cNvSpPr/>
      </dsp:nvSpPr>
      <dsp:spPr>
        <a:xfrm>
          <a:off x="1905" y="511994"/>
          <a:ext cx="1857374"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l-GR" sz="1100" kern="1200" dirty="0" smtClean="0"/>
            <a:t>ΜΕΘ</a:t>
          </a:r>
          <a:endParaRPr lang="el-GR" sz="1100" kern="1200" dirty="0"/>
        </a:p>
      </dsp:txBody>
      <dsp:txXfrm>
        <a:off x="1905" y="511994"/>
        <a:ext cx="1857374" cy="316800"/>
      </dsp:txXfrm>
    </dsp:sp>
    <dsp:sp modelId="{CAD72B2C-BEDA-4DE4-BBD0-2E200757DF75}">
      <dsp:nvSpPr>
        <dsp:cNvPr id="0" name=""/>
        <dsp:cNvSpPr/>
      </dsp:nvSpPr>
      <dsp:spPr>
        <a:xfrm>
          <a:off x="1905" y="828794"/>
          <a:ext cx="1857374" cy="27232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l-GR" sz="1100" kern="1200" dirty="0" smtClean="0"/>
            <a:t>Φύλλο Δότη</a:t>
          </a:r>
          <a:endParaRPr lang="el-GR" sz="1100" kern="1200" dirty="0"/>
        </a:p>
        <a:p>
          <a:pPr marL="57150" lvl="1" indent="-57150" algn="l" defTabSz="488950">
            <a:lnSpc>
              <a:spcPct val="90000"/>
            </a:lnSpc>
            <a:spcBef>
              <a:spcPct val="0"/>
            </a:spcBef>
            <a:spcAft>
              <a:spcPct val="15000"/>
            </a:spcAft>
            <a:buChar char="••"/>
          </a:pPr>
          <a:r>
            <a:rPr lang="el-GR" sz="1100" kern="1200" dirty="0" smtClean="0"/>
            <a:t>Κλινικά Δεδομένα</a:t>
          </a:r>
          <a:endParaRPr lang="el-GR" sz="1100" kern="1200" dirty="0"/>
        </a:p>
        <a:p>
          <a:pPr marL="57150" lvl="1" indent="-57150" algn="l" defTabSz="488950">
            <a:lnSpc>
              <a:spcPct val="90000"/>
            </a:lnSpc>
            <a:spcBef>
              <a:spcPct val="0"/>
            </a:spcBef>
            <a:spcAft>
              <a:spcPct val="15000"/>
            </a:spcAft>
            <a:buChar char="••"/>
          </a:pPr>
          <a:r>
            <a:rPr lang="el-GR" sz="1100" kern="1200" dirty="0" smtClean="0"/>
            <a:t>Συμπληρωματικό Φ.Δ.</a:t>
          </a:r>
          <a:endParaRPr lang="el-GR" sz="1100" kern="1200" dirty="0"/>
        </a:p>
        <a:p>
          <a:pPr marL="57150" lvl="1" indent="-57150" algn="l" defTabSz="488950">
            <a:lnSpc>
              <a:spcPct val="90000"/>
            </a:lnSpc>
            <a:spcBef>
              <a:spcPct val="0"/>
            </a:spcBef>
            <a:spcAft>
              <a:spcPct val="15000"/>
            </a:spcAft>
            <a:buChar char="••"/>
          </a:pPr>
          <a:r>
            <a:rPr lang="el-GR" sz="1100" kern="1200" dirty="0" smtClean="0"/>
            <a:t>Δήλωση Ενημέρωσης &amp; Συναίνεσης</a:t>
          </a:r>
          <a:endParaRPr lang="el-GR" sz="1100" kern="1200" dirty="0"/>
        </a:p>
        <a:p>
          <a:pPr marL="57150" lvl="1" indent="-57150" algn="l" defTabSz="488950">
            <a:lnSpc>
              <a:spcPct val="90000"/>
            </a:lnSpc>
            <a:spcBef>
              <a:spcPct val="0"/>
            </a:spcBef>
            <a:spcAft>
              <a:spcPct val="15000"/>
            </a:spcAft>
            <a:buChar char="••"/>
          </a:pPr>
          <a:r>
            <a:rPr lang="el-GR" sz="1100" kern="1200" dirty="0" smtClean="0"/>
            <a:t>Φύλλο Διάγνωσης Ε.Θ.</a:t>
          </a:r>
          <a:endParaRPr lang="el-GR" sz="1100" kern="1200" dirty="0"/>
        </a:p>
        <a:p>
          <a:pPr marL="57150" lvl="1" indent="-57150" algn="l" defTabSz="488950">
            <a:lnSpc>
              <a:spcPct val="90000"/>
            </a:lnSpc>
            <a:spcBef>
              <a:spcPct val="0"/>
            </a:spcBef>
            <a:spcAft>
              <a:spcPct val="15000"/>
            </a:spcAft>
            <a:buChar char="••"/>
          </a:pPr>
          <a:r>
            <a:rPr lang="el-GR" sz="1100" kern="1200" dirty="0" smtClean="0"/>
            <a:t>Σωματομετρικά</a:t>
          </a:r>
          <a:endParaRPr lang="el-GR" sz="1100" kern="1200" dirty="0"/>
        </a:p>
        <a:p>
          <a:pPr marL="57150" lvl="1" indent="-57150" algn="l" defTabSz="488950">
            <a:lnSpc>
              <a:spcPct val="90000"/>
            </a:lnSpc>
            <a:spcBef>
              <a:spcPct val="0"/>
            </a:spcBef>
            <a:spcAft>
              <a:spcPct val="15000"/>
            </a:spcAft>
            <a:buChar char="••"/>
          </a:pPr>
          <a:r>
            <a:rPr lang="el-GR" sz="1100" kern="1200" dirty="0" err="1" smtClean="0"/>
            <a:t>Διαθωρακική</a:t>
          </a:r>
          <a:r>
            <a:rPr lang="el-GR" sz="1100" kern="1200" dirty="0" smtClean="0"/>
            <a:t> </a:t>
          </a:r>
          <a:r>
            <a:rPr lang="el-GR" sz="1100" kern="1200" dirty="0" err="1" smtClean="0"/>
            <a:t>Υπερηχοκαρδιογραφική</a:t>
          </a:r>
          <a:r>
            <a:rPr lang="el-GR" sz="1100" kern="1200" dirty="0" smtClean="0"/>
            <a:t> Μελέτη</a:t>
          </a:r>
          <a:endParaRPr lang="el-GR" sz="1100" kern="1200" dirty="0"/>
        </a:p>
        <a:p>
          <a:pPr marL="57150" lvl="1" indent="-57150" algn="l" defTabSz="488950">
            <a:lnSpc>
              <a:spcPct val="90000"/>
            </a:lnSpc>
            <a:spcBef>
              <a:spcPct val="0"/>
            </a:spcBef>
            <a:spcAft>
              <a:spcPct val="15000"/>
            </a:spcAft>
            <a:buChar char="••"/>
          </a:pPr>
          <a:r>
            <a:rPr lang="el-GR" sz="1100" kern="1200" dirty="0" smtClean="0"/>
            <a:t>Υπέρηχος Κοιλιάς</a:t>
          </a:r>
          <a:endParaRPr lang="el-GR" sz="1100" kern="1200" dirty="0"/>
        </a:p>
        <a:p>
          <a:pPr marL="57150" lvl="1" indent="-57150" algn="l" defTabSz="488950">
            <a:lnSpc>
              <a:spcPct val="90000"/>
            </a:lnSpc>
            <a:spcBef>
              <a:spcPct val="0"/>
            </a:spcBef>
            <a:spcAft>
              <a:spcPct val="15000"/>
            </a:spcAft>
            <a:buChar char="••"/>
          </a:pPr>
          <a:r>
            <a:rPr lang="el-GR" sz="1100" kern="1200" dirty="0" smtClean="0"/>
            <a:t>Έκθεση Βρογχοσκόπησης</a:t>
          </a:r>
          <a:endParaRPr lang="el-GR" sz="1100" kern="1200" dirty="0"/>
        </a:p>
      </dsp:txBody>
      <dsp:txXfrm>
        <a:off x="1905" y="828794"/>
        <a:ext cx="1857374" cy="2723211"/>
      </dsp:txXfrm>
    </dsp:sp>
    <dsp:sp modelId="{77AED71B-4B03-4126-855C-96D0631C44C4}">
      <dsp:nvSpPr>
        <dsp:cNvPr id="0" name=""/>
        <dsp:cNvSpPr/>
      </dsp:nvSpPr>
      <dsp:spPr>
        <a:xfrm>
          <a:off x="2119312" y="511994"/>
          <a:ext cx="1857374"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l-GR" sz="1100" kern="1200" dirty="0" smtClean="0"/>
            <a:t>ΕΟΜ</a:t>
          </a:r>
          <a:endParaRPr lang="el-GR" sz="1100" kern="1200" dirty="0"/>
        </a:p>
      </dsp:txBody>
      <dsp:txXfrm>
        <a:off x="2119312" y="511994"/>
        <a:ext cx="1857374" cy="316800"/>
      </dsp:txXfrm>
    </dsp:sp>
    <dsp:sp modelId="{048F2DCD-D233-4768-BC3E-827E77F96CEE}">
      <dsp:nvSpPr>
        <dsp:cNvPr id="0" name=""/>
        <dsp:cNvSpPr/>
      </dsp:nvSpPr>
      <dsp:spPr>
        <a:xfrm>
          <a:off x="2119312" y="828794"/>
          <a:ext cx="1857374" cy="27232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l-GR" sz="1100" kern="1200" dirty="0" smtClean="0"/>
            <a:t>Στοιχεία ΜΕΘ -  Δότη</a:t>
          </a:r>
          <a:endParaRPr lang="el-GR" sz="1100" kern="1200" dirty="0"/>
        </a:p>
        <a:p>
          <a:pPr marL="57150" lvl="1" indent="-57150" algn="l" defTabSz="488950">
            <a:lnSpc>
              <a:spcPct val="90000"/>
            </a:lnSpc>
            <a:spcBef>
              <a:spcPct val="0"/>
            </a:spcBef>
            <a:spcAft>
              <a:spcPct val="15000"/>
            </a:spcAft>
            <a:buChar char="••"/>
          </a:pPr>
          <a:r>
            <a:rPr lang="el-GR" sz="1100" kern="1200" dirty="0" smtClean="0"/>
            <a:t>Φόρμα Τελικής Κατάταξης Νεφρού</a:t>
          </a:r>
          <a:endParaRPr lang="el-GR" sz="1100" kern="1200" dirty="0"/>
        </a:p>
        <a:p>
          <a:pPr marL="57150" lvl="1" indent="-57150" algn="l" defTabSz="488950">
            <a:lnSpc>
              <a:spcPct val="90000"/>
            </a:lnSpc>
            <a:spcBef>
              <a:spcPct val="0"/>
            </a:spcBef>
            <a:spcAft>
              <a:spcPct val="15000"/>
            </a:spcAft>
            <a:buChar char="••"/>
          </a:pPr>
          <a:r>
            <a:rPr lang="el-GR" sz="1100" kern="1200" dirty="0" smtClean="0"/>
            <a:t>Φύλλο Κατανομής Μοσχευμάτων</a:t>
          </a:r>
          <a:endParaRPr lang="el-GR" sz="1100" kern="1200" dirty="0"/>
        </a:p>
        <a:p>
          <a:pPr marL="57150" lvl="1" indent="-57150" algn="l" defTabSz="488950">
            <a:lnSpc>
              <a:spcPct val="90000"/>
            </a:lnSpc>
            <a:spcBef>
              <a:spcPct val="0"/>
            </a:spcBef>
            <a:spcAft>
              <a:spcPct val="15000"/>
            </a:spcAft>
            <a:buChar char="••"/>
          </a:pPr>
          <a:r>
            <a:rPr lang="el-GR" sz="1100" kern="1200" dirty="0" smtClean="0"/>
            <a:t>Αίτημα Επείγουσας μεταφοράς χειρουργικών ομάδων  και οργάνων</a:t>
          </a:r>
          <a:endParaRPr lang="el-GR" sz="1100" kern="1200" dirty="0"/>
        </a:p>
      </dsp:txBody>
      <dsp:txXfrm>
        <a:off x="2119312" y="828794"/>
        <a:ext cx="1857374" cy="2723211"/>
      </dsp:txXfrm>
    </dsp:sp>
    <dsp:sp modelId="{C9EFE231-2120-409F-AB01-5590BA72683C}">
      <dsp:nvSpPr>
        <dsp:cNvPr id="0" name=""/>
        <dsp:cNvSpPr/>
      </dsp:nvSpPr>
      <dsp:spPr>
        <a:xfrm>
          <a:off x="4236719" y="511994"/>
          <a:ext cx="1857374" cy="31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l-GR" sz="1100" kern="1200" dirty="0" smtClean="0"/>
            <a:t>Μ.Μ.</a:t>
          </a:r>
          <a:endParaRPr lang="el-GR" sz="1100" kern="1200" dirty="0"/>
        </a:p>
      </dsp:txBody>
      <dsp:txXfrm>
        <a:off x="4236719" y="511994"/>
        <a:ext cx="1857374" cy="316800"/>
      </dsp:txXfrm>
    </dsp:sp>
    <dsp:sp modelId="{28354EEA-B69E-4D9F-9750-2A472F1A8A5E}">
      <dsp:nvSpPr>
        <dsp:cNvPr id="0" name=""/>
        <dsp:cNvSpPr/>
      </dsp:nvSpPr>
      <dsp:spPr>
        <a:xfrm>
          <a:off x="4236719" y="828794"/>
          <a:ext cx="1857374" cy="27232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l-GR" sz="1100" kern="1200" dirty="0" smtClean="0"/>
            <a:t>Πρακτικό Χειρουργείου</a:t>
          </a:r>
          <a:endParaRPr lang="el-GR" sz="1100" kern="1200" dirty="0"/>
        </a:p>
        <a:p>
          <a:pPr marL="57150" lvl="1" indent="-57150" algn="l" defTabSz="488950">
            <a:lnSpc>
              <a:spcPct val="90000"/>
            </a:lnSpc>
            <a:spcBef>
              <a:spcPct val="0"/>
            </a:spcBef>
            <a:spcAft>
              <a:spcPct val="15000"/>
            </a:spcAft>
            <a:buChar char="••"/>
          </a:pPr>
          <a:r>
            <a:rPr lang="el-GR" sz="1100" kern="1200" dirty="0" smtClean="0"/>
            <a:t>Συνοδευτικό  Έντυπο  Νεφρικού Μοσχεύματος</a:t>
          </a:r>
          <a:endParaRPr lang="el-GR" sz="1100" kern="1200" dirty="0"/>
        </a:p>
        <a:p>
          <a:pPr marL="57150" lvl="1" indent="-57150" algn="l" defTabSz="488950">
            <a:lnSpc>
              <a:spcPct val="90000"/>
            </a:lnSpc>
            <a:spcBef>
              <a:spcPct val="0"/>
            </a:spcBef>
            <a:spcAft>
              <a:spcPct val="15000"/>
            </a:spcAft>
            <a:buChar char="••"/>
          </a:pPr>
          <a:r>
            <a:rPr lang="el-GR" sz="1100" kern="1200" dirty="0" smtClean="0"/>
            <a:t>Έντυπο αναφοράς Μεταμόσχευσης Νεφρού από </a:t>
          </a:r>
          <a:r>
            <a:rPr lang="el-GR" sz="1100" u="sng" kern="1200" dirty="0" smtClean="0"/>
            <a:t>πτωματικό / ζώντα </a:t>
          </a:r>
          <a:r>
            <a:rPr lang="el-GR" sz="1100" kern="1200" dirty="0" smtClean="0"/>
            <a:t>δότη</a:t>
          </a:r>
          <a:endParaRPr lang="el-GR" sz="1100" kern="1200" dirty="0"/>
        </a:p>
        <a:p>
          <a:pPr marL="57150" lvl="1" indent="-57150" algn="l" defTabSz="488950">
            <a:lnSpc>
              <a:spcPct val="90000"/>
            </a:lnSpc>
            <a:spcBef>
              <a:spcPct val="0"/>
            </a:spcBef>
            <a:spcAft>
              <a:spcPct val="15000"/>
            </a:spcAft>
            <a:buChar char="••"/>
          </a:pPr>
          <a:r>
            <a:rPr lang="el-GR" sz="1100" kern="1200" dirty="0" smtClean="0"/>
            <a:t>Ειδική αιτιολόγηση επιλογής Υποψηφίου Λήπτη </a:t>
          </a:r>
          <a:r>
            <a:rPr lang="el-GR" sz="1100" u="sng" kern="1200" dirty="0" smtClean="0"/>
            <a:t>Ηπατικού / Καρδιακού </a:t>
          </a:r>
          <a:r>
            <a:rPr lang="el-GR" sz="1100" kern="1200" dirty="0" smtClean="0"/>
            <a:t>Μοσχεύματος</a:t>
          </a:r>
          <a:endParaRPr lang="el-GR" sz="1100" kern="1200" dirty="0"/>
        </a:p>
        <a:p>
          <a:pPr marL="57150" lvl="1" indent="-57150" algn="l" defTabSz="488950">
            <a:lnSpc>
              <a:spcPct val="90000"/>
            </a:lnSpc>
            <a:spcBef>
              <a:spcPct val="0"/>
            </a:spcBef>
            <a:spcAft>
              <a:spcPct val="15000"/>
            </a:spcAft>
            <a:buChar char="••"/>
          </a:pPr>
          <a:r>
            <a:rPr lang="el-GR" sz="1100" kern="1200" dirty="0" smtClean="0"/>
            <a:t>Ειδική Αιτιολόγηση επιλογής Υποψηφίων Ληπτών Νεφρικού Μοσχεύματος από Αποβιώσαντα Δότη σε μη Υπερευαισθητοποιημένους Ασθενείς</a:t>
          </a:r>
          <a:endParaRPr lang="el-GR" sz="1100" kern="1200" dirty="0"/>
        </a:p>
      </dsp:txBody>
      <dsp:txXfrm>
        <a:off x="4236719" y="828794"/>
        <a:ext cx="1857374" cy="272321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l-GR"/>
          </a:p>
        </p:txBody>
      </p:sp>
      <p:sp>
        <p:nvSpPr>
          <p:cNvPr id="3" name="2 - Θέση ημερομηνίας"/>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endParaRPr lang="el-GR"/>
          </a:p>
        </p:txBody>
      </p:sp>
      <p:sp>
        <p:nvSpPr>
          <p:cNvPr id="4" name="3 - Θέση υποσέλιδου"/>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l-GR"/>
          </a:p>
        </p:txBody>
      </p:sp>
      <p:sp>
        <p:nvSpPr>
          <p:cNvPr id="5" name="4 - Θέση αριθμού διαφάνειας"/>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3E031CB1-2283-4EC6-9488-45E736AEAAF7}" type="slidenum">
              <a:rPr lang="el-GR" smtClean="0"/>
              <a:pPr/>
              <a:t>‹#›</a:t>
            </a:fld>
            <a:endParaRPr lang="el-G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l-GR"/>
          </a:p>
        </p:txBody>
      </p:sp>
      <p:sp>
        <p:nvSpPr>
          <p:cNvPr id="3" name="2 - Θέση ημερομηνίας"/>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endParaRPr lang="el-GR"/>
          </a:p>
        </p:txBody>
      </p:sp>
      <p:sp>
        <p:nvSpPr>
          <p:cNvPr id="4" name="3 - Θέση εικόνας διαφάνειας"/>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l-GR"/>
          </a:p>
        </p:txBody>
      </p:sp>
      <p:sp>
        <p:nvSpPr>
          <p:cNvPr id="5" name="4 - Θέση σημειώσεων"/>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1C1755E4-43B7-48E9-9D40-BD1C6A452373}" type="slidenum">
              <a:rPr lang="el-GR" smtClean="0"/>
              <a:pPr/>
              <a:t>‹#›</a:t>
            </a:fld>
            <a:endParaRPr lang="el-GR"/>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1755E4-43B7-48E9-9D40-BD1C6A452373}" type="slidenum">
              <a:rPr lang="el-GR" smtClean="0"/>
              <a:pPr/>
              <a:t>1</a:t>
            </a:fld>
            <a:endParaRPr lang="el-GR"/>
          </a:p>
        </p:txBody>
      </p:sp>
      <p:sp>
        <p:nvSpPr>
          <p:cNvPr id="5" name="4 - Θέση ημερομηνίας"/>
          <p:cNvSpPr>
            <a:spLocks noGrp="1"/>
          </p:cNvSpPr>
          <p:nvPr>
            <p:ph type="dt" idx="1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6D5DA-2959-43F3-A4D4-455ABFE65A7F}" type="slidenum">
              <a:rPr lang="el-GR"/>
              <a:pPr/>
              <a:t>11</a:t>
            </a:fld>
            <a:endParaRPr lang="el-G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l-GR"/>
          </a:p>
        </p:txBody>
      </p:sp>
      <p:sp>
        <p:nvSpPr>
          <p:cNvPr id="5" name="4 - Θέση ημερομηνίας"/>
          <p:cNvSpPr>
            <a:spLocks noGrp="1"/>
          </p:cNvSpPr>
          <p:nvPr>
            <p:ph type="dt" idx="10"/>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0AA4011-860C-4C3F-862D-728BF11989C2}" type="slidenum">
              <a:rPr lang="en-GB" smtClean="0"/>
              <a:pPr/>
              <a:t>27</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
        <p:nvSpPr>
          <p:cNvPr id="5" name="4 - Θέση ημερομηνίας"/>
          <p:cNvSpPr>
            <a:spLocks noGrp="1"/>
          </p:cNvSpPr>
          <p:nvPr>
            <p:ph type="dt" idx="10"/>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333375"/>
            <a:ext cx="8567737" cy="10080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E479B8B-46EB-441F-A5A8-83A4844CD667}" type="datetimeFigureOut">
              <a:rPr lang="el-GR" smtClean="0"/>
              <a:pPr/>
              <a:t>23/9/2016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AC064-AD0D-4ADA-A755-69B4CE02F4E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79B8B-46EB-441F-A5A8-83A4844CD667}" type="datetimeFigureOut">
              <a:rPr lang="el-GR" smtClean="0"/>
              <a:pPr/>
              <a:t>23/9/2016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AC064-AD0D-4ADA-A755-69B4CE02F4E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fps01\common\6.&#931;&#965;&#956;&#960;&#945;&#947;&#942;\2016_&#931;&#917;&#924;&#921;&#925;&#913;&#929;&#921;&#913;%20&#931;&#933;&#925;&#932;&#927;&#925;&#921;&#931;&#932;&#937;&#925;_&#937;&#922;&#922;\&#928;&#945;&#961;&#959;&#965;&#963;&#953;&#940;&#963;&#949;&#953;&#962;%20&#927;&#956;&#953;&#955;&#951;&#964;&#974;&#957;\Budweiser%20in%20the%20operating%20room%20(commercial)%20-%20YouTube.avi" TargetMode="External"/><Relationship Id="rId6" Type="http://schemas.openxmlformats.org/officeDocument/2006/relationships/image" Target="../media/image43.png"/><Relationship Id="rId5" Type="http://schemas.openxmlformats.org/officeDocument/2006/relationships/hyperlink" Target="&#922;&#949;&#957;&#964;&#961;&#953;&#954;&#972;&#962;%20&#931;&#965;&#957;&#964;&#959;&#957;&#953;&#963;&#956;&#972;&#962;%20&#917;&#927;&#924;%20&#8211;%20&#922;&#945;&#964;&#945;&#957;&#959;&#956;&#942;%20&#927;&#961;&#947;&#940;&#957;&#969;&#957;_&#924;&#949;&#957;&#959;&#965;&#948;&#940;&#954;&#959;&#965;.pptx" TargetMode="Externa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 Point Presentation_final.jpg"/>
          <p:cNvPicPr>
            <a:picLocks noChangeAspect="1"/>
          </p:cNvPicPr>
          <p:nvPr/>
        </p:nvPicPr>
        <p:blipFill>
          <a:blip r:embed="rId3" cstate="print"/>
          <a:stretch>
            <a:fillRect/>
          </a:stretch>
        </p:blipFill>
        <p:spPr>
          <a:xfrm>
            <a:off x="64008" y="0"/>
            <a:ext cx="9015984" cy="6858000"/>
          </a:xfrm>
          <a:prstGeom prst="rect">
            <a:avLst/>
          </a:prstGeom>
        </p:spPr>
      </p:pic>
      <p:sp>
        <p:nvSpPr>
          <p:cNvPr id="2" name="1 - Τίτλος"/>
          <p:cNvSpPr>
            <a:spLocks noGrp="1"/>
          </p:cNvSpPr>
          <p:nvPr>
            <p:ph type="ctrTitle"/>
          </p:nvPr>
        </p:nvSpPr>
        <p:spPr>
          <a:xfrm>
            <a:off x="800128" y="428604"/>
            <a:ext cx="7772400" cy="1470025"/>
          </a:xfrm>
        </p:spPr>
        <p:txBody>
          <a:bodyPr>
            <a:normAutofit/>
          </a:bodyPr>
          <a:lstStyle/>
          <a:p>
            <a:r>
              <a:rPr lang="el-GR" sz="3600" b="1" dirty="0" smtClean="0">
                <a:solidFill>
                  <a:schemeClr val="tx1">
                    <a:lumMod val="50000"/>
                    <a:lumOff val="50000"/>
                  </a:schemeClr>
                </a:solidFill>
              </a:rPr>
              <a:t>Κεντρικός Συντονισμός ΕΟΜ  </a:t>
            </a:r>
            <a:br>
              <a:rPr lang="el-GR" sz="3600" b="1" dirty="0" smtClean="0">
                <a:solidFill>
                  <a:schemeClr val="tx1">
                    <a:lumMod val="50000"/>
                    <a:lumOff val="50000"/>
                  </a:schemeClr>
                </a:solidFill>
              </a:rPr>
            </a:br>
            <a:r>
              <a:rPr lang="el-GR" sz="3600" b="1" dirty="0" smtClean="0">
                <a:solidFill>
                  <a:schemeClr val="tx1">
                    <a:lumMod val="50000"/>
                    <a:lumOff val="50000"/>
                  </a:schemeClr>
                </a:solidFill>
              </a:rPr>
              <a:t>Κατανομή Οργάνων</a:t>
            </a:r>
            <a:endParaRPr lang="el-GR" sz="3600" b="1" dirty="0">
              <a:solidFill>
                <a:schemeClr val="tx1">
                  <a:lumMod val="50000"/>
                  <a:lumOff val="50000"/>
                </a:schemeClr>
              </a:solidFill>
            </a:endParaRPr>
          </a:p>
        </p:txBody>
      </p:sp>
      <p:sp>
        <p:nvSpPr>
          <p:cNvPr id="3" name="2 - Υπότιτλος"/>
          <p:cNvSpPr>
            <a:spLocks noGrp="1"/>
          </p:cNvSpPr>
          <p:nvPr>
            <p:ph type="subTitle" idx="1"/>
          </p:nvPr>
        </p:nvSpPr>
        <p:spPr>
          <a:xfrm>
            <a:off x="1500166" y="5857892"/>
            <a:ext cx="6257924" cy="785818"/>
          </a:xfrm>
        </p:spPr>
        <p:txBody>
          <a:bodyPr>
            <a:normAutofit fontScale="47500" lnSpcReduction="20000"/>
          </a:bodyPr>
          <a:lstStyle/>
          <a:p>
            <a:r>
              <a:rPr lang="el-GR" b="1" dirty="0" smtClean="0">
                <a:solidFill>
                  <a:schemeClr val="tx1">
                    <a:lumMod val="50000"/>
                    <a:lumOff val="50000"/>
                  </a:schemeClr>
                </a:solidFill>
              </a:rPr>
              <a:t>Γιούλη Μενουδάκου</a:t>
            </a:r>
          </a:p>
          <a:p>
            <a:r>
              <a:rPr lang="el-GR" b="1" dirty="0" smtClean="0">
                <a:solidFill>
                  <a:schemeClr val="tx1">
                    <a:lumMod val="50000"/>
                    <a:lumOff val="50000"/>
                  </a:schemeClr>
                </a:solidFill>
              </a:rPr>
              <a:t>Υπεύθυνη Τμήματος Α’  ΕΟΜ</a:t>
            </a:r>
          </a:p>
          <a:p>
            <a:r>
              <a:rPr lang="el-GR" b="1" dirty="0" smtClean="0">
                <a:solidFill>
                  <a:schemeClr val="tx1">
                    <a:lumMod val="50000"/>
                    <a:lumOff val="50000"/>
                  </a:schemeClr>
                </a:solidFill>
              </a:rPr>
              <a:t>Παρακολούθησης &amp; Συντονισμού Μεταμοσχευτικής Διαδικασίας</a:t>
            </a:r>
            <a:endParaRPr lang="el-GR" b="1" dirty="0">
              <a:solidFill>
                <a:schemeClr val="tx1">
                  <a:lumMod val="50000"/>
                  <a:lumOff val="50000"/>
                </a:schemeClr>
              </a:solidFill>
            </a:endParaRPr>
          </a:p>
        </p:txBody>
      </p:sp>
      <p:pic>
        <p:nvPicPr>
          <p:cNvPr id="5121" name="Picture 1"/>
          <p:cNvPicPr>
            <a:picLocks noChangeAspect="1" noChangeArrowheads="1"/>
          </p:cNvPicPr>
          <p:nvPr/>
        </p:nvPicPr>
        <p:blipFill>
          <a:blip r:embed="rId4" cstate="print"/>
          <a:srcRect/>
          <a:stretch>
            <a:fillRect/>
          </a:stretch>
        </p:blipFill>
        <p:spPr bwMode="auto">
          <a:xfrm>
            <a:off x="2714612" y="2285992"/>
            <a:ext cx="3469142" cy="3238519"/>
          </a:xfrm>
          <a:prstGeom prst="rect">
            <a:avLst/>
          </a:prstGeom>
          <a:noFill/>
          <a:ln w="9525">
            <a:noFill/>
            <a:miter lim="800000"/>
            <a:headEnd/>
            <a:tailEnd/>
          </a:ln>
          <a:effectLst/>
        </p:spPr>
      </p:pic>
      <p:pic>
        <p:nvPicPr>
          <p:cNvPr id="5123" name="Picture 3" descr="http://commerzpoint.blob.core.windows.net/contentimage/Speciality-11.png"/>
          <p:cNvPicPr>
            <a:picLocks noChangeAspect="1" noChangeArrowheads="1"/>
          </p:cNvPicPr>
          <p:nvPr/>
        </p:nvPicPr>
        <p:blipFill>
          <a:blip r:embed="rId5" cstate="print"/>
          <a:srcRect/>
          <a:stretch>
            <a:fillRect/>
          </a:stretch>
        </p:blipFill>
        <p:spPr bwMode="auto">
          <a:xfrm>
            <a:off x="4500562" y="2143116"/>
            <a:ext cx="595292" cy="571480"/>
          </a:xfrm>
          <a:prstGeom prst="rect">
            <a:avLst/>
          </a:prstGeom>
          <a:noFill/>
        </p:spPr>
      </p:pic>
      <p:pic>
        <p:nvPicPr>
          <p:cNvPr id="5125" name="Picture 5" descr="http://motoki-y.sakura.ne.jp/illust/trans/plane/003.gif"/>
          <p:cNvPicPr>
            <a:picLocks noChangeAspect="1" noChangeArrowheads="1"/>
          </p:cNvPicPr>
          <p:nvPr/>
        </p:nvPicPr>
        <p:blipFill>
          <a:blip r:embed="rId6" cstate="print"/>
          <a:srcRect/>
          <a:stretch>
            <a:fillRect/>
          </a:stretch>
        </p:blipFill>
        <p:spPr bwMode="auto">
          <a:xfrm>
            <a:off x="4214810" y="2786058"/>
            <a:ext cx="739742" cy="5000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30175" y="0"/>
            <a:ext cx="9013825" cy="6858000"/>
          </a:xfrm>
          <a:prstGeom prst="rect">
            <a:avLst/>
          </a:prstGeom>
          <a:noFill/>
          <a:ln w="9525">
            <a:noFill/>
            <a:miter lim="800000"/>
            <a:headEnd/>
            <a:tailEnd/>
          </a:ln>
          <a:effectLst/>
        </p:spPr>
      </p:pic>
      <p:sp>
        <p:nvSpPr>
          <p:cNvPr id="20484" name="AutoShape 4" descr="Αποτέλεσμα εικόνας για english 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6" name="AutoShape 6" descr="Αποτέλεσμα εικόνας για english 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 name="1 - Τίτλος"/>
          <p:cNvSpPr txBox="1">
            <a:spLocks/>
          </p:cNvSpPr>
          <p:nvPr/>
        </p:nvSpPr>
        <p:spPr>
          <a:xfrm>
            <a:off x="571472" y="214290"/>
            <a:ext cx="8229600" cy="928694"/>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Κεντρικός Συντονισμός ΕΟΜ</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2200" b="0" i="0" u="none" strike="noStrike" kern="1200" cap="none" spc="0" normalizeH="0" baseline="0" noProof="0" dirty="0" smtClean="0">
                <a:ln>
                  <a:noFill/>
                </a:ln>
                <a:solidFill>
                  <a:srgbClr val="FF9900"/>
                </a:solidFill>
                <a:effectLst/>
                <a:uLnTx/>
                <a:uFillTx/>
                <a:latin typeface="+mj-lt"/>
                <a:ea typeface="+mj-ea"/>
                <a:cs typeface="+mj-cs"/>
              </a:rPr>
              <a:t>1. Αποβιώσαντες δότες οργάνων &amp; ιστών</a:t>
            </a:r>
            <a:r>
              <a:rPr kumimoji="0" lang="el-GR" sz="4400" b="0" i="0" u="none" strike="noStrike" kern="1200" cap="none" spc="0" normalizeH="0" baseline="0" noProof="0" dirty="0" smtClean="0">
                <a:ln>
                  <a:noFill/>
                </a:ln>
                <a:solidFill>
                  <a:srgbClr val="FF9900"/>
                </a:solidFill>
                <a:effectLst/>
                <a:uLnTx/>
                <a:uFillTx/>
                <a:latin typeface="+mj-lt"/>
                <a:ea typeface="+mj-ea"/>
                <a:cs typeface="+mj-cs"/>
              </a:rPr>
              <a:t/>
            </a:r>
            <a:br>
              <a:rPr kumimoji="0" lang="el-GR" sz="4400" b="0" i="0" u="none" strike="noStrike" kern="1200" cap="none" spc="0" normalizeH="0" baseline="0" noProof="0" dirty="0" smtClean="0">
                <a:ln>
                  <a:noFill/>
                </a:ln>
                <a:solidFill>
                  <a:srgbClr val="FF9900"/>
                </a:solidFill>
                <a:effectLst/>
                <a:uLnTx/>
                <a:uFillTx/>
                <a:latin typeface="+mj-lt"/>
                <a:ea typeface="+mj-ea"/>
                <a:cs typeface="+mj-cs"/>
              </a:rPr>
            </a:br>
            <a:endParaRPr kumimoji="0" lang="el-GR"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2 - Θέση περιεχομένου"/>
          <p:cNvSpPr>
            <a:spLocks noGrp="1"/>
          </p:cNvSpPr>
          <p:nvPr>
            <p:ph idx="1"/>
          </p:nvPr>
        </p:nvSpPr>
        <p:spPr>
          <a:xfrm>
            <a:off x="457200" y="1600200"/>
            <a:ext cx="8229600" cy="4525963"/>
          </a:xfrm>
        </p:spPr>
        <p:txBody>
          <a:bodyPr>
            <a:normAutofit/>
          </a:bodyPr>
          <a:lstStyle/>
          <a:p>
            <a:r>
              <a:rPr lang="el-GR" sz="2000" dirty="0" smtClean="0"/>
              <a:t>Προέχει η διασφάλιση της βιωσιμότητας των οργάνων και των ληπτών &amp; ο Σεβασμός στις επιθυμίες του Δότη και της Οικογένειάς του</a:t>
            </a:r>
          </a:p>
          <a:p>
            <a:r>
              <a:rPr lang="el-GR" sz="2000" dirty="0" smtClean="0"/>
              <a:t>Η τελική αξιολόγηση της καταλληλότητας των οργάνων γίνεται από τις Μονάδες Μεταμόσχευσης (ευθύνη υπολογισμού ρίσκου σε οριακές καταστάσεις)</a:t>
            </a:r>
          </a:p>
          <a:p>
            <a:r>
              <a:rPr lang="el-GR" sz="2000" dirty="0" smtClean="0"/>
              <a:t>Όσο πιο πλήρες είναι το </a:t>
            </a:r>
            <a:r>
              <a:rPr lang="el-GR" sz="2000" dirty="0"/>
              <a:t>Φ</a:t>
            </a:r>
            <a:r>
              <a:rPr lang="el-GR" sz="2000" dirty="0" smtClean="0"/>
              <a:t>ύλλο Δότη, τόσο πιο γρήγορα και απρόσκοπτα θα κυλίσει η διαδικασία</a:t>
            </a:r>
          </a:p>
          <a:p>
            <a:r>
              <a:rPr lang="el-GR" sz="2000" dirty="0" smtClean="0"/>
              <a:t>Σεβασμός και προσπάθεια αποφόρτισης του προσωπικού της ΜΕΘ και του Νοσοκομείου του Δότη</a:t>
            </a:r>
          </a:p>
          <a:p>
            <a:r>
              <a:rPr lang="el-GR" sz="2000" dirty="0" smtClean="0"/>
              <a:t>Διασφάλιση της νομιμότητας των διαδικασιών για τη προστασία όλων των εμπλεκομένων</a:t>
            </a:r>
          </a:p>
        </p:txBody>
      </p:sp>
      <p:sp>
        <p:nvSpPr>
          <p:cNvPr id="12" name="1 - Τίτλος"/>
          <p:cNvSpPr txBox="1">
            <a:spLocks/>
          </p:cNvSpPr>
          <p:nvPr/>
        </p:nvSpPr>
        <p:spPr>
          <a:xfrm>
            <a:off x="571472" y="928670"/>
            <a:ext cx="8229600" cy="928694"/>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rgbClr val="FF9900"/>
                </a:solidFill>
                <a:effectLst/>
                <a:uLnTx/>
                <a:uFillTx/>
                <a:latin typeface="+mj-lt"/>
                <a:ea typeface="+mj-ea"/>
                <a:cs typeface="+mj-cs"/>
              </a:rPr>
              <a:t>Βασικές Αρχές</a:t>
            </a:r>
            <a:br>
              <a:rPr kumimoji="0" lang="el-GR" sz="4400" b="0" i="0" u="none" strike="noStrike" kern="1200" cap="none" spc="0" normalizeH="0" baseline="0" noProof="0" dirty="0" smtClean="0">
                <a:ln>
                  <a:noFill/>
                </a:ln>
                <a:solidFill>
                  <a:srgbClr val="FF9900"/>
                </a:solidFill>
                <a:effectLst/>
                <a:uLnTx/>
                <a:uFillTx/>
                <a:latin typeface="+mj-lt"/>
                <a:ea typeface="+mj-ea"/>
                <a:cs typeface="+mj-cs"/>
              </a:rPr>
            </a:br>
            <a:endParaRPr kumimoji="0" lang="el-GR"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130175" y="0"/>
            <a:ext cx="9013825" cy="6858000"/>
          </a:xfrm>
          <a:prstGeom prst="rect">
            <a:avLst/>
          </a:prstGeom>
          <a:noFill/>
          <a:ln w="9525">
            <a:noFill/>
            <a:miter lim="800000"/>
            <a:headEnd/>
            <a:tailEnd/>
          </a:ln>
          <a:effectLst/>
        </p:spPr>
      </p:pic>
      <p:sp>
        <p:nvSpPr>
          <p:cNvPr id="19460" name="Rectangle 4"/>
          <p:cNvSpPr>
            <a:spLocks noGrp="1" noChangeArrowheads="1"/>
          </p:cNvSpPr>
          <p:nvPr>
            <p:ph type="title"/>
          </p:nvPr>
        </p:nvSpPr>
        <p:spPr>
          <a:xfrm>
            <a:off x="357158" y="142852"/>
            <a:ext cx="8229600" cy="1143000"/>
          </a:xfrm>
        </p:spPr>
        <p:txBody>
          <a:bodyPr>
            <a:normAutofit/>
          </a:bodyPr>
          <a:lstStyle/>
          <a:p>
            <a:r>
              <a:rPr lang="el-GR" sz="3600" dirty="0" smtClean="0"/>
              <a:t>Συνεργαζόμενες </a:t>
            </a:r>
            <a:r>
              <a:rPr lang="el-GR" sz="3600" dirty="0"/>
              <a:t>Υπηρεσίες</a:t>
            </a:r>
          </a:p>
        </p:txBody>
      </p:sp>
      <p:sp>
        <p:nvSpPr>
          <p:cNvPr id="19461" name="AutoShape 5"/>
          <p:cNvSpPr>
            <a:spLocks noChangeArrowheads="1"/>
          </p:cNvSpPr>
          <p:nvPr/>
        </p:nvSpPr>
        <p:spPr bwMode="auto">
          <a:xfrm>
            <a:off x="6300788" y="2636838"/>
            <a:ext cx="1676400" cy="3189287"/>
          </a:xfrm>
          <a:prstGeom prst="roundRect">
            <a:avLst>
              <a:gd name="adj" fmla="val 13745"/>
            </a:avLst>
          </a:prstGeom>
          <a:noFill/>
          <a:ln w="38100">
            <a:solidFill>
              <a:schemeClr val="tx1"/>
            </a:solidFill>
            <a:round/>
            <a:headEnd/>
            <a:tailEnd/>
          </a:ln>
          <a:effectLst/>
        </p:spPr>
        <p:txBody>
          <a:bodyPr wrap="none" anchor="ctr"/>
          <a:lstStyle/>
          <a:p>
            <a:endParaRPr lang="el-GR"/>
          </a:p>
        </p:txBody>
      </p:sp>
      <p:sp>
        <p:nvSpPr>
          <p:cNvPr id="19462" name="AutoShape 6"/>
          <p:cNvSpPr>
            <a:spLocks noChangeArrowheads="1"/>
          </p:cNvSpPr>
          <p:nvPr/>
        </p:nvSpPr>
        <p:spPr bwMode="auto">
          <a:xfrm>
            <a:off x="4572000" y="2636838"/>
            <a:ext cx="1665288" cy="3189287"/>
          </a:xfrm>
          <a:prstGeom prst="roundRect">
            <a:avLst>
              <a:gd name="adj" fmla="val 13745"/>
            </a:avLst>
          </a:prstGeom>
          <a:noFill/>
          <a:ln w="38100">
            <a:solidFill>
              <a:schemeClr val="tx1"/>
            </a:solidFill>
            <a:round/>
            <a:headEnd/>
            <a:tailEnd/>
          </a:ln>
          <a:effectLst/>
        </p:spPr>
        <p:txBody>
          <a:bodyPr wrap="none" anchor="ctr"/>
          <a:lstStyle/>
          <a:p>
            <a:endParaRPr lang="el-GR"/>
          </a:p>
        </p:txBody>
      </p:sp>
      <p:sp>
        <p:nvSpPr>
          <p:cNvPr id="19463" name="AutoShape 7"/>
          <p:cNvSpPr>
            <a:spLocks noChangeArrowheads="1"/>
          </p:cNvSpPr>
          <p:nvPr/>
        </p:nvSpPr>
        <p:spPr bwMode="auto">
          <a:xfrm>
            <a:off x="2843213" y="2636838"/>
            <a:ext cx="1616075" cy="3260725"/>
          </a:xfrm>
          <a:prstGeom prst="roundRect">
            <a:avLst>
              <a:gd name="adj" fmla="val 13745"/>
            </a:avLst>
          </a:prstGeom>
          <a:noFill/>
          <a:ln w="38100">
            <a:solidFill>
              <a:schemeClr val="tx1"/>
            </a:solidFill>
            <a:round/>
            <a:headEnd/>
            <a:tailEnd/>
          </a:ln>
          <a:effectLst/>
        </p:spPr>
        <p:txBody>
          <a:bodyPr wrap="none" anchor="ctr"/>
          <a:lstStyle/>
          <a:p>
            <a:endParaRPr lang="el-GR"/>
          </a:p>
        </p:txBody>
      </p:sp>
      <p:sp>
        <p:nvSpPr>
          <p:cNvPr id="19464" name="AutoShape 8"/>
          <p:cNvSpPr>
            <a:spLocks noChangeArrowheads="1"/>
          </p:cNvSpPr>
          <p:nvPr/>
        </p:nvSpPr>
        <p:spPr bwMode="auto">
          <a:xfrm>
            <a:off x="1042988" y="2636838"/>
            <a:ext cx="1676400" cy="3260725"/>
          </a:xfrm>
          <a:prstGeom prst="roundRect">
            <a:avLst>
              <a:gd name="adj" fmla="val 13745"/>
            </a:avLst>
          </a:prstGeom>
          <a:noFill/>
          <a:ln w="38100">
            <a:solidFill>
              <a:schemeClr val="tx1"/>
            </a:solidFill>
            <a:round/>
            <a:headEnd/>
            <a:tailEnd/>
          </a:ln>
          <a:effectLst/>
        </p:spPr>
        <p:txBody>
          <a:bodyPr wrap="none" anchor="ctr"/>
          <a:lstStyle/>
          <a:p>
            <a:endParaRPr lang="el-GR"/>
          </a:p>
        </p:txBody>
      </p:sp>
      <p:grpSp>
        <p:nvGrpSpPr>
          <p:cNvPr id="2" name="Group 9"/>
          <p:cNvGrpSpPr>
            <a:grpSpLocks/>
          </p:cNvGrpSpPr>
          <p:nvPr/>
        </p:nvGrpSpPr>
        <p:grpSpPr bwMode="auto">
          <a:xfrm>
            <a:off x="1258888" y="1341438"/>
            <a:ext cx="6096000" cy="1008062"/>
            <a:chOff x="624" y="1152"/>
            <a:chExt cx="4080" cy="720"/>
          </a:xfrm>
        </p:grpSpPr>
        <p:sp>
          <p:nvSpPr>
            <p:cNvPr id="19466" name="Rectangle 10"/>
            <p:cNvSpPr>
              <a:spLocks noChangeArrowheads="1"/>
            </p:cNvSpPr>
            <p:nvPr/>
          </p:nvSpPr>
          <p:spPr bwMode="gray">
            <a:xfrm rot="3419336">
              <a:off x="624" y="1200"/>
              <a:ext cx="672" cy="672"/>
            </a:xfrm>
            <a:prstGeom prst="rect">
              <a:avLst/>
            </a:prstGeom>
            <a:gradFill rotWithShape="1">
              <a:gsLst>
                <a:gs pos="0">
                  <a:schemeClr val="tx2">
                    <a:lumMod val="60000"/>
                    <a:lumOff val="40000"/>
                  </a:schemeClr>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el-GR"/>
            </a:p>
          </p:txBody>
        </p:sp>
        <p:grpSp>
          <p:nvGrpSpPr>
            <p:cNvPr id="3" name="Group 11"/>
            <p:cNvGrpSpPr>
              <a:grpSpLocks/>
            </p:cNvGrpSpPr>
            <p:nvPr/>
          </p:nvGrpSpPr>
          <p:grpSpPr bwMode="auto">
            <a:xfrm>
              <a:off x="1296" y="1296"/>
              <a:ext cx="624" cy="96"/>
              <a:chOff x="2003" y="3439"/>
              <a:chExt cx="468" cy="244"/>
            </a:xfrm>
          </p:grpSpPr>
          <p:sp>
            <p:nvSpPr>
              <p:cNvPr id="19468" name="Oval 1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l-GR"/>
              </a:p>
            </p:txBody>
          </p:sp>
          <p:sp>
            <p:nvSpPr>
              <p:cNvPr id="19469" name="Rectangle 1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l-GR"/>
              </a:p>
            </p:txBody>
          </p:sp>
          <p:sp>
            <p:nvSpPr>
              <p:cNvPr id="19470" name="Oval 1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l-GR"/>
              </a:p>
            </p:txBody>
          </p:sp>
          <p:sp>
            <p:nvSpPr>
              <p:cNvPr id="19471" name="Oval 1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l-GR"/>
              </a:p>
            </p:txBody>
          </p:sp>
        </p:grpSp>
        <p:sp>
          <p:nvSpPr>
            <p:cNvPr id="19472" name="Rectangle 16"/>
            <p:cNvSpPr>
              <a:spLocks noChangeArrowheads="1"/>
            </p:cNvSpPr>
            <p:nvPr/>
          </p:nvSpPr>
          <p:spPr bwMode="gray">
            <a:xfrm rot="3419336">
              <a:off x="1776"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el-GR"/>
            </a:p>
          </p:txBody>
        </p:sp>
        <p:grpSp>
          <p:nvGrpSpPr>
            <p:cNvPr id="4" name="Group 17"/>
            <p:cNvGrpSpPr>
              <a:grpSpLocks/>
            </p:cNvGrpSpPr>
            <p:nvPr/>
          </p:nvGrpSpPr>
          <p:grpSpPr bwMode="auto">
            <a:xfrm>
              <a:off x="2448" y="1296"/>
              <a:ext cx="624" cy="96"/>
              <a:chOff x="2003" y="3439"/>
              <a:chExt cx="468" cy="244"/>
            </a:xfrm>
          </p:grpSpPr>
          <p:sp>
            <p:nvSpPr>
              <p:cNvPr id="19474" name="Oval 18"/>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l-GR"/>
              </a:p>
            </p:txBody>
          </p:sp>
          <p:sp>
            <p:nvSpPr>
              <p:cNvPr id="19475" name="Rectangle 19"/>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l-GR"/>
              </a:p>
            </p:txBody>
          </p:sp>
          <p:sp>
            <p:nvSpPr>
              <p:cNvPr id="19476" name="Oval 20"/>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l-GR"/>
              </a:p>
            </p:txBody>
          </p:sp>
          <p:sp>
            <p:nvSpPr>
              <p:cNvPr id="19477" name="Oval 21"/>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l-GR"/>
              </a:p>
            </p:txBody>
          </p:sp>
        </p:grpSp>
        <p:sp>
          <p:nvSpPr>
            <p:cNvPr id="19478" name="Rectangle 22"/>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el-GR"/>
            </a:p>
          </p:txBody>
        </p:sp>
        <p:grpSp>
          <p:nvGrpSpPr>
            <p:cNvPr id="5" name="Group 23"/>
            <p:cNvGrpSpPr>
              <a:grpSpLocks/>
            </p:cNvGrpSpPr>
            <p:nvPr/>
          </p:nvGrpSpPr>
          <p:grpSpPr bwMode="auto">
            <a:xfrm>
              <a:off x="3600" y="1296"/>
              <a:ext cx="816" cy="96"/>
              <a:chOff x="2003" y="3439"/>
              <a:chExt cx="468" cy="244"/>
            </a:xfrm>
          </p:grpSpPr>
          <p:sp>
            <p:nvSpPr>
              <p:cNvPr id="19480" name="Oval 24"/>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l-GR"/>
              </a:p>
            </p:txBody>
          </p:sp>
          <p:sp>
            <p:nvSpPr>
              <p:cNvPr id="19481" name="Rectangle 25"/>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l-GR"/>
              </a:p>
            </p:txBody>
          </p:sp>
          <p:sp>
            <p:nvSpPr>
              <p:cNvPr id="19482" name="Oval 26"/>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l-GR"/>
              </a:p>
            </p:txBody>
          </p:sp>
          <p:sp>
            <p:nvSpPr>
              <p:cNvPr id="19483" name="Oval 27"/>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l-GR"/>
              </a:p>
            </p:txBody>
          </p:sp>
        </p:grpSp>
        <p:sp>
          <p:nvSpPr>
            <p:cNvPr id="19484" name="Rectangle 28"/>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el-GR"/>
            </a:p>
          </p:txBody>
        </p:sp>
      </p:grpSp>
      <p:sp>
        <p:nvSpPr>
          <p:cNvPr id="19486" name="Rectangle 30"/>
          <p:cNvSpPr>
            <a:spLocks noChangeArrowheads="1"/>
          </p:cNvSpPr>
          <p:nvPr/>
        </p:nvSpPr>
        <p:spPr bwMode="gray">
          <a:xfrm>
            <a:off x="1142976" y="1568223"/>
            <a:ext cx="1500198" cy="646331"/>
          </a:xfrm>
          <a:prstGeom prst="rect">
            <a:avLst/>
          </a:prstGeom>
          <a:noFill/>
          <a:ln w="9525">
            <a:noFill/>
            <a:miter lim="800000"/>
            <a:headEnd/>
            <a:tailEnd/>
          </a:ln>
          <a:effectLst/>
        </p:spPr>
        <p:txBody>
          <a:bodyPr wrap="square">
            <a:spAutoFit/>
          </a:bodyPr>
          <a:lstStyle/>
          <a:p>
            <a:pPr algn="ctr"/>
            <a:r>
              <a:rPr lang="el-GR" b="1" dirty="0">
                <a:solidFill>
                  <a:srgbClr val="FFFF00"/>
                </a:solidFill>
              </a:rPr>
              <a:t>Αεροδρόμια</a:t>
            </a:r>
            <a:endParaRPr lang="en-US" b="1" dirty="0">
              <a:solidFill>
                <a:srgbClr val="FFFF00"/>
              </a:solidFill>
            </a:endParaRPr>
          </a:p>
          <a:p>
            <a:pPr algn="ctr"/>
            <a:r>
              <a:rPr lang="en-US" b="1" dirty="0">
                <a:solidFill>
                  <a:srgbClr val="FFFF00"/>
                </a:solidFill>
              </a:rPr>
              <a:t>Y.</a:t>
            </a:r>
            <a:r>
              <a:rPr lang="el-GR" b="1" dirty="0">
                <a:solidFill>
                  <a:srgbClr val="FFFF00"/>
                </a:solidFill>
              </a:rPr>
              <a:t>Π.Α.</a:t>
            </a:r>
          </a:p>
        </p:txBody>
      </p:sp>
      <p:sp>
        <p:nvSpPr>
          <p:cNvPr id="19487" name="Rectangle 31"/>
          <p:cNvSpPr>
            <a:spLocks noChangeArrowheads="1"/>
          </p:cNvSpPr>
          <p:nvPr/>
        </p:nvSpPr>
        <p:spPr bwMode="gray">
          <a:xfrm>
            <a:off x="3059113" y="1557338"/>
            <a:ext cx="1085850" cy="366712"/>
          </a:xfrm>
          <a:prstGeom prst="rect">
            <a:avLst/>
          </a:prstGeom>
          <a:noFill/>
          <a:ln w="9525">
            <a:noFill/>
            <a:miter lim="800000"/>
            <a:headEnd/>
            <a:tailEnd/>
          </a:ln>
          <a:effectLst/>
        </p:spPr>
        <p:txBody>
          <a:bodyPr wrap="none">
            <a:spAutoFit/>
          </a:bodyPr>
          <a:lstStyle/>
          <a:p>
            <a:r>
              <a:rPr lang="el-GR" b="1">
                <a:solidFill>
                  <a:srgbClr val="FFFF00"/>
                </a:solidFill>
              </a:rPr>
              <a:t>Ε.Κ.Α.Β.</a:t>
            </a:r>
          </a:p>
        </p:txBody>
      </p:sp>
      <p:sp>
        <p:nvSpPr>
          <p:cNvPr id="19488" name="Rectangle 32"/>
          <p:cNvSpPr>
            <a:spLocks noChangeArrowheads="1"/>
          </p:cNvSpPr>
          <p:nvPr/>
        </p:nvSpPr>
        <p:spPr bwMode="gray">
          <a:xfrm>
            <a:off x="4576772" y="1562090"/>
            <a:ext cx="1352550" cy="366712"/>
          </a:xfrm>
          <a:prstGeom prst="rect">
            <a:avLst/>
          </a:prstGeom>
          <a:noFill/>
          <a:ln w="9525">
            <a:noFill/>
            <a:miter lim="800000"/>
            <a:headEnd/>
            <a:tailEnd/>
          </a:ln>
          <a:effectLst/>
        </p:spPr>
        <p:txBody>
          <a:bodyPr wrap="none">
            <a:spAutoFit/>
          </a:bodyPr>
          <a:lstStyle/>
          <a:p>
            <a:r>
              <a:rPr lang="el-GR" b="1" dirty="0">
                <a:solidFill>
                  <a:srgbClr val="FFFF00"/>
                </a:solidFill>
              </a:rPr>
              <a:t>Αστυνομία</a:t>
            </a:r>
          </a:p>
        </p:txBody>
      </p:sp>
      <p:sp>
        <p:nvSpPr>
          <p:cNvPr id="19489" name="Rectangle 33"/>
          <p:cNvSpPr>
            <a:spLocks noChangeArrowheads="1"/>
          </p:cNvSpPr>
          <p:nvPr/>
        </p:nvSpPr>
        <p:spPr bwMode="gray">
          <a:xfrm>
            <a:off x="6300788" y="1484313"/>
            <a:ext cx="1374542" cy="646331"/>
          </a:xfrm>
          <a:prstGeom prst="rect">
            <a:avLst/>
          </a:prstGeom>
          <a:noFill/>
          <a:ln w="9525">
            <a:noFill/>
            <a:miter lim="800000"/>
            <a:headEnd/>
            <a:tailEnd/>
          </a:ln>
          <a:effectLst/>
        </p:spPr>
        <p:txBody>
          <a:bodyPr wrap="none">
            <a:spAutoFit/>
          </a:bodyPr>
          <a:lstStyle/>
          <a:p>
            <a:pPr algn="ctr"/>
            <a:r>
              <a:rPr lang="el-GR" b="1" dirty="0">
                <a:solidFill>
                  <a:srgbClr val="FFFF00"/>
                </a:solidFill>
              </a:rPr>
              <a:t>Νοσοκομεία</a:t>
            </a:r>
          </a:p>
          <a:p>
            <a:pPr algn="ctr"/>
            <a:r>
              <a:rPr lang="el-GR" b="1" dirty="0" smtClean="0">
                <a:solidFill>
                  <a:srgbClr val="FFFF00"/>
                </a:solidFill>
              </a:rPr>
              <a:t>Ε.Σ.Υ.</a:t>
            </a:r>
            <a:endParaRPr lang="el-GR" b="1" dirty="0">
              <a:solidFill>
                <a:srgbClr val="FFFF00"/>
              </a:solidFill>
            </a:endParaRPr>
          </a:p>
        </p:txBody>
      </p:sp>
      <p:sp>
        <p:nvSpPr>
          <p:cNvPr id="19490" name="Rectangle 34"/>
          <p:cNvSpPr>
            <a:spLocks noChangeArrowheads="1"/>
          </p:cNvSpPr>
          <p:nvPr/>
        </p:nvSpPr>
        <p:spPr bwMode="auto">
          <a:xfrm>
            <a:off x="1042988" y="2781300"/>
            <a:ext cx="1655762" cy="3046988"/>
          </a:xfrm>
          <a:prstGeom prst="rect">
            <a:avLst/>
          </a:prstGeom>
          <a:noFill/>
          <a:ln w="9525">
            <a:noFill/>
            <a:miter lim="800000"/>
            <a:headEnd/>
            <a:tailEnd/>
          </a:ln>
          <a:effectLst/>
        </p:spPr>
        <p:txBody>
          <a:bodyPr>
            <a:spAutoFit/>
          </a:bodyPr>
          <a:lstStyle/>
          <a:p>
            <a:pPr>
              <a:buFontTx/>
              <a:buChar char="•"/>
            </a:pPr>
            <a:r>
              <a:rPr lang="el-GR" sz="1600" dirty="0"/>
              <a:t>Μεταφορά </a:t>
            </a:r>
          </a:p>
          <a:p>
            <a:r>
              <a:rPr lang="el-GR" sz="1600" dirty="0"/>
              <a:t> </a:t>
            </a:r>
            <a:r>
              <a:rPr lang="el-GR" sz="1600" dirty="0" err="1"/>
              <a:t>Δειγ</a:t>
            </a:r>
            <a:r>
              <a:rPr lang="el-GR" sz="1600" dirty="0"/>
              <a:t>. Αίματος</a:t>
            </a:r>
          </a:p>
          <a:p>
            <a:pPr>
              <a:buFontTx/>
              <a:buChar char="•"/>
            </a:pPr>
            <a:r>
              <a:rPr lang="el-GR" sz="1600" dirty="0"/>
              <a:t>Παράταση   Λειτουργίας </a:t>
            </a:r>
          </a:p>
          <a:p>
            <a:pPr>
              <a:buFontTx/>
              <a:buChar char="•"/>
            </a:pPr>
            <a:r>
              <a:rPr lang="el-GR" sz="1600" dirty="0"/>
              <a:t>Άδεια Προσγείωσης</a:t>
            </a:r>
          </a:p>
          <a:p>
            <a:pPr>
              <a:buFontTx/>
              <a:buChar char="•"/>
            </a:pPr>
            <a:r>
              <a:rPr lang="el-GR" sz="1600" dirty="0"/>
              <a:t>Ταχεία Εξυπηρέτηση Ομάδων</a:t>
            </a:r>
          </a:p>
          <a:p>
            <a:pPr>
              <a:buFontTx/>
              <a:buChar char="•"/>
            </a:pPr>
            <a:r>
              <a:rPr lang="el-GR" sz="1600" dirty="0"/>
              <a:t>Μεταφορά Μοσχευμάτων</a:t>
            </a:r>
          </a:p>
          <a:p>
            <a:pPr>
              <a:buFontTx/>
              <a:buChar char="•"/>
            </a:pPr>
            <a:endParaRPr lang="el-GR" sz="1600" dirty="0"/>
          </a:p>
        </p:txBody>
      </p:sp>
      <p:sp>
        <p:nvSpPr>
          <p:cNvPr id="19491" name="Rectangle 35"/>
          <p:cNvSpPr>
            <a:spLocks noChangeArrowheads="1"/>
          </p:cNvSpPr>
          <p:nvPr/>
        </p:nvSpPr>
        <p:spPr bwMode="auto">
          <a:xfrm>
            <a:off x="2928926" y="2857496"/>
            <a:ext cx="1500199" cy="2554545"/>
          </a:xfrm>
          <a:prstGeom prst="rect">
            <a:avLst/>
          </a:prstGeom>
          <a:noFill/>
          <a:ln w="9525">
            <a:noFill/>
            <a:miter lim="800000"/>
            <a:headEnd/>
            <a:tailEnd/>
          </a:ln>
          <a:effectLst/>
        </p:spPr>
        <p:txBody>
          <a:bodyPr wrap="square">
            <a:spAutoFit/>
          </a:bodyPr>
          <a:lstStyle/>
          <a:p>
            <a:r>
              <a:rPr lang="el-GR" sz="1600" dirty="0"/>
              <a:t>Μεταφορά:</a:t>
            </a:r>
          </a:p>
          <a:p>
            <a:endParaRPr lang="el-GR" sz="1600" dirty="0"/>
          </a:p>
          <a:p>
            <a:pPr>
              <a:buFontTx/>
              <a:buChar char="•"/>
            </a:pPr>
            <a:r>
              <a:rPr lang="el-GR" sz="1600" dirty="0" err="1"/>
              <a:t>Δειγ</a:t>
            </a:r>
            <a:r>
              <a:rPr lang="el-GR" sz="1600" dirty="0"/>
              <a:t>. Αίματος</a:t>
            </a:r>
          </a:p>
          <a:p>
            <a:endParaRPr lang="el-GR" sz="1600" dirty="0"/>
          </a:p>
          <a:p>
            <a:pPr>
              <a:buFontTx/>
              <a:buChar char="•"/>
            </a:pPr>
            <a:r>
              <a:rPr lang="el-GR" sz="1600" dirty="0" err="1"/>
              <a:t>Μεταμ</a:t>
            </a:r>
            <a:r>
              <a:rPr lang="el-GR" sz="1600" dirty="0"/>
              <a:t>/</a:t>
            </a:r>
            <a:r>
              <a:rPr lang="el-GR" sz="1600" dirty="0" err="1"/>
              <a:t>κων</a:t>
            </a:r>
            <a:r>
              <a:rPr lang="el-GR" sz="1600" dirty="0"/>
              <a:t> Ομάδων</a:t>
            </a:r>
          </a:p>
          <a:p>
            <a:endParaRPr lang="el-GR" sz="1600" dirty="0"/>
          </a:p>
          <a:p>
            <a:pPr>
              <a:buFontTx/>
              <a:buChar char="•"/>
            </a:pPr>
            <a:r>
              <a:rPr lang="el-GR" sz="1600" dirty="0"/>
              <a:t>Μοσχευμάτων</a:t>
            </a:r>
          </a:p>
          <a:p>
            <a:pPr>
              <a:buFontTx/>
              <a:buChar char="•"/>
            </a:pPr>
            <a:endParaRPr lang="el-GR" sz="1600" dirty="0"/>
          </a:p>
          <a:p>
            <a:pPr>
              <a:buFontTx/>
              <a:buChar char="•"/>
            </a:pPr>
            <a:r>
              <a:rPr lang="en-US" sz="1600" dirty="0"/>
              <a:t>C130</a:t>
            </a:r>
            <a:endParaRPr lang="el-GR" sz="1600" dirty="0"/>
          </a:p>
        </p:txBody>
      </p:sp>
      <p:sp>
        <p:nvSpPr>
          <p:cNvPr id="19492" name="Rectangle 36"/>
          <p:cNvSpPr>
            <a:spLocks noChangeArrowheads="1"/>
          </p:cNvSpPr>
          <p:nvPr/>
        </p:nvSpPr>
        <p:spPr bwMode="auto">
          <a:xfrm>
            <a:off x="4572000" y="2852738"/>
            <a:ext cx="1631950" cy="2800767"/>
          </a:xfrm>
          <a:prstGeom prst="rect">
            <a:avLst/>
          </a:prstGeom>
          <a:noFill/>
          <a:ln w="9525">
            <a:noFill/>
            <a:miter lim="800000"/>
            <a:headEnd/>
            <a:tailEnd/>
          </a:ln>
          <a:effectLst/>
        </p:spPr>
        <p:txBody>
          <a:bodyPr>
            <a:spAutoFit/>
          </a:bodyPr>
          <a:lstStyle/>
          <a:p>
            <a:pPr>
              <a:buFontTx/>
              <a:buChar char="•"/>
            </a:pPr>
            <a:r>
              <a:rPr lang="el-GR" sz="1600" dirty="0"/>
              <a:t>Πιστοποίηση </a:t>
            </a:r>
          </a:p>
          <a:p>
            <a:r>
              <a:rPr lang="el-GR" sz="1600" dirty="0"/>
              <a:t>Συναίνεσης</a:t>
            </a:r>
            <a:endParaRPr lang="en-US" sz="1600" dirty="0"/>
          </a:p>
          <a:p>
            <a:endParaRPr lang="el-GR" sz="1600" dirty="0"/>
          </a:p>
          <a:p>
            <a:pPr>
              <a:buFontTx/>
              <a:buChar char="•"/>
            </a:pPr>
            <a:r>
              <a:rPr lang="el-GR" sz="1600" dirty="0"/>
              <a:t>Τροχαία, </a:t>
            </a:r>
          </a:p>
          <a:p>
            <a:r>
              <a:rPr lang="el-GR" sz="1600" dirty="0"/>
              <a:t>Διευκόλυνση</a:t>
            </a:r>
          </a:p>
          <a:p>
            <a:r>
              <a:rPr lang="el-GR" sz="1600" dirty="0"/>
              <a:t>Μεταφορών</a:t>
            </a:r>
            <a:endParaRPr lang="en-US" sz="1600" dirty="0"/>
          </a:p>
          <a:p>
            <a:endParaRPr lang="el-GR" sz="1600" dirty="0"/>
          </a:p>
          <a:p>
            <a:pPr>
              <a:buFontTx/>
              <a:buChar char="•"/>
            </a:pPr>
            <a:r>
              <a:rPr lang="el-GR" sz="1600" dirty="0"/>
              <a:t>Ανεύρεση </a:t>
            </a:r>
          </a:p>
          <a:p>
            <a:r>
              <a:rPr lang="el-GR" sz="1600" dirty="0"/>
              <a:t>Υποψήφιων </a:t>
            </a:r>
          </a:p>
          <a:p>
            <a:r>
              <a:rPr lang="el-GR" sz="1600" dirty="0"/>
              <a:t>Ληπτών</a:t>
            </a:r>
          </a:p>
          <a:p>
            <a:pPr>
              <a:buFontTx/>
              <a:buChar char="•"/>
            </a:pPr>
            <a:endParaRPr lang="el-GR" sz="1600" dirty="0"/>
          </a:p>
        </p:txBody>
      </p:sp>
      <p:sp>
        <p:nvSpPr>
          <p:cNvPr id="19493" name="Rectangle 37"/>
          <p:cNvSpPr>
            <a:spLocks noChangeArrowheads="1"/>
          </p:cNvSpPr>
          <p:nvPr/>
        </p:nvSpPr>
        <p:spPr bwMode="auto">
          <a:xfrm>
            <a:off x="6372225" y="2852738"/>
            <a:ext cx="1332994" cy="1815882"/>
          </a:xfrm>
          <a:prstGeom prst="rect">
            <a:avLst/>
          </a:prstGeom>
          <a:noFill/>
          <a:ln w="9525">
            <a:noFill/>
            <a:miter lim="800000"/>
            <a:headEnd/>
            <a:tailEnd/>
          </a:ln>
          <a:effectLst/>
        </p:spPr>
        <p:txBody>
          <a:bodyPr wrap="none">
            <a:spAutoFit/>
          </a:bodyPr>
          <a:lstStyle/>
          <a:p>
            <a:pPr>
              <a:buFontTx/>
              <a:buChar char="•"/>
            </a:pPr>
            <a:r>
              <a:rPr lang="el-GR" sz="1600" dirty="0"/>
              <a:t>Διενέργεια</a:t>
            </a:r>
          </a:p>
          <a:p>
            <a:r>
              <a:rPr lang="el-GR" sz="1600" dirty="0"/>
              <a:t>Εξετάσεων</a:t>
            </a:r>
          </a:p>
          <a:p>
            <a:r>
              <a:rPr lang="el-GR" sz="1600" dirty="0"/>
              <a:t>(</a:t>
            </a:r>
            <a:r>
              <a:rPr lang="en-US" sz="1600" dirty="0"/>
              <a:t>CMV)</a:t>
            </a:r>
          </a:p>
          <a:p>
            <a:endParaRPr lang="en-US" sz="1600" dirty="0"/>
          </a:p>
          <a:p>
            <a:pPr>
              <a:buFontTx/>
              <a:buChar char="•"/>
            </a:pPr>
            <a:r>
              <a:rPr lang="el-GR" sz="1600" dirty="0"/>
              <a:t>Αιμοδοσίες,</a:t>
            </a:r>
          </a:p>
          <a:p>
            <a:r>
              <a:rPr lang="el-GR" sz="1600" dirty="0"/>
              <a:t>Εξασφάλιση</a:t>
            </a:r>
          </a:p>
          <a:p>
            <a:r>
              <a:rPr lang="el-GR" sz="1600" dirty="0"/>
              <a:t>Μον. Αίματος</a:t>
            </a:r>
          </a:p>
        </p:txBody>
      </p:sp>
      <p:sp>
        <p:nvSpPr>
          <p:cNvPr id="19494" name="Text Box 38"/>
          <p:cNvSpPr txBox="1">
            <a:spLocks noChangeArrowheads="1"/>
          </p:cNvSpPr>
          <p:nvPr/>
        </p:nvSpPr>
        <p:spPr bwMode="auto">
          <a:xfrm>
            <a:off x="179388" y="6092825"/>
            <a:ext cx="8785225" cy="366713"/>
          </a:xfrm>
          <a:prstGeom prst="rect">
            <a:avLst/>
          </a:prstGeom>
          <a:noFill/>
          <a:ln w="9525">
            <a:noFill/>
            <a:miter lim="800000"/>
            <a:headEnd/>
            <a:tailEnd/>
          </a:ln>
          <a:effectLst/>
        </p:spPr>
        <p:txBody>
          <a:bodyPr>
            <a:spAutoFit/>
          </a:bodyPr>
          <a:lstStyle/>
          <a:p>
            <a:pPr>
              <a:spcBef>
                <a:spcPct val="50000"/>
              </a:spcBef>
            </a:pPr>
            <a:r>
              <a:rPr lang="el-GR" dirty="0"/>
              <a:t>…. Ιατροδικαστικές Υπηρεσίες, Πρεσβείες, Εκκλησία, Μ.Μ.Ε. …..</a:t>
            </a:r>
          </a:p>
        </p:txBody>
      </p:sp>
      <p:pic>
        <p:nvPicPr>
          <p:cNvPr id="19495" name="Picture 39" descr="contact_us_big"/>
          <p:cNvPicPr>
            <a:picLocks noChangeAspect="1" noChangeArrowheads="1"/>
          </p:cNvPicPr>
          <p:nvPr/>
        </p:nvPicPr>
        <p:blipFill>
          <a:blip r:embed="rId4" cstate="print"/>
          <a:srcRect/>
          <a:stretch>
            <a:fillRect/>
          </a:stretch>
        </p:blipFill>
        <p:spPr bwMode="auto">
          <a:xfrm>
            <a:off x="7715272" y="285728"/>
            <a:ext cx="1258887" cy="908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slide(fromLeft)">
                                      <p:cBhvr>
                                        <p:cTn id="7" dur="1000"/>
                                        <p:tgtEl>
                                          <p:spTgt spid="19460"/>
                                        </p:tgtEl>
                                      </p:cBhvr>
                                    </p:animEffect>
                                  </p:childTnLst>
                                </p:cTn>
                              </p:par>
                              <p:par>
                                <p:cTn id="8" presetID="12" presetClass="entr" presetSubtype="4" fill="hold" nodeType="withEffect">
                                  <p:stCondLst>
                                    <p:cond delay="0"/>
                                  </p:stCondLst>
                                  <p:childTnLst>
                                    <p:set>
                                      <p:cBhvr>
                                        <p:cTn id="9" dur="1" fill="hold">
                                          <p:stCondLst>
                                            <p:cond delay="0"/>
                                          </p:stCondLst>
                                        </p:cTn>
                                        <p:tgtEl>
                                          <p:spTgt spid="19495"/>
                                        </p:tgtEl>
                                        <p:attrNameLst>
                                          <p:attrName>style.visibility</p:attrName>
                                        </p:attrNameLst>
                                      </p:cBhvr>
                                      <p:to>
                                        <p:strVal val="visible"/>
                                      </p:to>
                                    </p:set>
                                    <p:animEffect transition="in" filter="slide(fromBottom)">
                                      <p:cBhvr>
                                        <p:cTn id="10" dur="1000"/>
                                        <p:tgtEl>
                                          <p:spTgt spid="19495"/>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9486"/>
                                        </p:tgtEl>
                                        <p:attrNameLst>
                                          <p:attrName>style.visibility</p:attrName>
                                        </p:attrNameLst>
                                      </p:cBhvr>
                                      <p:to>
                                        <p:strVal val="visible"/>
                                      </p:to>
                                    </p:set>
                                    <p:anim calcmode="lin" valueType="num">
                                      <p:cBhvr additive="base">
                                        <p:cTn id="14" dur="2000" fill="hold"/>
                                        <p:tgtEl>
                                          <p:spTgt spid="19486"/>
                                        </p:tgtEl>
                                        <p:attrNameLst>
                                          <p:attrName>ppt_x</p:attrName>
                                        </p:attrNameLst>
                                      </p:cBhvr>
                                      <p:tavLst>
                                        <p:tav tm="0">
                                          <p:val>
                                            <p:strVal val="0-#ppt_w/2"/>
                                          </p:val>
                                        </p:tav>
                                        <p:tav tm="100000">
                                          <p:val>
                                            <p:strVal val="#ppt_x"/>
                                          </p:val>
                                        </p:tav>
                                      </p:tavLst>
                                    </p:anim>
                                    <p:anim calcmode="lin" valueType="num">
                                      <p:cBhvr additive="base">
                                        <p:cTn id="15" dur="2000" fill="hold"/>
                                        <p:tgtEl>
                                          <p:spTgt spid="1948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487"/>
                                        </p:tgtEl>
                                        <p:attrNameLst>
                                          <p:attrName>style.visibility</p:attrName>
                                        </p:attrNameLst>
                                      </p:cBhvr>
                                      <p:to>
                                        <p:strVal val="visible"/>
                                      </p:to>
                                    </p:set>
                                    <p:anim calcmode="lin" valueType="num">
                                      <p:cBhvr additive="base">
                                        <p:cTn id="18" dur="2000" fill="hold"/>
                                        <p:tgtEl>
                                          <p:spTgt spid="19487"/>
                                        </p:tgtEl>
                                        <p:attrNameLst>
                                          <p:attrName>ppt_x</p:attrName>
                                        </p:attrNameLst>
                                      </p:cBhvr>
                                      <p:tavLst>
                                        <p:tav tm="0">
                                          <p:val>
                                            <p:strVal val="0-#ppt_w/2"/>
                                          </p:val>
                                        </p:tav>
                                        <p:tav tm="100000">
                                          <p:val>
                                            <p:strVal val="#ppt_x"/>
                                          </p:val>
                                        </p:tav>
                                      </p:tavLst>
                                    </p:anim>
                                    <p:anim calcmode="lin" valueType="num">
                                      <p:cBhvr additive="base">
                                        <p:cTn id="19" dur="2000" fill="hold"/>
                                        <p:tgtEl>
                                          <p:spTgt spid="1948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9488"/>
                                        </p:tgtEl>
                                        <p:attrNameLst>
                                          <p:attrName>style.visibility</p:attrName>
                                        </p:attrNameLst>
                                      </p:cBhvr>
                                      <p:to>
                                        <p:strVal val="visible"/>
                                      </p:to>
                                    </p:set>
                                    <p:anim calcmode="lin" valueType="num">
                                      <p:cBhvr additive="base">
                                        <p:cTn id="22" dur="2000" fill="hold"/>
                                        <p:tgtEl>
                                          <p:spTgt spid="19488"/>
                                        </p:tgtEl>
                                        <p:attrNameLst>
                                          <p:attrName>ppt_x</p:attrName>
                                        </p:attrNameLst>
                                      </p:cBhvr>
                                      <p:tavLst>
                                        <p:tav tm="0">
                                          <p:val>
                                            <p:strVal val="0-#ppt_w/2"/>
                                          </p:val>
                                        </p:tav>
                                        <p:tav tm="100000">
                                          <p:val>
                                            <p:strVal val="#ppt_x"/>
                                          </p:val>
                                        </p:tav>
                                      </p:tavLst>
                                    </p:anim>
                                    <p:anim calcmode="lin" valueType="num">
                                      <p:cBhvr additive="base">
                                        <p:cTn id="23" dur="2000" fill="hold"/>
                                        <p:tgtEl>
                                          <p:spTgt spid="1948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9489"/>
                                        </p:tgtEl>
                                        <p:attrNameLst>
                                          <p:attrName>style.visibility</p:attrName>
                                        </p:attrNameLst>
                                      </p:cBhvr>
                                      <p:to>
                                        <p:strVal val="visible"/>
                                      </p:to>
                                    </p:set>
                                    <p:anim calcmode="lin" valueType="num">
                                      <p:cBhvr additive="base">
                                        <p:cTn id="26" dur="2000" fill="hold"/>
                                        <p:tgtEl>
                                          <p:spTgt spid="19489"/>
                                        </p:tgtEl>
                                        <p:attrNameLst>
                                          <p:attrName>ppt_x</p:attrName>
                                        </p:attrNameLst>
                                      </p:cBhvr>
                                      <p:tavLst>
                                        <p:tav tm="0">
                                          <p:val>
                                            <p:strVal val="0-#ppt_w/2"/>
                                          </p:val>
                                        </p:tav>
                                        <p:tav tm="100000">
                                          <p:val>
                                            <p:strVal val="#ppt_x"/>
                                          </p:val>
                                        </p:tav>
                                      </p:tavLst>
                                    </p:anim>
                                    <p:anim calcmode="lin" valueType="num">
                                      <p:cBhvr additive="base">
                                        <p:cTn id="27" dur="2000" fill="hold"/>
                                        <p:tgtEl>
                                          <p:spTgt spid="19489"/>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2000" fill="hold"/>
                                        <p:tgtEl>
                                          <p:spTgt spid="2"/>
                                        </p:tgtEl>
                                        <p:attrNameLst>
                                          <p:attrName>ppt_x</p:attrName>
                                        </p:attrNameLst>
                                      </p:cBhvr>
                                      <p:tavLst>
                                        <p:tav tm="0">
                                          <p:val>
                                            <p:strVal val="0-#ppt_w/2"/>
                                          </p:val>
                                        </p:tav>
                                        <p:tav tm="100000">
                                          <p:val>
                                            <p:strVal val="#ppt_x"/>
                                          </p:val>
                                        </p:tav>
                                      </p:tavLst>
                                    </p:anim>
                                    <p:anim calcmode="lin" valueType="num">
                                      <p:cBhvr additive="base">
                                        <p:cTn id="31"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9464"/>
                                        </p:tgtEl>
                                        <p:attrNameLst>
                                          <p:attrName>style.visibility</p:attrName>
                                        </p:attrNameLst>
                                      </p:cBhvr>
                                      <p:to>
                                        <p:strVal val="visible"/>
                                      </p:to>
                                    </p:set>
                                    <p:anim calcmode="lin" valueType="num">
                                      <p:cBhvr>
                                        <p:cTn id="36" dur="1000" fill="hold"/>
                                        <p:tgtEl>
                                          <p:spTgt spid="19464"/>
                                        </p:tgtEl>
                                        <p:attrNameLst>
                                          <p:attrName>ppt_w</p:attrName>
                                        </p:attrNameLst>
                                      </p:cBhvr>
                                      <p:tavLst>
                                        <p:tav tm="0">
                                          <p:val>
                                            <p:strVal val="#ppt_w*0.70"/>
                                          </p:val>
                                        </p:tav>
                                        <p:tav tm="100000">
                                          <p:val>
                                            <p:strVal val="#ppt_w"/>
                                          </p:val>
                                        </p:tav>
                                      </p:tavLst>
                                    </p:anim>
                                    <p:anim calcmode="lin" valueType="num">
                                      <p:cBhvr>
                                        <p:cTn id="37" dur="1000" fill="hold"/>
                                        <p:tgtEl>
                                          <p:spTgt spid="19464"/>
                                        </p:tgtEl>
                                        <p:attrNameLst>
                                          <p:attrName>ppt_h</p:attrName>
                                        </p:attrNameLst>
                                      </p:cBhvr>
                                      <p:tavLst>
                                        <p:tav tm="0">
                                          <p:val>
                                            <p:strVal val="#ppt_h"/>
                                          </p:val>
                                        </p:tav>
                                        <p:tav tm="100000">
                                          <p:val>
                                            <p:strVal val="#ppt_h"/>
                                          </p:val>
                                        </p:tav>
                                      </p:tavLst>
                                    </p:anim>
                                    <p:animEffect transition="in" filter="fade">
                                      <p:cBhvr>
                                        <p:cTn id="38" dur="1000"/>
                                        <p:tgtEl>
                                          <p:spTgt spid="19464"/>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9490"/>
                                        </p:tgtEl>
                                        <p:attrNameLst>
                                          <p:attrName>style.visibility</p:attrName>
                                        </p:attrNameLst>
                                      </p:cBhvr>
                                      <p:to>
                                        <p:strVal val="visible"/>
                                      </p:to>
                                    </p:set>
                                    <p:anim calcmode="lin" valueType="num">
                                      <p:cBhvr>
                                        <p:cTn id="41" dur="1000" fill="hold"/>
                                        <p:tgtEl>
                                          <p:spTgt spid="19490"/>
                                        </p:tgtEl>
                                        <p:attrNameLst>
                                          <p:attrName>ppt_w</p:attrName>
                                        </p:attrNameLst>
                                      </p:cBhvr>
                                      <p:tavLst>
                                        <p:tav tm="0">
                                          <p:val>
                                            <p:strVal val="#ppt_w*0.70"/>
                                          </p:val>
                                        </p:tav>
                                        <p:tav tm="100000">
                                          <p:val>
                                            <p:strVal val="#ppt_w"/>
                                          </p:val>
                                        </p:tav>
                                      </p:tavLst>
                                    </p:anim>
                                    <p:anim calcmode="lin" valueType="num">
                                      <p:cBhvr>
                                        <p:cTn id="42" dur="1000" fill="hold"/>
                                        <p:tgtEl>
                                          <p:spTgt spid="19490"/>
                                        </p:tgtEl>
                                        <p:attrNameLst>
                                          <p:attrName>ppt_h</p:attrName>
                                        </p:attrNameLst>
                                      </p:cBhvr>
                                      <p:tavLst>
                                        <p:tav tm="0">
                                          <p:val>
                                            <p:strVal val="#ppt_h"/>
                                          </p:val>
                                        </p:tav>
                                        <p:tav tm="100000">
                                          <p:val>
                                            <p:strVal val="#ppt_h"/>
                                          </p:val>
                                        </p:tav>
                                      </p:tavLst>
                                    </p:anim>
                                    <p:animEffect transition="in" filter="fade">
                                      <p:cBhvr>
                                        <p:cTn id="43" dur="1000"/>
                                        <p:tgtEl>
                                          <p:spTgt spid="1949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9463"/>
                                        </p:tgtEl>
                                        <p:attrNameLst>
                                          <p:attrName>style.visibility</p:attrName>
                                        </p:attrNameLst>
                                      </p:cBhvr>
                                      <p:to>
                                        <p:strVal val="visible"/>
                                      </p:to>
                                    </p:set>
                                    <p:anim calcmode="lin" valueType="num">
                                      <p:cBhvr>
                                        <p:cTn id="48" dur="1000" fill="hold"/>
                                        <p:tgtEl>
                                          <p:spTgt spid="19463"/>
                                        </p:tgtEl>
                                        <p:attrNameLst>
                                          <p:attrName>ppt_w</p:attrName>
                                        </p:attrNameLst>
                                      </p:cBhvr>
                                      <p:tavLst>
                                        <p:tav tm="0">
                                          <p:val>
                                            <p:strVal val="#ppt_w*0.70"/>
                                          </p:val>
                                        </p:tav>
                                        <p:tav tm="100000">
                                          <p:val>
                                            <p:strVal val="#ppt_w"/>
                                          </p:val>
                                        </p:tav>
                                      </p:tavLst>
                                    </p:anim>
                                    <p:anim calcmode="lin" valueType="num">
                                      <p:cBhvr>
                                        <p:cTn id="49" dur="1000" fill="hold"/>
                                        <p:tgtEl>
                                          <p:spTgt spid="19463"/>
                                        </p:tgtEl>
                                        <p:attrNameLst>
                                          <p:attrName>ppt_h</p:attrName>
                                        </p:attrNameLst>
                                      </p:cBhvr>
                                      <p:tavLst>
                                        <p:tav tm="0">
                                          <p:val>
                                            <p:strVal val="#ppt_h"/>
                                          </p:val>
                                        </p:tav>
                                        <p:tav tm="100000">
                                          <p:val>
                                            <p:strVal val="#ppt_h"/>
                                          </p:val>
                                        </p:tav>
                                      </p:tavLst>
                                    </p:anim>
                                    <p:animEffect transition="in" filter="fade">
                                      <p:cBhvr>
                                        <p:cTn id="50" dur="1000"/>
                                        <p:tgtEl>
                                          <p:spTgt spid="19463"/>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9491"/>
                                        </p:tgtEl>
                                        <p:attrNameLst>
                                          <p:attrName>style.visibility</p:attrName>
                                        </p:attrNameLst>
                                      </p:cBhvr>
                                      <p:to>
                                        <p:strVal val="visible"/>
                                      </p:to>
                                    </p:set>
                                    <p:anim calcmode="lin" valueType="num">
                                      <p:cBhvr>
                                        <p:cTn id="53" dur="1000" fill="hold"/>
                                        <p:tgtEl>
                                          <p:spTgt spid="19491"/>
                                        </p:tgtEl>
                                        <p:attrNameLst>
                                          <p:attrName>ppt_w</p:attrName>
                                        </p:attrNameLst>
                                      </p:cBhvr>
                                      <p:tavLst>
                                        <p:tav tm="0">
                                          <p:val>
                                            <p:strVal val="#ppt_w*0.70"/>
                                          </p:val>
                                        </p:tav>
                                        <p:tav tm="100000">
                                          <p:val>
                                            <p:strVal val="#ppt_w"/>
                                          </p:val>
                                        </p:tav>
                                      </p:tavLst>
                                    </p:anim>
                                    <p:anim calcmode="lin" valueType="num">
                                      <p:cBhvr>
                                        <p:cTn id="54" dur="1000" fill="hold"/>
                                        <p:tgtEl>
                                          <p:spTgt spid="19491"/>
                                        </p:tgtEl>
                                        <p:attrNameLst>
                                          <p:attrName>ppt_h</p:attrName>
                                        </p:attrNameLst>
                                      </p:cBhvr>
                                      <p:tavLst>
                                        <p:tav tm="0">
                                          <p:val>
                                            <p:strVal val="#ppt_h"/>
                                          </p:val>
                                        </p:tav>
                                        <p:tav tm="100000">
                                          <p:val>
                                            <p:strVal val="#ppt_h"/>
                                          </p:val>
                                        </p:tav>
                                      </p:tavLst>
                                    </p:anim>
                                    <p:animEffect transition="in" filter="fade">
                                      <p:cBhvr>
                                        <p:cTn id="55" dur="1000"/>
                                        <p:tgtEl>
                                          <p:spTgt spid="19491"/>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19462"/>
                                        </p:tgtEl>
                                        <p:attrNameLst>
                                          <p:attrName>style.visibility</p:attrName>
                                        </p:attrNameLst>
                                      </p:cBhvr>
                                      <p:to>
                                        <p:strVal val="visible"/>
                                      </p:to>
                                    </p:set>
                                    <p:anim calcmode="lin" valueType="num">
                                      <p:cBhvr>
                                        <p:cTn id="60" dur="1000" fill="hold"/>
                                        <p:tgtEl>
                                          <p:spTgt spid="19462"/>
                                        </p:tgtEl>
                                        <p:attrNameLst>
                                          <p:attrName>ppt_w</p:attrName>
                                        </p:attrNameLst>
                                      </p:cBhvr>
                                      <p:tavLst>
                                        <p:tav tm="0">
                                          <p:val>
                                            <p:strVal val="#ppt_w*0.70"/>
                                          </p:val>
                                        </p:tav>
                                        <p:tav tm="100000">
                                          <p:val>
                                            <p:strVal val="#ppt_w"/>
                                          </p:val>
                                        </p:tav>
                                      </p:tavLst>
                                    </p:anim>
                                    <p:anim calcmode="lin" valueType="num">
                                      <p:cBhvr>
                                        <p:cTn id="61" dur="1000" fill="hold"/>
                                        <p:tgtEl>
                                          <p:spTgt spid="19462"/>
                                        </p:tgtEl>
                                        <p:attrNameLst>
                                          <p:attrName>ppt_h</p:attrName>
                                        </p:attrNameLst>
                                      </p:cBhvr>
                                      <p:tavLst>
                                        <p:tav tm="0">
                                          <p:val>
                                            <p:strVal val="#ppt_h"/>
                                          </p:val>
                                        </p:tav>
                                        <p:tav tm="100000">
                                          <p:val>
                                            <p:strVal val="#ppt_h"/>
                                          </p:val>
                                        </p:tav>
                                      </p:tavLst>
                                    </p:anim>
                                    <p:animEffect transition="in" filter="fade">
                                      <p:cBhvr>
                                        <p:cTn id="62" dur="1000"/>
                                        <p:tgtEl>
                                          <p:spTgt spid="19462"/>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9492"/>
                                        </p:tgtEl>
                                        <p:attrNameLst>
                                          <p:attrName>style.visibility</p:attrName>
                                        </p:attrNameLst>
                                      </p:cBhvr>
                                      <p:to>
                                        <p:strVal val="visible"/>
                                      </p:to>
                                    </p:set>
                                    <p:anim calcmode="lin" valueType="num">
                                      <p:cBhvr>
                                        <p:cTn id="65" dur="1000" fill="hold"/>
                                        <p:tgtEl>
                                          <p:spTgt spid="19492"/>
                                        </p:tgtEl>
                                        <p:attrNameLst>
                                          <p:attrName>ppt_w</p:attrName>
                                        </p:attrNameLst>
                                      </p:cBhvr>
                                      <p:tavLst>
                                        <p:tav tm="0">
                                          <p:val>
                                            <p:strVal val="#ppt_w*0.70"/>
                                          </p:val>
                                        </p:tav>
                                        <p:tav tm="100000">
                                          <p:val>
                                            <p:strVal val="#ppt_w"/>
                                          </p:val>
                                        </p:tav>
                                      </p:tavLst>
                                    </p:anim>
                                    <p:anim calcmode="lin" valueType="num">
                                      <p:cBhvr>
                                        <p:cTn id="66" dur="1000" fill="hold"/>
                                        <p:tgtEl>
                                          <p:spTgt spid="19492"/>
                                        </p:tgtEl>
                                        <p:attrNameLst>
                                          <p:attrName>ppt_h</p:attrName>
                                        </p:attrNameLst>
                                      </p:cBhvr>
                                      <p:tavLst>
                                        <p:tav tm="0">
                                          <p:val>
                                            <p:strVal val="#ppt_h"/>
                                          </p:val>
                                        </p:tav>
                                        <p:tav tm="100000">
                                          <p:val>
                                            <p:strVal val="#ppt_h"/>
                                          </p:val>
                                        </p:tav>
                                      </p:tavLst>
                                    </p:anim>
                                    <p:animEffect transition="in" filter="fade">
                                      <p:cBhvr>
                                        <p:cTn id="67" dur="1000"/>
                                        <p:tgtEl>
                                          <p:spTgt spid="19492"/>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19461"/>
                                        </p:tgtEl>
                                        <p:attrNameLst>
                                          <p:attrName>style.visibility</p:attrName>
                                        </p:attrNameLst>
                                      </p:cBhvr>
                                      <p:to>
                                        <p:strVal val="visible"/>
                                      </p:to>
                                    </p:set>
                                    <p:anim calcmode="lin" valueType="num">
                                      <p:cBhvr>
                                        <p:cTn id="72" dur="1000" fill="hold"/>
                                        <p:tgtEl>
                                          <p:spTgt spid="19461"/>
                                        </p:tgtEl>
                                        <p:attrNameLst>
                                          <p:attrName>ppt_w</p:attrName>
                                        </p:attrNameLst>
                                      </p:cBhvr>
                                      <p:tavLst>
                                        <p:tav tm="0">
                                          <p:val>
                                            <p:strVal val="#ppt_w*0.70"/>
                                          </p:val>
                                        </p:tav>
                                        <p:tav tm="100000">
                                          <p:val>
                                            <p:strVal val="#ppt_w"/>
                                          </p:val>
                                        </p:tav>
                                      </p:tavLst>
                                    </p:anim>
                                    <p:anim calcmode="lin" valueType="num">
                                      <p:cBhvr>
                                        <p:cTn id="73" dur="1000" fill="hold"/>
                                        <p:tgtEl>
                                          <p:spTgt spid="19461"/>
                                        </p:tgtEl>
                                        <p:attrNameLst>
                                          <p:attrName>ppt_h</p:attrName>
                                        </p:attrNameLst>
                                      </p:cBhvr>
                                      <p:tavLst>
                                        <p:tav tm="0">
                                          <p:val>
                                            <p:strVal val="#ppt_h"/>
                                          </p:val>
                                        </p:tav>
                                        <p:tav tm="100000">
                                          <p:val>
                                            <p:strVal val="#ppt_h"/>
                                          </p:val>
                                        </p:tav>
                                      </p:tavLst>
                                    </p:anim>
                                    <p:animEffect transition="in" filter="fade">
                                      <p:cBhvr>
                                        <p:cTn id="74" dur="1000"/>
                                        <p:tgtEl>
                                          <p:spTgt spid="19461"/>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9493"/>
                                        </p:tgtEl>
                                        <p:attrNameLst>
                                          <p:attrName>style.visibility</p:attrName>
                                        </p:attrNameLst>
                                      </p:cBhvr>
                                      <p:to>
                                        <p:strVal val="visible"/>
                                      </p:to>
                                    </p:set>
                                    <p:anim calcmode="lin" valueType="num">
                                      <p:cBhvr>
                                        <p:cTn id="77" dur="1000" fill="hold"/>
                                        <p:tgtEl>
                                          <p:spTgt spid="19493"/>
                                        </p:tgtEl>
                                        <p:attrNameLst>
                                          <p:attrName>ppt_w</p:attrName>
                                        </p:attrNameLst>
                                      </p:cBhvr>
                                      <p:tavLst>
                                        <p:tav tm="0">
                                          <p:val>
                                            <p:strVal val="#ppt_w*0.70"/>
                                          </p:val>
                                        </p:tav>
                                        <p:tav tm="100000">
                                          <p:val>
                                            <p:strVal val="#ppt_w"/>
                                          </p:val>
                                        </p:tav>
                                      </p:tavLst>
                                    </p:anim>
                                    <p:anim calcmode="lin" valueType="num">
                                      <p:cBhvr>
                                        <p:cTn id="78" dur="1000" fill="hold"/>
                                        <p:tgtEl>
                                          <p:spTgt spid="19493"/>
                                        </p:tgtEl>
                                        <p:attrNameLst>
                                          <p:attrName>ppt_h</p:attrName>
                                        </p:attrNameLst>
                                      </p:cBhvr>
                                      <p:tavLst>
                                        <p:tav tm="0">
                                          <p:val>
                                            <p:strVal val="#ppt_h"/>
                                          </p:val>
                                        </p:tav>
                                        <p:tav tm="100000">
                                          <p:val>
                                            <p:strVal val="#ppt_h"/>
                                          </p:val>
                                        </p:tav>
                                      </p:tavLst>
                                    </p:anim>
                                    <p:animEffect transition="in" filter="fade">
                                      <p:cBhvr>
                                        <p:cTn id="79" dur="1000"/>
                                        <p:tgtEl>
                                          <p:spTgt spid="19493"/>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9494"/>
                                        </p:tgtEl>
                                        <p:attrNameLst>
                                          <p:attrName>style.visibility</p:attrName>
                                        </p:attrNameLst>
                                      </p:cBhvr>
                                      <p:to>
                                        <p:strVal val="visible"/>
                                      </p:to>
                                    </p:set>
                                    <p:animEffect transition="in" filter="slide(fromBottom)">
                                      <p:cBhvr>
                                        <p:cTn id="84" dur="1000"/>
                                        <p:tgtEl>
                                          <p:spTgt spid="19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animBg="1"/>
      <p:bldP spid="19462" grpId="0" animBg="1"/>
      <p:bldP spid="19463" grpId="0" animBg="1"/>
      <p:bldP spid="19464" grpId="0" animBg="1"/>
      <p:bldP spid="19486" grpId="0"/>
      <p:bldP spid="19487" grpId="0"/>
      <p:bldP spid="19488" grpId="0"/>
      <p:bldP spid="19489" grpId="0"/>
      <p:bldP spid="19490" grpId="0"/>
      <p:bldP spid="19491" grpId="0"/>
      <p:bldP spid="19492" grpId="0"/>
      <p:bldP spid="19493" grpId="0"/>
      <p:bldP spid="194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928802"/>
            <a:ext cx="8501122" cy="4525963"/>
          </a:xfrm>
        </p:spPr>
        <p:txBody>
          <a:bodyPr>
            <a:normAutofit/>
          </a:bodyPr>
          <a:lstStyle/>
          <a:p>
            <a:pPr>
              <a:buNone/>
            </a:pPr>
            <a:r>
              <a:rPr lang="el-GR" sz="1600" dirty="0" smtClean="0"/>
              <a:t>Η </a:t>
            </a:r>
            <a:r>
              <a:rPr lang="el-GR" sz="1600" b="1" dirty="0" smtClean="0"/>
              <a:t>διακρατική ανταλλαγή οργάνων</a:t>
            </a:r>
            <a:r>
              <a:rPr lang="el-GR" sz="1600" dirty="0" smtClean="0"/>
              <a:t>, προβλέπεται και</a:t>
            </a:r>
          </a:p>
          <a:p>
            <a:pPr>
              <a:buNone/>
            </a:pPr>
            <a:r>
              <a:rPr lang="el-GR" sz="1600" dirty="0" smtClean="0"/>
              <a:t> διασφαλίζεται από την εκτελεστική ευρωπαϊκή οδηγία 2012/25/ΕΕ</a:t>
            </a:r>
          </a:p>
          <a:p>
            <a:pPr>
              <a:buNone/>
            </a:pPr>
            <a:r>
              <a:rPr lang="el-GR" sz="1600" dirty="0" smtClean="0"/>
              <a:t> </a:t>
            </a:r>
            <a:r>
              <a:rPr lang="el-GR" sz="1600" i="1" dirty="0" smtClean="0"/>
              <a:t>«θέσπιση διαδικασιών ενημέρωσης σχετικά με την ανταλλαγή,</a:t>
            </a:r>
          </a:p>
          <a:p>
            <a:pPr>
              <a:buNone/>
            </a:pPr>
            <a:r>
              <a:rPr lang="el-GR" sz="1600" i="1" dirty="0" smtClean="0"/>
              <a:t> μεταξύ κρατών μελών, ανθρωπίνων οργάνων που προορίζονται </a:t>
            </a:r>
          </a:p>
          <a:p>
            <a:pPr>
              <a:buNone/>
            </a:pPr>
            <a:r>
              <a:rPr lang="el-GR" sz="1600" i="1" dirty="0" smtClean="0"/>
              <a:t>για μεταμόσχευση»</a:t>
            </a:r>
          </a:p>
          <a:p>
            <a:endParaRPr lang="el-GR" sz="1600" i="1" dirty="0" smtClean="0"/>
          </a:p>
          <a:p>
            <a:pPr>
              <a:buNone/>
            </a:pPr>
            <a:r>
              <a:rPr lang="el-GR" sz="1600" dirty="0" smtClean="0"/>
              <a:t>Ενθαρρύνεται, με σκοπό την </a:t>
            </a:r>
            <a:r>
              <a:rPr lang="el-GR" sz="1600" b="1" dirty="0" smtClean="0"/>
              <a:t>εξυπηρέτηση «Επειγόντων» περιστατικών </a:t>
            </a:r>
            <a:r>
              <a:rPr lang="el-GR" sz="1600" dirty="0" smtClean="0"/>
              <a:t>καθώς και τη </a:t>
            </a:r>
            <a:r>
              <a:rPr lang="el-GR" sz="1600" b="1" dirty="0" smtClean="0"/>
              <a:t>διεύρυνση</a:t>
            </a:r>
          </a:p>
          <a:p>
            <a:pPr>
              <a:buNone/>
            </a:pPr>
            <a:r>
              <a:rPr lang="el-GR" sz="1600" b="1" dirty="0" smtClean="0"/>
              <a:t>της δεξαμενής διαθέσιμων μοσχευμάτων</a:t>
            </a:r>
          </a:p>
          <a:p>
            <a:pPr>
              <a:buNone/>
            </a:pPr>
            <a:endParaRPr lang="el-GR" sz="1600" dirty="0" smtClean="0"/>
          </a:p>
          <a:p>
            <a:pPr>
              <a:buNone/>
            </a:pPr>
            <a:r>
              <a:rPr lang="el-GR" sz="1600" dirty="0" smtClean="0"/>
              <a:t>Δημιουργούνται </a:t>
            </a:r>
            <a:r>
              <a:rPr lang="el-GR" sz="1600" b="1" dirty="0" smtClean="0"/>
              <a:t>διακρατικές συνεργασίες</a:t>
            </a:r>
            <a:r>
              <a:rPr lang="el-GR" sz="1600" dirty="0" smtClean="0"/>
              <a:t> ανταλλαγής Μοσχευμάτων, Ασθενών &amp; Τεχνογνωσίας</a:t>
            </a:r>
          </a:p>
          <a:p>
            <a:endParaRPr lang="el-GR" sz="1600" dirty="0"/>
          </a:p>
        </p:txBody>
      </p:sp>
      <p:sp>
        <p:nvSpPr>
          <p:cNvPr id="4" name="1 - Τίτλος"/>
          <p:cNvSpPr txBox="1">
            <a:spLocks noGrp="1"/>
          </p:cNvSpPr>
          <p:nvPr>
            <p:ph type="title"/>
          </p:nvPr>
        </p:nvSpPr>
        <p:spPr>
          <a:xfrm>
            <a:off x="500034" y="357166"/>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4400" b="0" i="0" u="none" strike="noStrike" kern="1200" cap="none" spc="0" normalizeH="0" baseline="0" noProof="0" dirty="0" smtClean="0">
                <a:ln>
                  <a:noFill/>
                </a:ln>
                <a:solidFill>
                  <a:schemeClr val="tx1"/>
                </a:solidFill>
                <a:effectLst/>
                <a:uLnTx/>
                <a:uFillTx/>
                <a:latin typeface="+mj-lt"/>
                <a:ea typeface="+mj-ea"/>
                <a:cs typeface="+mj-cs"/>
              </a:rPr>
              <a:t>Κεντρικός Συντονισμός ΕΟΜ</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2200" b="0" i="0" u="none" strike="noStrike" kern="1200" cap="none" spc="0" normalizeH="0" baseline="0" noProof="0" dirty="0" smtClean="0">
                <a:ln>
                  <a:noFill/>
                </a:ln>
                <a:solidFill>
                  <a:srgbClr val="FF9900"/>
                </a:solidFill>
                <a:effectLst/>
                <a:uLnTx/>
                <a:uFillTx/>
                <a:latin typeface="+mj-lt"/>
                <a:ea typeface="+mj-ea"/>
                <a:cs typeface="+mj-cs"/>
              </a:rPr>
              <a:t>2. Προσφορές Οργάνων από το Εξωτερικό</a:t>
            </a:r>
            <a:r>
              <a:rPr kumimoji="0" lang="el-GR" sz="4400" b="0" i="0" u="none" strike="noStrike" kern="1200" cap="none" spc="0" normalizeH="0" baseline="0" noProof="0" dirty="0" smtClean="0">
                <a:ln>
                  <a:noFill/>
                </a:ln>
                <a:solidFill>
                  <a:srgbClr val="FF9900"/>
                </a:solidFill>
                <a:effectLst/>
                <a:uLnTx/>
                <a:uFillTx/>
                <a:latin typeface="+mj-lt"/>
                <a:ea typeface="+mj-ea"/>
                <a:cs typeface="+mj-cs"/>
              </a:rPr>
              <a:t/>
            </a:r>
            <a:br>
              <a:rPr kumimoji="0" lang="el-GR" sz="4400" b="0" i="0" u="none" strike="noStrike" kern="1200" cap="none" spc="0" normalizeH="0" baseline="0" noProof="0" dirty="0" smtClean="0">
                <a:ln>
                  <a:noFill/>
                </a:ln>
                <a:solidFill>
                  <a:srgbClr val="FF9900"/>
                </a:solidFill>
                <a:effectLst/>
                <a:uLnTx/>
                <a:uFillTx/>
                <a:latin typeface="+mj-lt"/>
                <a:ea typeface="+mj-ea"/>
                <a:cs typeface="+mj-cs"/>
              </a:rPr>
            </a:br>
            <a:endParaRPr kumimoji="0" lang="el-G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C:\Users\User\Desktop\foedu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4678" y="5214950"/>
            <a:ext cx="3343261" cy="867629"/>
          </a:xfrm>
          <a:prstGeom prst="rect">
            <a:avLst/>
          </a:prstGeom>
          <a:noFill/>
          <a:extLst>
            <a:ext uri="{909E8E84-426E-40DD-AFC4-6F175D3DCCD1}">
              <a14:hiddenFill xmlns:a14="http://schemas.microsoft.com/office/drawing/2010/main" xmlns="">
                <a:solidFill>
                  <a:srgbClr val="FFFFFF"/>
                </a:solidFill>
              </a14:hiddenFill>
            </a:ext>
          </a:extLst>
        </p:spPr>
      </p:pic>
      <p:pic>
        <p:nvPicPr>
          <p:cNvPr id="45058" name="Picture 2" descr="http://images.techhive.com/images/article/2014/06/european_union_map_flag-100310373-primary.idge.jpg"/>
          <p:cNvPicPr>
            <a:picLocks noChangeAspect="1" noChangeArrowheads="1"/>
          </p:cNvPicPr>
          <p:nvPr/>
        </p:nvPicPr>
        <p:blipFill>
          <a:blip r:embed="rId3" cstate="print"/>
          <a:srcRect/>
          <a:stretch>
            <a:fillRect/>
          </a:stretch>
        </p:blipFill>
        <p:spPr bwMode="auto">
          <a:xfrm>
            <a:off x="6143636" y="1714488"/>
            <a:ext cx="2503676" cy="16677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428604"/>
            <a:ext cx="8786874" cy="1143000"/>
          </a:xfrm>
        </p:spPr>
        <p:txBody>
          <a:bodyPr>
            <a:noAutofit/>
          </a:bodyPr>
          <a:lstStyle/>
          <a:p>
            <a:r>
              <a:rPr lang="el-GR" sz="2400" dirty="0"/>
              <a:t>Μοσχεύματα </a:t>
            </a:r>
            <a:r>
              <a:rPr lang="el-GR" sz="2400" dirty="0" smtClean="0"/>
              <a:t>από εγχώριους δότες αξιοποιηθέντα </a:t>
            </a:r>
            <a:br>
              <a:rPr lang="el-GR" sz="2400" dirty="0" smtClean="0"/>
            </a:br>
            <a:r>
              <a:rPr lang="el-GR" sz="2000" dirty="0" smtClean="0">
                <a:solidFill>
                  <a:srgbClr val="FF0000"/>
                </a:solidFill>
              </a:rPr>
              <a:t>ΣΤΟ ΕΞΩΤΕΡΙΚΟ</a:t>
            </a:r>
            <a:r>
              <a:rPr lang="el-GR" sz="2000" dirty="0"/>
              <a:t/>
            </a:r>
            <a:br>
              <a:rPr lang="el-GR" sz="2000" dirty="0"/>
            </a:br>
            <a:r>
              <a:rPr lang="el-GR" sz="2000" dirty="0">
                <a:solidFill>
                  <a:srgbClr val="FF0000"/>
                </a:solidFill>
              </a:rPr>
              <a:t>2012 - </a:t>
            </a:r>
            <a:r>
              <a:rPr lang="el-GR" sz="2000" dirty="0" smtClean="0">
                <a:solidFill>
                  <a:srgbClr val="FF0000"/>
                </a:solidFill>
              </a:rPr>
              <a:t>2015</a:t>
            </a:r>
            <a:endParaRPr lang="el-GR" sz="2000" dirty="0">
              <a:solidFill>
                <a:srgbClr val="FF0000"/>
              </a:solidFill>
            </a:endParaRPr>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xmlns="" val="207453176"/>
              </p:ext>
            </p:extLst>
          </p:nvPr>
        </p:nvGraphicFramePr>
        <p:xfrm>
          <a:off x="1475656" y="1844824"/>
          <a:ext cx="6336704" cy="741680"/>
        </p:xfrm>
        <a:graphic>
          <a:graphicData uri="http://schemas.openxmlformats.org/drawingml/2006/table">
            <a:tbl>
              <a:tblPr firstRow="1" bandRow="1">
                <a:tableStyleId>{5C22544A-7EE6-4342-B048-85BDC9FD1C3A}</a:tableStyleId>
              </a:tblPr>
              <a:tblGrid>
                <a:gridCol w="1008112"/>
                <a:gridCol w="1008112"/>
                <a:gridCol w="1152128"/>
                <a:gridCol w="1512168"/>
                <a:gridCol w="1656184"/>
              </a:tblGrid>
              <a:tr h="370840">
                <a:tc>
                  <a:txBody>
                    <a:bodyPr/>
                    <a:lstStyle/>
                    <a:p>
                      <a:pPr algn="ctr"/>
                      <a:r>
                        <a:rPr lang="el-GR" sz="1600" dirty="0" smtClean="0"/>
                        <a:t>Νεφροί</a:t>
                      </a:r>
                      <a:endParaRPr lang="el-GR" sz="1600" dirty="0"/>
                    </a:p>
                  </a:txBody>
                  <a:tcPr/>
                </a:tc>
                <a:tc>
                  <a:txBody>
                    <a:bodyPr/>
                    <a:lstStyle/>
                    <a:p>
                      <a:pPr algn="ctr"/>
                      <a:r>
                        <a:rPr lang="el-GR" dirty="0" smtClean="0"/>
                        <a:t>Ήπατα</a:t>
                      </a:r>
                      <a:endParaRPr lang="el-GR" dirty="0"/>
                    </a:p>
                  </a:txBody>
                  <a:tcPr/>
                </a:tc>
                <a:tc>
                  <a:txBody>
                    <a:bodyPr/>
                    <a:lstStyle/>
                    <a:p>
                      <a:pPr algn="ctr"/>
                      <a:r>
                        <a:rPr lang="el-GR" dirty="0" smtClean="0"/>
                        <a:t>Καρδιές</a:t>
                      </a:r>
                      <a:endParaRPr lang="el-GR" dirty="0"/>
                    </a:p>
                  </a:txBody>
                  <a:tcPr/>
                </a:tc>
                <a:tc>
                  <a:txBody>
                    <a:bodyPr/>
                    <a:lstStyle/>
                    <a:p>
                      <a:pPr algn="ctr"/>
                      <a:r>
                        <a:rPr lang="el-GR" dirty="0" smtClean="0"/>
                        <a:t>Πνεύμονες</a:t>
                      </a:r>
                      <a:endParaRPr lang="el-GR" dirty="0"/>
                    </a:p>
                  </a:txBody>
                  <a:tcPr/>
                </a:tc>
                <a:tc>
                  <a:txBody>
                    <a:bodyPr/>
                    <a:lstStyle/>
                    <a:p>
                      <a:pPr algn="ctr"/>
                      <a:r>
                        <a:rPr lang="el-GR" dirty="0" smtClean="0"/>
                        <a:t>Σύνολο</a:t>
                      </a:r>
                      <a:endParaRPr lang="el-GR" dirty="0"/>
                    </a:p>
                  </a:txBody>
                  <a:tcPr/>
                </a:tc>
              </a:tr>
              <a:tr h="370840">
                <a:tc>
                  <a:txBody>
                    <a:bodyPr/>
                    <a:lstStyle/>
                    <a:p>
                      <a:pPr algn="ctr"/>
                      <a:r>
                        <a:rPr lang="el-GR" dirty="0" smtClean="0"/>
                        <a:t>1</a:t>
                      </a:r>
                      <a:endParaRPr lang="el-GR" dirty="0"/>
                    </a:p>
                  </a:txBody>
                  <a:tcPr/>
                </a:tc>
                <a:tc>
                  <a:txBody>
                    <a:bodyPr/>
                    <a:lstStyle/>
                    <a:p>
                      <a:pPr algn="ctr"/>
                      <a:r>
                        <a:rPr lang="el-GR" dirty="0" smtClean="0"/>
                        <a:t>22</a:t>
                      </a:r>
                      <a:endParaRPr lang="el-GR" dirty="0"/>
                    </a:p>
                  </a:txBody>
                  <a:tcPr/>
                </a:tc>
                <a:tc>
                  <a:txBody>
                    <a:bodyPr/>
                    <a:lstStyle/>
                    <a:p>
                      <a:pPr algn="ctr"/>
                      <a:r>
                        <a:rPr lang="el-GR" dirty="0" smtClean="0"/>
                        <a:t>4</a:t>
                      </a:r>
                      <a:endParaRPr lang="el-GR" dirty="0"/>
                    </a:p>
                  </a:txBody>
                  <a:tcPr/>
                </a:tc>
                <a:tc>
                  <a:txBody>
                    <a:bodyPr/>
                    <a:lstStyle/>
                    <a:p>
                      <a:pPr algn="ctr"/>
                      <a:r>
                        <a:rPr lang="el-GR" dirty="0" smtClean="0"/>
                        <a:t>25</a:t>
                      </a:r>
                      <a:endParaRPr lang="el-GR" dirty="0"/>
                    </a:p>
                  </a:txBody>
                  <a:tcPr/>
                </a:tc>
                <a:tc>
                  <a:txBody>
                    <a:bodyPr/>
                    <a:lstStyle/>
                    <a:p>
                      <a:pPr algn="ctr"/>
                      <a:r>
                        <a:rPr lang="el-GR" dirty="0" smtClean="0"/>
                        <a:t>52</a:t>
                      </a:r>
                      <a:endParaRPr lang="el-GR" dirty="0"/>
                    </a:p>
                  </a:txBody>
                  <a:tcPr/>
                </a:tc>
              </a:tr>
            </a:tbl>
          </a:graphicData>
        </a:graphic>
      </p:graphicFrame>
      <p:sp>
        <p:nvSpPr>
          <p:cNvPr id="7" name="Ορθογώνιο 6"/>
          <p:cNvSpPr/>
          <p:nvPr/>
        </p:nvSpPr>
        <p:spPr>
          <a:xfrm>
            <a:off x="827584" y="2996952"/>
            <a:ext cx="7530630" cy="3754874"/>
          </a:xfrm>
          <a:prstGeom prst="rect">
            <a:avLst/>
          </a:prstGeom>
        </p:spPr>
        <p:txBody>
          <a:bodyPr wrap="square">
            <a:spAutoFit/>
          </a:bodyPr>
          <a:lstStyle/>
          <a:p>
            <a:r>
              <a:rPr lang="el-GR" sz="1400" b="1" dirty="0"/>
              <a:t>22 Ήπατα: </a:t>
            </a:r>
            <a:endParaRPr lang="el-GR" sz="1400" b="1" dirty="0" smtClean="0"/>
          </a:p>
          <a:p>
            <a:pPr marL="171450" indent="-171450">
              <a:buFont typeface="Arial" pitchFamily="34" charset="0"/>
              <a:buChar char="•"/>
            </a:pPr>
            <a:r>
              <a:rPr lang="el-GR" sz="1400" dirty="0" smtClean="0"/>
              <a:t>2 </a:t>
            </a:r>
            <a:r>
              <a:rPr lang="el-GR" sz="1400" dirty="0"/>
              <a:t>λόγω ηλικίας του δότη, </a:t>
            </a:r>
            <a:endParaRPr lang="el-GR" sz="1400" dirty="0" smtClean="0"/>
          </a:p>
          <a:p>
            <a:pPr marL="171450" indent="-171450">
              <a:buFont typeface="Arial" pitchFamily="34" charset="0"/>
              <a:buChar char="•"/>
            </a:pPr>
            <a:r>
              <a:rPr lang="el-GR" sz="1400" dirty="0" smtClean="0"/>
              <a:t>1 </a:t>
            </a:r>
            <a:r>
              <a:rPr lang="el-GR" sz="1400" dirty="0"/>
              <a:t>λόγω λοίμωξης, </a:t>
            </a:r>
            <a:endParaRPr lang="el-GR" sz="1400" dirty="0" smtClean="0"/>
          </a:p>
          <a:p>
            <a:pPr marL="171450" indent="-171450">
              <a:buFont typeface="Arial" pitchFamily="34" charset="0"/>
              <a:buChar char="•"/>
            </a:pPr>
            <a:r>
              <a:rPr lang="el-GR" sz="1400" dirty="0" smtClean="0"/>
              <a:t>2 </a:t>
            </a:r>
            <a:r>
              <a:rPr lang="el-GR" sz="1400" dirty="0"/>
              <a:t>λόγω υψηλών ηπατικών </a:t>
            </a:r>
            <a:r>
              <a:rPr lang="el-GR" sz="1400" dirty="0" smtClean="0"/>
              <a:t> εργαστηριακών</a:t>
            </a:r>
            <a:r>
              <a:rPr lang="el-GR" sz="1400" dirty="0"/>
              <a:t>, </a:t>
            </a:r>
            <a:endParaRPr lang="el-GR" sz="1400" dirty="0" smtClean="0"/>
          </a:p>
          <a:p>
            <a:pPr marL="171450" indent="-171450">
              <a:buFont typeface="Arial" pitchFamily="34" charset="0"/>
              <a:buChar char="•"/>
            </a:pPr>
            <a:r>
              <a:rPr lang="el-GR" sz="1400" dirty="0" smtClean="0"/>
              <a:t>4 </a:t>
            </a:r>
            <a:r>
              <a:rPr lang="el-GR" sz="1400" dirty="0"/>
              <a:t>λόγω έλλειψης απαιτούμενης ποσότητας αίματος για μετάγγιση κατά τη </a:t>
            </a:r>
            <a:r>
              <a:rPr lang="el-GR" sz="1400" dirty="0" smtClean="0"/>
              <a:t> μεταμόσχευση</a:t>
            </a:r>
            <a:r>
              <a:rPr lang="el-GR" sz="1400" dirty="0"/>
              <a:t>, </a:t>
            </a:r>
            <a:endParaRPr lang="el-GR" sz="1400" dirty="0" smtClean="0"/>
          </a:p>
          <a:p>
            <a:pPr marL="171450" indent="-171450">
              <a:buFont typeface="Arial" pitchFamily="34" charset="0"/>
              <a:buChar char="•"/>
            </a:pPr>
            <a:r>
              <a:rPr lang="el-GR" sz="1400" dirty="0" smtClean="0"/>
              <a:t>2 </a:t>
            </a:r>
            <a:r>
              <a:rPr lang="el-GR" sz="1400" dirty="0"/>
              <a:t>ήταν παιδιατρικά μοσχεύματα, </a:t>
            </a:r>
            <a:endParaRPr lang="el-GR" sz="1400" dirty="0" smtClean="0"/>
          </a:p>
          <a:p>
            <a:pPr marL="171450" indent="-171450">
              <a:buFont typeface="Arial" pitchFamily="34" charset="0"/>
              <a:buChar char="•"/>
            </a:pPr>
            <a:r>
              <a:rPr lang="el-GR" sz="1400" dirty="0" smtClean="0"/>
              <a:t>2 </a:t>
            </a:r>
            <a:r>
              <a:rPr lang="el-GR" sz="1400" dirty="0"/>
              <a:t>λόγω μη εύρεσης κατάλληλου λήπτη, </a:t>
            </a:r>
            <a:endParaRPr lang="el-GR" sz="1400" dirty="0" smtClean="0"/>
          </a:p>
          <a:p>
            <a:pPr marL="171450" indent="-171450">
              <a:buFont typeface="Arial" pitchFamily="34" charset="0"/>
              <a:buChar char="•"/>
            </a:pPr>
            <a:r>
              <a:rPr lang="el-GR" sz="1400" dirty="0" smtClean="0"/>
              <a:t>2  λόγω </a:t>
            </a:r>
            <a:r>
              <a:rPr lang="el-GR" sz="1400" dirty="0"/>
              <a:t>υψηλών τιμών νατρίου, </a:t>
            </a:r>
            <a:endParaRPr lang="el-GR" sz="1400" dirty="0" smtClean="0"/>
          </a:p>
          <a:p>
            <a:pPr marL="171450" indent="-171450">
              <a:buFont typeface="Arial" pitchFamily="34" charset="0"/>
              <a:buChar char="•"/>
            </a:pPr>
            <a:r>
              <a:rPr lang="el-GR" sz="1400" dirty="0" smtClean="0"/>
              <a:t>1 </a:t>
            </a:r>
            <a:r>
              <a:rPr lang="el-GR" sz="1400" dirty="0"/>
              <a:t>λόγω ταυτόχρονου άλλου περιστατικού, </a:t>
            </a:r>
            <a:endParaRPr lang="el-GR" sz="1400" dirty="0" smtClean="0"/>
          </a:p>
          <a:p>
            <a:pPr marL="171450" indent="-171450">
              <a:buFont typeface="Arial" pitchFamily="34" charset="0"/>
              <a:buChar char="•"/>
            </a:pPr>
            <a:r>
              <a:rPr lang="el-GR" sz="1400" dirty="0" smtClean="0"/>
              <a:t>3 </a:t>
            </a:r>
            <a:r>
              <a:rPr lang="el-GR" sz="1400" dirty="0"/>
              <a:t>λόγω αδυναμίας </a:t>
            </a:r>
            <a:r>
              <a:rPr lang="el-GR" sz="1400" dirty="0" smtClean="0"/>
              <a:t> λήψης , κλειστή </a:t>
            </a:r>
            <a:r>
              <a:rPr lang="el-GR" sz="1400" dirty="0"/>
              <a:t>μονάδα για λόγους </a:t>
            </a:r>
            <a:r>
              <a:rPr lang="el-GR" sz="1400" dirty="0" smtClean="0"/>
              <a:t>συντήρησης, </a:t>
            </a:r>
          </a:p>
          <a:p>
            <a:pPr marL="171450" indent="-171450">
              <a:buFont typeface="Arial" pitchFamily="34" charset="0"/>
              <a:buChar char="•"/>
            </a:pPr>
            <a:r>
              <a:rPr lang="el-GR" sz="1400" dirty="0" smtClean="0"/>
              <a:t>1 </a:t>
            </a:r>
            <a:r>
              <a:rPr lang="el-GR" sz="1400" dirty="0"/>
              <a:t>λόγω </a:t>
            </a:r>
            <a:r>
              <a:rPr lang="el-GR" sz="1400" dirty="0" smtClean="0"/>
              <a:t> αυξημένου </a:t>
            </a:r>
            <a:r>
              <a:rPr lang="el-GR" sz="1400" dirty="0"/>
              <a:t>κινδύνου θρόμβωσης, </a:t>
            </a:r>
            <a:endParaRPr lang="el-GR" sz="1400" dirty="0" smtClean="0"/>
          </a:p>
          <a:p>
            <a:pPr marL="171450" indent="-171450">
              <a:buFont typeface="Arial" pitchFamily="34" charset="0"/>
              <a:buChar char="•"/>
            </a:pPr>
            <a:r>
              <a:rPr lang="el-GR" sz="1400" dirty="0" smtClean="0"/>
              <a:t>1 </a:t>
            </a:r>
            <a:r>
              <a:rPr lang="el-GR" sz="1400" dirty="0"/>
              <a:t>λόγω </a:t>
            </a:r>
            <a:r>
              <a:rPr lang="el-GR" sz="1400" dirty="0" smtClean="0"/>
              <a:t>σοβαρής </a:t>
            </a:r>
            <a:r>
              <a:rPr lang="el-GR" sz="1400" dirty="0"/>
              <a:t>λιπώδους διήθησης σύμφωνα με τον </a:t>
            </a:r>
            <a:r>
              <a:rPr lang="el-GR" sz="1400" dirty="0" smtClean="0"/>
              <a:t> υπέρηχο</a:t>
            </a:r>
            <a:r>
              <a:rPr lang="el-GR" sz="1400" dirty="0"/>
              <a:t>, </a:t>
            </a:r>
            <a:endParaRPr lang="el-GR" sz="1400" dirty="0" smtClean="0"/>
          </a:p>
          <a:p>
            <a:pPr marL="171450" indent="-171450">
              <a:buFont typeface="Arial" pitchFamily="34" charset="0"/>
              <a:buChar char="•"/>
            </a:pPr>
            <a:r>
              <a:rPr lang="el-GR" sz="1400" dirty="0" smtClean="0"/>
              <a:t>1 </a:t>
            </a:r>
            <a:r>
              <a:rPr lang="el-GR" sz="1400" dirty="0"/>
              <a:t>λόγω μικρού χρόνου προετοιμασίας του δότη.</a:t>
            </a:r>
          </a:p>
          <a:p>
            <a:endParaRPr lang="el-GR" sz="1400" dirty="0"/>
          </a:p>
          <a:p>
            <a:r>
              <a:rPr lang="el-GR" sz="1400" b="1" dirty="0"/>
              <a:t>2 Καρδιές:  </a:t>
            </a:r>
            <a:r>
              <a:rPr lang="el-GR" sz="1400" dirty="0"/>
              <a:t>3 λόγω παιδιατρικών δοτών, 1 λόγω λοιμώξεων. </a:t>
            </a:r>
          </a:p>
          <a:p>
            <a:endParaRPr lang="el-GR" sz="1400" dirty="0"/>
          </a:p>
          <a:p>
            <a:r>
              <a:rPr lang="el-GR" sz="1400" b="1" dirty="0"/>
              <a:t>25 Πνεύμονες: </a:t>
            </a:r>
            <a:r>
              <a:rPr lang="el-GR" sz="1400" dirty="0"/>
              <a:t>λόγω αναστολής του προγράμματος μεταμόσχευσης πνευμόνων του ΩΚΚ</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Ήπαρ</a:t>
            </a:r>
            <a:br>
              <a:rPr lang="el-GR" sz="3600" dirty="0" smtClean="0"/>
            </a:br>
            <a:r>
              <a:rPr lang="el-GR" sz="3600" dirty="0" smtClean="0"/>
              <a:t>Σύμβαση με </a:t>
            </a:r>
            <a:r>
              <a:rPr lang="en-US" sz="3600" dirty="0" smtClean="0"/>
              <a:t>C.N.T. </a:t>
            </a:r>
            <a:r>
              <a:rPr lang="el-GR" sz="3600" dirty="0" smtClean="0"/>
              <a:t>Ιταλίας</a:t>
            </a:r>
            <a:endParaRPr lang="el-GR" sz="3600" dirty="0"/>
          </a:p>
        </p:txBody>
      </p:sp>
      <p:sp>
        <p:nvSpPr>
          <p:cNvPr id="3" name="2 - Θέση περιεχομένου"/>
          <p:cNvSpPr>
            <a:spLocks noGrp="1"/>
          </p:cNvSpPr>
          <p:nvPr>
            <p:ph sz="quarter" idx="1"/>
          </p:nvPr>
        </p:nvSpPr>
        <p:spPr>
          <a:xfrm>
            <a:off x="301752" y="1527048"/>
            <a:ext cx="4913190" cy="4572000"/>
          </a:xfrm>
        </p:spPr>
        <p:txBody>
          <a:bodyPr>
            <a:normAutofit/>
          </a:bodyPr>
          <a:lstStyle/>
          <a:p>
            <a:pPr algn="ctr">
              <a:buNone/>
            </a:pPr>
            <a:r>
              <a:rPr lang="en-US" sz="1800" i="1" dirty="0" smtClean="0">
                <a:solidFill>
                  <a:srgbClr val="FF0000"/>
                </a:solidFill>
              </a:rPr>
              <a:t>“Agreement on LIVER Graft Exchange between</a:t>
            </a:r>
          </a:p>
          <a:p>
            <a:pPr algn="ctr">
              <a:buNone/>
            </a:pPr>
            <a:r>
              <a:rPr lang="en-US" sz="1800" i="1" dirty="0" smtClean="0">
                <a:solidFill>
                  <a:srgbClr val="FF0000"/>
                </a:solidFill>
              </a:rPr>
              <a:t> CNT &amp; EOM for Transplantation”</a:t>
            </a:r>
            <a:endParaRPr lang="el-GR" sz="1800" i="1" dirty="0" smtClean="0">
              <a:solidFill>
                <a:srgbClr val="FF0000"/>
              </a:solidFill>
            </a:endParaRPr>
          </a:p>
          <a:p>
            <a:pPr algn="ctr">
              <a:buNone/>
            </a:pPr>
            <a:endParaRPr lang="en-US" sz="1800" i="1" dirty="0" smtClean="0">
              <a:solidFill>
                <a:srgbClr val="FF0000"/>
              </a:solidFill>
            </a:endParaRPr>
          </a:p>
          <a:p>
            <a:pPr>
              <a:buNone/>
            </a:pPr>
            <a:r>
              <a:rPr lang="el-GR" sz="1200" dirty="0" smtClean="0"/>
              <a:t>Από τον Ιούλιο του 2005</a:t>
            </a:r>
          </a:p>
          <a:p>
            <a:pPr>
              <a:buNone/>
            </a:pPr>
            <a:r>
              <a:rPr lang="el-GR" sz="1200" b="1" dirty="0" smtClean="0">
                <a:solidFill>
                  <a:srgbClr val="C00000"/>
                </a:solidFill>
              </a:rPr>
              <a:t>42 </a:t>
            </a:r>
            <a:r>
              <a:rPr lang="el-GR" sz="1200" dirty="0" smtClean="0"/>
              <a:t>«Επείγοντα» Ήπατος διακομίστηκαν &amp; μεταμοσχεύτηκαν στην Ιταλία</a:t>
            </a:r>
          </a:p>
          <a:p>
            <a:pPr>
              <a:buNone/>
            </a:pPr>
            <a:endParaRPr lang="el-GR" sz="1200" dirty="0" smtClean="0"/>
          </a:p>
          <a:p>
            <a:pPr>
              <a:buNone/>
            </a:pPr>
            <a:r>
              <a:rPr lang="en-US" sz="1000" b="1" dirty="0" smtClean="0"/>
              <a:t>“Urgency  0”: </a:t>
            </a:r>
          </a:p>
          <a:p>
            <a:pPr>
              <a:buNone/>
            </a:pPr>
            <a:r>
              <a:rPr lang="en-US" sz="1000" dirty="0" smtClean="0"/>
              <a:t>	</a:t>
            </a:r>
            <a:r>
              <a:rPr lang="en-US" sz="1000" i="1" dirty="0" smtClean="0"/>
              <a:t>fulminant hepatitis, primary non function within 10 days as of the transplant, hepatectomy for trauma with complete organ failure, acute failure for Wilson disease, acute thrombosis of the hepatic artery </a:t>
            </a:r>
            <a:endParaRPr lang="el-GR" sz="1000" i="1" dirty="0" smtClean="0"/>
          </a:p>
          <a:p>
            <a:pPr>
              <a:buNone/>
            </a:pPr>
            <a:r>
              <a:rPr lang="en-US" sz="1000" b="1" dirty="0" smtClean="0"/>
              <a:t>“Urgency  1”: </a:t>
            </a:r>
          </a:p>
          <a:p>
            <a:pPr>
              <a:buNone/>
            </a:pPr>
            <a:r>
              <a:rPr lang="en-US" sz="1000" b="1" dirty="0" smtClean="0"/>
              <a:t>	</a:t>
            </a:r>
            <a:r>
              <a:rPr lang="en-US" sz="1000" dirty="0" smtClean="0"/>
              <a:t>other typologies of transplants</a:t>
            </a:r>
          </a:p>
          <a:p>
            <a:pPr>
              <a:buNone/>
            </a:pPr>
            <a:endParaRPr lang="en-US" sz="1200" dirty="0" smtClean="0"/>
          </a:p>
          <a:p>
            <a:pPr>
              <a:buNone/>
            </a:pPr>
            <a:endParaRPr lang="en-US" sz="1800" b="1" dirty="0" smtClean="0"/>
          </a:p>
        </p:txBody>
      </p:sp>
      <p:pic>
        <p:nvPicPr>
          <p:cNvPr id="17410" name="Picture 2" descr="C:\Users\gmenoudakou\Desktop\centro nationale trapianti.jpg"/>
          <p:cNvPicPr>
            <a:picLocks noChangeAspect="1" noChangeArrowheads="1"/>
          </p:cNvPicPr>
          <p:nvPr/>
        </p:nvPicPr>
        <p:blipFill>
          <a:blip r:embed="rId2" cstate="print"/>
          <a:srcRect/>
          <a:stretch>
            <a:fillRect/>
          </a:stretch>
        </p:blipFill>
        <p:spPr bwMode="auto">
          <a:xfrm>
            <a:off x="7215206" y="214290"/>
            <a:ext cx="1735523" cy="1000132"/>
          </a:xfrm>
          <a:prstGeom prst="rect">
            <a:avLst/>
          </a:prstGeom>
          <a:noFill/>
        </p:spPr>
      </p:pic>
      <p:graphicFrame>
        <p:nvGraphicFramePr>
          <p:cNvPr id="6" name="5 - Πίνακας"/>
          <p:cNvGraphicFramePr>
            <a:graphicFrameLocks noGrp="1"/>
          </p:cNvGraphicFramePr>
          <p:nvPr/>
        </p:nvGraphicFramePr>
        <p:xfrm>
          <a:off x="5214942" y="1785926"/>
          <a:ext cx="3429024" cy="4175760"/>
        </p:xfrm>
        <a:graphic>
          <a:graphicData uri="http://schemas.openxmlformats.org/drawingml/2006/table">
            <a:tbl>
              <a:tblPr firstRow="1" bandRow="1">
                <a:tableStyleId>{5C22544A-7EE6-4342-B048-85BDC9FD1C3A}</a:tableStyleId>
              </a:tblPr>
              <a:tblGrid>
                <a:gridCol w="1013121"/>
                <a:gridCol w="2415903"/>
              </a:tblGrid>
              <a:tr h="170814">
                <a:tc>
                  <a:txBody>
                    <a:bodyPr/>
                    <a:lstStyle/>
                    <a:p>
                      <a:r>
                        <a:rPr lang="el-GR" sz="1400" dirty="0" smtClean="0"/>
                        <a:t>ΕΤΟΣ</a:t>
                      </a:r>
                      <a:endParaRPr lang="el-GR" sz="1400" dirty="0"/>
                    </a:p>
                  </a:txBody>
                  <a:tcPr/>
                </a:tc>
                <a:tc>
                  <a:txBody>
                    <a:bodyPr/>
                    <a:lstStyle/>
                    <a:p>
                      <a:r>
                        <a:rPr lang="el-GR" sz="1400" dirty="0" smtClean="0"/>
                        <a:t>Επείγουσες</a:t>
                      </a:r>
                      <a:r>
                        <a:rPr lang="el-GR" sz="1400" baseline="0" dirty="0" smtClean="0"/>
                        <a:t>  Διακομιδές &amp; </a:t>
                      </a:r>
                      <a:r>
                        <a:rPr lang="el-GR" sz="1400" dirty="0" smtClean="0"/>
                        <a:t>Μεταμοσχεύσεις</a:t>
                      </a:r>
                      <a:endParaRPr lang="el-GR" sz="1400" dirty="0"/>
                    </a:p>
                  </a:txBody>
                  <a:tcPr/>
                </a:tc>
              </a:tr>
              <a:tr h="170814">
                <a:tc>
                  <a:txBody>
                    <a:bodyPr/>
                    <a:lstStyle/>
                    <a:p>
                      <a:pPr algn="ctr"/>
                      <a:r>
                        <a:rPr lang="el-GR" sz="1400" dirty="0" smtClean="0"/>
                        <a:t>2005</a:t>
                      </a:r>
                      <a:endParaRPr lang="el-GR" sz="1400" dirty="0"/>
                    </a:p>
                  </a:txBody>
                  <a:tcPr/>
                </a:tc>
                <a:tc>
                  <a:txBody>
                    <a:bodyPr/>
                    <a:lstStyle/>
                    <a:p>
                      <a:pPr algn="ctr"/>
                      <a:r>
                        <a:rPr lang="el-GR" sz="1400" dirty="0" smtClean="0"/>
                        <a:t>2</a:t>
                      </a:r>
                      <a:endParaRPr lang="el-GR" sz="1400" dirty="0"/>
                    </a:p>
                  </a:txBody>
                  <a:tcPr/>
                </a:tc>
              </a:tr>
              <a:tr h="170814">
                <a:tc>
                  <a:txBody>
                    <a:bodyPr/>
                    <a:lstStyle/>
                    <a:p>
                      <a:pPr algn="ctr"/>
                      <a:r>
                        <a:rPr lang="el-GR" sz="1400" dirty="0" smtClean="0"/>
                        <a:t>2006</a:t>
                      </a:r>
                      <a:endParaRPr lang="el-GR" sz="1400" dirty="0"/>
                    </a:p>
                  </a:txBody>
                  <a:tcPr/>
                </a:tc>
                <a:tc>
                  <a:txBody>
                    <a:bodyPr/>
                    <a:lstStyle/>
                    <a:p>
                      <a:pPr algn="ctr"/>
                      <a:r>
                        <a:rPr lang="el-GR" sz="1400" dirty="0" smtClean="0"/>
                        <a:t>9</a:t>
                      </a:r>
                      <a:endParaRPr lang="el-GR" sz="1400" dirty="0"/>
                    </a:p>
                  </a:txBody>
                  <a:tcPr/>
                </a:tc>
              </a:tr>
              <a:tr h="170814">
                <a:tc>
                  <a:txBody>
                    <a:bodyPr/>
                    <a:lstStyle/>
                    <a:p>
                      <a:pPr algn="ctr"/>
                      <a:r>
                        <a:rPr lang="el-GR" sz="1400" dirty="0" smtClean="0"/>
                        <a:t>2007</a:t>
                      </a:r>
                      <a:endParaRPr lang="el-GR" sz="1400" dirty="0"/>
                    </a:p>
                  </a:txBody>
                  <a:tcPr/>
                </a:tc>
                <a:tc>
                  <a:txBody>
                    <a:bodyPr/>
                    <a:lstStyle/>
                    <a:p>
                      <a:pPr algn="ctr"/>
                      <a:r>
                        <a:rPr lang="el-GR" sz="1400" dirty="0" smtClean="0"/>
                        <a:t>0</a:t>
                      </a:r>
                      <a:endParaRPr lang="el-GR" sz="1400" dirty="0"/>
                    </a:p>
                  </a:txBody>
                  <a:tcPr/>
                </a:tc>
              </a:tr>
              <a:tr h="170814">
                <a:tc>
                  <a:txBody>
                    <a:bodyPr/>
                    <a:lstStyle/>
                    <a:p>
                      <a:pPr algn="ctr"/>
                      <a:r>
                        <a:rPr lang="el-GR" sz="1400" dirty="0" smtClean="0"/>
                        <a:t>2008</a:t>
                      </a:r>
                      <a:endParaRPr lang="el-GR" sz="1400" dirty="0"/>
                    </a:p>
                  </a:txBody>
                  <a:tcPr/>
                </a:tc>
                <a:tc>
                  <a:txBody>
                    <a:bodyPr/>
                    <a:lstStyle/>
                    <a:p>
                      <a:pPr algn="ctr"/>
                      <a:r>
                        <a:rPr lang="el-GR" sz="1400" dirty="0" smtClean="0"/>
                        <a:t>3</a:t>
                      </a:r>
                      <a:endParaRPr lang="el-GR" sz="1400" dirty="0"/>
                    </a:p>
                  </a:txBody>
                  <a:tcPr/>
                </a:tc>
              </a:tr>
              <a:tr h="170814">
                <a:tc>
                  <a:txBody>
                    <a:bodyPr/>
                    <a:lstStyle/>
                    <a:p>
                      <a:pPr algn="ctr"/>
                      <a:r>
                        <a:rPr lang="el-GR" sz="1400" dirty="0" smtClean="0"/>
                        <a:t>2009</a:t>
                      </a:r>
                      <a:endParaRPr lang="el-GR" sz="1400" dirty="0"/>
                    </a:p>
                  </a:txBody>
                  <a:tcPr/>
                </a:tc>
                <a:tc>
                  <a:txBody>
                    <a:bodyPr/>
                    <a:lstStyle/>
                    <a:p>
                      <a:pPr algn="ctr"/>
                      <a:r>
                        <a:rPr lang="el-GR" sz="1400" dirty="0" smtClean="0"/>
                        <a:t>5</a:t>
                      </a:r>
                      <a:endParaRPr lang="el-GR" sz="1400" dirty="0"/>
                    </a:p>
                  </a:txBody>
                  <a:tcPr/>
                </a:tc>
              </a:tr>
              <a:tr h="170814">
                <a:tc>
                  <a:txBody>
                    <a:bodyPr/>
                    <a:lstStyle/>
                    <a:p>
                      <a:pPr algn="ctr"/>
                      <a:r>
                        <a:rPr lang="el-GR" sz="1400" dirty="0" smtClean="0"/>
                        <a:t>2010</a:t>
                      </a:r>
                      <a:endParaRPr lang="el-GR" sz="1400" dirty="0"/>
                    </a:p>
                  </a:txBody>
                  <a:tcPr/>
                </a:tc>
                <a:tc>
                  <a:txBody>
                    <a:bodyPr/>
                    <a:lstStyle/>
                    <a:p>
                      <a:pPr algn="ctr"/>
                      <a:r>
                        <a:rPr lang="el-GR" sz="1400" dirty="0" smtClean="0"/>
                        <a:t>5</a:t>
                      </a:r>
                      <a:endParaRPr lang="el-GR" sz="1400" dirty="0"/>
                    </a:p>
                  </a:txBody>
                  <a:tcPr/>
                </a:tc>
              </a:tr>
              <a:tr h="170814">
                <a:tc>
                  <a:txBody>
                    <a:bodyPr/>
                    <a:lstStyle/>
                    <a:p>
                      <a:pPr algn="ctr"/>
                      <a:r>
                        <a:rPr lang="el-GR" sz="1400" dirty="0" smtClean="0"/>
                        <a:t>2011</a:t>
                      </a:r>
                      <a:endParaRPr lang="el-GR" sz="1400" dirty="0"/>
                    </a:p>
                  </a:txBody>
                  <a:tcPr/>
                </a:tc>
                <a:tc>
                  <a:txBody>
                    <a:bodyPr/>
                    <a:lstStyle/>
                    <a:p>
                      <a:pPr algn="ctr"/>
                      <a:r>
                        <a:rPr lang="el-GR" sz="1400" dirty="0" smtClean="0"/>
                        <a:t>3</a:t>
                      </a:r>
                      <a:endParaRPr lang="el-GR" sz="1400" dirty="0"/>
                    </a:p>
                  </a:txBody>
                  <a:tcPr/>
                </a:tc>
              </a:tr>
              <a:tr h="170814">
                <a:tc>
                  <a:txBody>
                    <a:bodyPr/>
                    <a:lstStyle/>
                    <a:p>
                      <a:pPr algn="ctr"/>
                      <a:r>
                        <a:rPr lang="el-GR" sz="1400" dirty="0" smtClean="0"/>
                        <a:t>2012</a:t>
                      </a:r>
                      <a:endParaRPr lang="el-GR" sz="1400" dirty="0"/>
                    </a:p>
                  </a:txBody>
                  <a:tcPr/>
                </a:tc>
                <a:tc>
                  <a:txBody>
                    <a:bodyPr/>
                    <a:lstStyle/>
                    <a:p>
                      <a:pPr algn="ctr"/>
                      <a:r>
                        <a:rPr lang="el-GR" sz="1400" dirty="0" smtClean="0"/>
                        <a:t>3</a:t>
                      </a:r>
                      <a:endParaRPr lang="el-GR" sz="1400" dirty="0"/>
                    </a:p>
                  </a:txBody>
                  <a:tcPr/>
                </a:tc>
              </a:tr>
              <a:tr h="170814">
                <a:tc>
                  <a:txBody>
                    <a:bodyPr/>
                    <a:lstStyle/>
                    <a:p>
                      <a:pPr algn="ctr"/>
                      <a:r>
                        <a:rPr lang="el-GR" sz="1400" dirty="0" smtClean="0"/>
                        <a:t>2013</a:t>
                      </a:r>
                      <a:endParaRPr lang="el-GR" sz="1400" dirty="0"/>
                    </a:p>
                  </a:txBody>
                  <a:tcPr/>
                </a:tc>
                <a:tc>
                  <a:txBody>
                    <a:bodyPr/>
                    <a:lstStyle/>
                    <a:p>
                      <a:pPr algn="ctr"/>
                      <a:r>
                        <a:rPr lang="el-GR" sz="1400" dirty="0" smtClean="0"/>
                        <a:t>6</a:t>
                      </a:r>
                      <a:endParaRPr lang="el-GR" sz="1400" dirty="0"/>
                    </a:p>
                  </a:txBody>
                  <a:tcPr/>
                </a:tc>
              </a:tr>
              <a:tr h="170814">
                <a:tc>
                  <a:txBody>
                    <a:bodyPr/>
                    <a:lstStyle/>
                    <a:p>
                      <a:pPr algn="ctr"/>
                      <a:r>
                        <a:rPr lang="el-GR" sz="1400" dirty="0" smtClean="0"/>
                        <a:t>2014</a:t>
                      </a:r>
                      <a:endParaRPr lang="el-GR" sz="1400" dirty="0"/>
                    </a:p>
                  </a:txBody>
                  <a:tcPr/>
                </a:tc>
                <a:tc>
                  <a:txBody>
                    <a:bodyPr/>
                    <a:lstStyle/>
                    <a:p>
                      <a:pPr algn="ctr"/>
                      <a:r>
                        <a:rPr lang="el-GR" sz="1400" dirty="0" smtClean="0"/>
                        <a:t>5</a:t>
                      </a:r>
                      <a:endParaRPr lang="el-GR" sz="1400" dirty="0"/>
                    </a:p>
                  </a:txBody>
                  <a:tcPr/>
                </a:tc>
              </a:tr>
              <a:tr h="170814">
                <a:tc>
                  <a:txBody>
                    <a:bodyPr/>
                    <a:lstStyle/>
                    <a:p>
                      <a:pPr algn="ctr"/>
                      <a:r>
                        <a:rPr lang="el-GR" sz="1400" dirty="0" smtClean="0"/>
                        <a:t>2015</a:t>
                      </a:r>
                      <a:endParaRPr lang="el-GR" sz="1400" dirty="0"/>
                    </a:p>
                  </a:txBody>
                  <a:tcPr/>
                </a:tc>
                <a:tc>
                  <a:txBody>
                    <a:bodyPr/>
                    <a:lstStyle/>
                    <a:p>
                      <a:pPr algn="ctr"/>
                      <a:r>
                        <a:rPr lang="el-GR" sz="1400" dirty="0" smtClean="0"/>
                        <a:t>1</a:t>
                      </a:r>
                      <a:endParaRPr lang="el-GR" sz="1400" dirty="0"/>
                    </a:p>
                  </a:txBody>
                  <a:tcPr/>
                </a:tc>
              </a:tr>
              <a:tr h="170814">
                <a:tc>
                  <a:txBody>
                    <a:bodyPr/>
                    <a:lstStyle/>
                    <a:p>
                      <a:r>
                        <a:rPr lang="el-GR" sz="1400" b="1" dirty="0" smtClean="0">
                          <a:solidFill>
                            <a:srgbClr val="C00000"/>
                          </a:solidFill>
                        </a:rPr>
                        <a:t>Σύνολο</a:t>
                      </a:r>
                      <a:endParaRPr lang="el-GR" sz="1400" b="1" dirty="0">
                        <a:solidFill>
                          <a:srgbClr val="C00000"/>
                        </a:solidFill>
                      </a:endParaRPr>
                    </a:p>
                  </a:txBody>
                  <a:tcPr/>
                </a:tc>
                <a:tc>
                  <a:txBody>
                    <a:bodyPr/>
                    <a:lstStyle/>
                    <a:p>
                      <a:pPr algn="ctr"/>
                      <a:r>
                        <a:rPr lang="el-GR" sz="1400" b="1" dirty="0" smtClean="0">
                          <a:solidFill>
                            <a:srgbClr val="C00000"/>
                          </a:solidFill>
                        </a:rPr>
                        <a:t>42</a:t>
                      </a:r>
                      <a:endParaRPr lang="el-GR" sz="1400" b="1" dirty="0">
                        <a:solidFill>
                          <a:srgbClr val="C00000"/>
                        </a:solidFill>
                      </a:endParaRPr>
                    </a:p>
                  </a:txBody>
                  <a:tcPr/>
                </a:tc>
              </a:tr>
            </a:tbl>
          </a:graphicData>
        </a:graphic>
      </p:graphicFrame>
      <p:sp>
        <p:nvSpPr>
          <p:cNvPr id="7" name="6 - TextBox"/>
          <p:cNvSpPr txBox="1"/>
          <p:nvPr/>
        </p:nvSpPr>
        <p:spPr>
          <a:xfrm>
            <a:off x="4950201" y="6395109"/>
            <a:ext cx="4000528" cy="338554"/>
          </a:xfrm>
          <a:prstGeom prst="rect">
            <a:avLst/>
          </a:prstGeom>
          <a:noFill/>
        </p:spPr>
        <p:txBody>
          <a:bodyPr wrap="square" rtlCol="0">
            <a:spAutoFit/>
          </a:bodyPr>
          <a:lstStyle/>
          <a:p>
            <a:r>
              <a:rPr lang="el-GR" sz="800" dirty="0" smtClean="0"/>
              <a:t>Αρ. 20 &amp;  21 Οδηγίας 2010/53/ΕΕ, ενσωμάτωση σε αρ.29 &amp; 30 ν.3984/2011 «Ανταλλαγή οργάνων με τρίτες χώρες», «Ευρωπαϊκοί Οργανισμοί Ανταλλαγής»</a:t>
            </a:r>
            <a:endParaRPr lang="el-GR" sz="800" dirty="0"/>
          </a:p>
        </p:txBody>
      </p:sp>
    </p:spTree>
    <p:extLst>
      <p:ext uri="{BB962C8B-B14F-4D97-AF65-F5344CB8AC3E}">
        <p14:creationId xmlns:p14="http://schemas.microsoft.com/office/powerpoint/2010/main" xmlns="" val="2910264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Πνεύμονες</a:t>
            </a:r>
            <a:br>
              <a:rPr lang="el-GR" dirty="0" smtClean="0"/>
            </a:br>
            <a:r>
              <a:rPr lang="el-GR" dirty="0" smtClean="0"/>
              <a:t>Σύμβαση με</a:t>
            </a:r>
            <a:r>
              <a:rPr lang="en-US" dirty="0" smtClean="0"/>
              <a:t>    …………………….   </a:t>
            </a:r>
            <a:endParaRPr lang="el-GR" dirty="0"/>
          </a:p>
        </p:txBody>
      </p:sp>
      <p:sp>
        <p:nvSpPr>
          <p:cNvPr id="3" name="2 - Θέση περιεχομένου"/>
          <p:cNvSpPr>
            <a:spLocks noGrp="1"/>
          </p:cNvSpPr>
          <p:nvPr>
            <p:ph sz="quarter" idx="1"/>
          </p:nvPr>
        </p:nvSpPr>
        <p:spPr>
          <a:xfrm>
            <a:off x="214282" y="1857364"/>
            <a:ext cx="8358246" cy="4572000"/>
          </a:xfrm>
        </p:spPr>
        <p:txBody>
          <a:bodyPr>
            <a:normAutofit/>
          </a:bodyPr>
          <a:lstStyle/>
          <a:p>
            <a:pPr algn="ctr">
              <a:buNone/>
            </a:pPr>
            <a:r>
              <a:rPr lang="en-US" sz="1800" i="1" dirty="0" smtClean="0">
                <a:solidFill>
                  <a:srgbClr val="FF0000"/>
                </a:solidFill>
              </a:rPr>
              <a:t>“Twinning Agreement  - Transplantation Start-Up &amp; Training Program</a:t>
            </a:r>
          </a:p>
          <a:p>
            <a:pPr algn="ctr">
              <a:buNone/>
            </a:pPr>
            <a:endParaRPr lang="el-GR" sz="1800" i="1" dirty="0" smtClean="0">
              <a:solidFill>
                <a:srgbClr val="FF0000"/>
              </a:solidFill>
            </a:endParaRPr>
          </a:p>
          <a:p>
            <a:pPr algn="ctr">
              <a:buNone/>
            </a:pPr>
            <a:endParaRPr lang="en-US" sz="1800" i="1" dirty="0" smtClean="0">
              <a:solidFill>
                <a:srgbClr val="FF0000"/>
              </a:solidFill>
            </a:endParaRPr>
          </a:p>
          <a:p>
            <a:r>
              <a:rPr lang="el-GR" sz="1600" dirty="0" smtClean="0"/>
              <a:t>Νοσοκομείο Βιέννης</a:t>
            </a:r>
          </a:p>
          <a:p>
            <a:pPr>
              <a:buNone/>
            </a:pPr>
            <a:endParaRPr lang="el-GR" sz="1600" dirty="0" smtClean="0"/>
          </a:p>
          <a:p>
            <a:r>
              <a:rPr lang="el-GR" sz="1600" dirty="0" smtClean="0"/>
              <a:t>Όλα τα πνευμονικά μοσχεύματα που δεν αξιοποιούνται στην Ελλάδα, προσφέρονται κατά προτεραιότητα στη </a:t>
            </a:r>
            <a:r>
              <a:rPr lang="en-US" sz="1600" dirty="0" smtClean="0"/>
              <a:t>EUROTRANPLANT</a:t>
            </a:r>
          </a:p>
          <a:p>
            <a:r>
              <a:rPr lang="el-GR" sz="1600" dirty="0" smtClean="0"/>
              <a:t>Έλληνες ασθενείς που χρήζουν μεταμόσχευσης πνεύμονα, εγγράφονται στη λίστα της Βιέννης</a:t>
            </a:r>
          </a:p>
          <a:p>
            <a:r>
              <a:rPr lang="el-GR" sz="1600" dirty="0" smtClean="0"/>
              <a:t>Εκπαίδευση ελλήνων ιατρών  επάνω στον Προ-μεταμοσχευτικό έλεγχο και το </a:t>
            </a:r>
            <a:r>
              <a:rPr lang="en-US" sz="1600" dirty="0" smtClean="0"/>
              <a:t>follow up </a:t>
            </a:r>
            <a:r>
              <a:rPr lang="el-GR" sz="1600" dirty="0" smtClean="0"/>
              <a:t>των μεταμοσχευμένων ληπτών</a:t>
            </a:r>
            <a:endParaRPr lang="en-US" sz="1600" dirty="0" smtClean="0"/>
          </a:p>
        </p:txBody>
      </p:sp>
      <p:sp>
        <p:nvSpPr>
          <p:cNvPr id="7" name="6 - TextBox"/>
          <p:cNvSpPr txBox="1"/>
          <p:nvPr/>
        </p:nvSpPr>
        <p:spPr>
          <a:xfrm>
            <a:off x="4950201" y="6395109"/>
            <a:ext cx="4000528" cy="338554"/>
          </a:xfrm>
          <a:prstGeom prst="rect">
            <a:avLst/>
          </a:prstGeom>
          <a:noFill/>
        </p:spPr>
        <p:txBody>
          <a:bodyPr wrap="square" rtlCol="0">
            <a:spAutoFit/>
          </a:bodyPr>
          <a:lstStyle/>
          <a:p>
            <a:r>
              <a:rPr lang="el-GR" sz="800" dirty="0" smtClean="0"/>
              <a:t>Αρ. 20 &amp;  21 Οδηγίας 2010/53/ΕΕ, ενσωμάτωση σε αρ.29 &amp; 30 ν.3984/2011 «Ανταλλαγή οργάνων με τρίτες χώρες», «Ευρωπαϊκοί Οργανισμοί Ανταλλαγής»</a:t>
            </a:r>
            <a:endParaRPr lang="el-GR" sz="800" dirty="0"/>
          </a:p>
        </p:txBody>
      </p:sp>
      <p:pic>
        <p:nvPicPr>
          <p:cNvPr id="26626" name="Picture 2" descr="http://beta.eurotransplant.org/cms/templates/et/img/gui/et_logo.gif"/>
          <p:cNvPicPr>
            <a:picLocks noChangeAspect="1" noChangeArrowheads="1"/>
          </p:cNvPicPr>
          <p:nvPr/>
        </p:nvPicPr>
        <p:blipFill>
          <a:blip r:embed="rId2" cstate="print"/>
          <a:srcRect/>
          <a:stretch>
            <a:fillRect/>
          </a:stretch>
        </p:blipFill>
        <p:spPr bwMode="auto">
          <a:xfrm>
            <a:off x="4429124" y="857232"/>
            <a:ext cx="3071834" cy="664759"/>
          </a:xfrm>
          <a:prstGeom prst="rect">
            <a:avLst/>
          </a:prstGeom>
          <a:noFill/>
        </p:spPr>
      </p:pic>
      <p:pic>
        <p:nvPicPr>
          <p:cNvPr id="26628" name="Picture 4" descr="https://viesad.files.wordpress.com/2013/03/akh-logo-farbe.jpg"/>
          <p:cNvPicPr>
            <a:picLocks noChangeAspect="1" noChangeArrowheads="1"/>
          </p:cNvPicPr>
          <p:nvPr/>
        </p:nvPicPr>
        <p:blipFill>
          <a:blip r:embed="rId3" cstate="print"/>
          <a:srcRect/>
          <a:stretch>
            <a:fillRect/>
          </a:stretch>
        </p:blipFill>
        <p:spPr bwMode="auto">
          <a:xfrm>
            <a:off x="2643174" y="2500306"/>
            <a:ext cx="1403049" cy="714380"/>
          </a:xfrm>
          <a:prstGeom prst="rect">
            <a:avLst/>
          </a:prstGeom>
          <a:noFill/>
        </p:spPr>
      </p:pic>
      <p:pic>
        <p:nvPicPr>
          <p:cNvPr id="26630" name="Picture 6" descr="http://i.huffpost.com/gen/1760949/images/o-BALANCE-SCALE-facebook.jpg"/>
          <p:cNvPicPr>
            <a:picLocks noChangeAspect="1" noChangeArrowheads="1"/>
          </p:cNvPicPr>
          <p:nvPr/>
        </p:nvPicPr>
        <p:blipFill>
          <a:blip r:embed="rId4" cstate="print"/>
          <a:srcRect/>
          <a:stretch>
            <a:fillRect/>
          </a:stretch>
        </p:blipFill>
        <p:spPr bwMode="auto">
          <a:xfrm>
            <a:off x="15205159" y="-4572000"/>
            <a:ext cx="4000416" cy="2000208"/>
          </a:xfrm>
          <a:prstGeom prst="rect">
            <a:avLst/>
          </a:prstGeom>
          <a:noFill/>
        </p:spPr>
      </p:pic>
    </p:spTree>
    <p:extLst>
      <p:ext uri="{BB962C8B-B14F-4D97-AF65-F5344CB8AC3E}">
        <p14:creationId xmlns:p14="http://schemas.microsoft.com/office/powerpoint/2010/main" xmlns="" val="2910264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571480"/>
            <a:ext cx="8734744" cy="758952"/>
          </a:xfrm>
        </p:spPr>
        <p:txBody>
          <a:bodyPr>
            <a:noAutofit/>
          </a:bodyPr>
          <a:lstStyle/>
          <a:p>
            <a:r>
              <a:rPr lang="el-GR" sz="2400" dirty="0"/>
              <a:t>Μοσχεύματα </a:t>
            </a:r>
            <a:r>
              <a:rPr lang="el-GR" sz="2400" dirty="0" smtClean="0"/>
              <a:t/>
            </a:r>
            <a:br>
              <a:rPr lang="el-GR" sz="2400" dirty="0" smtClean="0"/>
            </a:br>
            <a:r>
              <a:rPr lang="el-GR" sz="2000" dirty="0" smtClean="0">
                <a:solidFill>
                  <a:srgbClr val="FF0000"/>
                </a:solidFill>
              </a:rPr>
              <a:t>ΑΠΟ</a:t>
            </a:r>
            <a:r>
              <a:rPr lang="el-GR" sz="2000" dirty="0" smtClean="0"/>
              <a:t> </a:t>
            </a:r>
            <a:r>
              <a:rPr lang="el-GR" sz="2000" dirty="0" smtClean="0">
                <a:solidFill>
                  <a:srgbClr val="FF0000"/>
                </a:solidFill>
              </a:rPr>
              <a:t>το Εξωτερικό</a:t>
            </a:r>
            <a:r>
              <a:rPr lang="el-GR" sz="2000" dirty="0">
                <a:solidFill>
                  <a:srgbClr val="FF0000"/>
                </a:solidFill>
              </a:rPr>
              <a:t> </a:t>
            </a:r>
            <a:r>
              <a:rPr lang="el-GR" sz="2000" dirty="0" smtClean="0">
                <a:solidFill>
                  <a:srgbClr val="FF0000"/>
                </a:solidFill>
              </a:rPr>
              <a:t>2012 </a:t>
            </a:r>
            <a:r>
              <a:rPr lang="el-GR" sz="2000" dirty="0">
                <a:solidFill>
                  <a:srgbClr val="FF0000"/>
                </a:solidFill>
              </a:rPr>
              <a:t>- </a:t>
            </a:r>
            <a:r>
              <a:rPr lang="el-GR" sz="2000" dirty="0" smtClean="0">
                <a:solidFill>
                  <a:srgbClr val="FF0000"/>
                </a:solidFill>
              </a:rPr>
              <a:t>2015</a:t>
            </a:r>
            <a:endParaRPr lang="el-GR" sz="2000" dirty="0">
              <a:solidFill>
                <a:srgbClr val="FF0000"/>
              </a:solidFill>
            </a:endParaRPr>
          </a:p>
        </p:txBody>
      </p:sp>
      <p:graphicFrame>
        <p:nvGraphicFramePr>
          <p:cNvPr id="5" name="Θέση περιεχομένου 4"/>
          <p:cNvGraphicFramePr>
            <a:graphicFrameLocks noGrp="1"/>
          </p:cNvGraphicFramePr>
          <p:nvPr>
            <p:ph sz="quarter" idx="1"/>
            <p:extLst>
              <p:ext uri="{D42A27DB-BD31-4B8C-83A1-F6EECF244321}">
                <p14:modId xmlns:p14="http://schemas.microsoft.com/office/powerpoint/2010/main" xmlns="" val="2197213527"/>
              </p:ext>
            </p:extLst>
          </p:nvPr>
        </p:nvGraphicFramePr>
        <p:xfrm>
          <a:off x="1000100" y="1857364"/>
          <a:ext cx="6951027" cy="1483360"/>
        </p:xfrm>
        <a:graphic>
          <a:graphicData uri="http://schemas.openxmlformats.org/drawingml/2006/table">
            <a:tbl>
              <a:tblPr firstRow="1" bandRow="1">
                <a:tableStyleId>{7DF18680-E054-41AD-8BC1-D1AEF772440D}</a:tableStyleId>
              </a:tblPr>
              <a:tblGrid>
                <a:gridCol w="1417373"/>
                <a:gridCol w="1417373"/>
                <a:gridCol w="1417373"/>
                <a:gridCol w="1417373"/>
                <a:gridCol w="1281535"/>
              </a:tblGrid>
              <a:tr h="370840">
                <a:tc>
                  <a:txBody>
                    <a:bodyPr/>
                    <a:lstStyle/>
                    <a:p>
                      <a:endParaRPr lang="el-GR" dirty="0"/>
                    </a:p>
                  </a:txBody>
                  <a:tcPr/>
                </a:tc>
                <a:tc>
                  <a:txBody>
                    <a:bodyPr/>
                    <a:lstStyle/>
                    <a:p>
                      <a:pPr algn="ctr"/>
                      <a:r>
                        <a:rPr lang="el-GR" dirty="0" smtClean="0"/>
                        <a:t>Νεφρά</a:t>
                      </a:r>
                      <a:endParaRPr lang="el-GR" dirty="0"/>
                    </a:p>
                  </a:txBody>
                  <a:tcPr/>
                </a:tc>
                <a:tc>
                  <a:txBody>
                    <a:bodyPr/>
                    <a:lstStyle/>
                    <a:p>
                      <a:pPr algn="ctr"/>
                      <a:r>
                        <a:rPr lang="el-GR" dirty="0" smtClean="0"/>
                        <a:t>Ήπαρ</a:t>
                      </a:r>
                      <a:endParaRPr lang="el-GR" dirty="0"/>
                    </a:p>
                  </a:txBody>
                  <a:tcPr/>
                </a:tc>
                <a:tc>
                  <a:txBody>
                    <a:bodyPr/>
                    <a:lstStyle/>
                    <a:p>
                      <a:pPr algn="ctr"/>
                      <a:r>
                        <a:rPr lang="el-GR" dirty="0" smtClean="0"/>
                        <a:t>Καρδιά</a:t>
                      </a:r>
                      <a:endParaRPr lang="el-GR" dirty="0"/>
                    </a:p>
                  </a:txBody>
                  <a:tcPr/>
                </a:tc>
                <a:tc>
                  <a:txBody>
                    <a:bodyPr/>
                    <a:lstStyle/>
                    <a:p>
                      <a:pPr algn="ctr"/>
                      <a:r>
                        <a:rPr lang="el-GR" dirty="0" smtClean="0"/>
                        <a:t>Σύνολο</a:t>
                      </a:r>
                      <a:endParaRPr lang="el-GR" dirty="0"/>
                    </a:p>
                  </a:txBody>
                  <a:tcPr/>
                </a:tc>
              </a:tr>
              <a:tr h="370840">
                <a:tc>
                  <a:txBody>
                    <a:bodyPr/>
                    <a:lstStyle/>
                    <a:p>
                      <a:r>
                        <a:rPr lang="el-GR" dirty="0" smtClean="0"/>
                        <a:t>Από Κύπρο</a:t>
                      </a:r>
                      <a:endParaRPr lang="el-GR" dirty="0"/>
                    </a:p>
                  </a:txBody>
                  <a:tcPr/>
                </a:tc>
                <a:tc>
                  <a:txBody>
                    <a:bodyPr/>
                    <a:lstStyle/>
                    <a:p>
                      <a:pPr algn="ctr"/>
                      <a:r>
                        <a:rPr lang="el-GR" dirty="0" smtClean="0"/>
                        <a:t>4</a:t>
                      </a:r>
                      <a:endParaRPr lang="el-GR" dirty="0"/>
                    </a:p>
                  </a:txBody>
                  <a:tcPr/>
                </a:tc>
                <a:tc>
                  <a:txBody>
                    <a:bodyPr/>
                    <a:lstStyle/>
                    <a:p>
                      <a:pPr algn="ctr"/>
                      <a:r>
                        <a:rPr lang="el-GR" dirty="0" smtClean="0"/>
                        <a:t>10</a:t>
                      </a:r>
                      <a:endParaRPr lang="el-GR" dirty="0"/>
                    </a:p>
                  </a:txBody>
                  <a:tcPr/>
                </a:tc>
                <a:tc>
                  <a:txBody>
                    <a:bodyPr/>
                    <a:lstStyle/>
                    <a:p>
                      <a:pPr algn="ctr"/>
                      <a:r>
                        <a:rPr lang="el-GR" dirty="0" smtClean="0"/>
                        <a:t>7</a:t>
                      </a:r>
                      <a:endParaRPr lang="el-GR" dirty="0"/>
                    </a:p>
                  </a:txBody>
                  <a:tcPr/>
                </a:tc>
                <a:tc>
                  <a:txBody>
                    <a:bodyPr/>
                    <a:lstStyle/>
                    <a:p>
                      <a:pPr algn="ctr"/>
                      <a:r>
                        <a:rPr lang="el-GR" dirty="0" smtClean="0"/>
                        <a:t>21</a:t>
                      </a:r>
                      <a:endParaRPr lang="el-GR" dirty="0"/>
                    </a:p>
                  </a:txBody>
                  <a:tcPr/>
                </a:tc>
              </a:tr>
              <a:tr h="370840">
                <a:tc>
                  <a:txBody>
                    <a:bodyPr/>
                    <a:lstStyle/>
                    <a:p>
                      <a:r>
                        <a:rPr lang="el-GR" dirty="0" smtClean="0"/>
                        <a:t>Από Ιταλία</a:t>
                      </a:r>
                      <a:endParaRPr lang="el-GR" dirty="0"/>
                    </a:p>
                  </a:txBody>
                  <a:tcPr/>
                </a:tc>
                <a:tc>
                  <a:txBody>
                    <a:bodyPr/>
                    <a:lstStyle/>
                    <a:p>
                      <a:pPr algn="ctr"/>
                      <a:r>
                        <a:rPr lang="el-GR" dirty="0" smtClean="0"/>
                        <a:t>3</a:t>
                      </a:r>
                      <a:endParaRPr lang="el-GR" dirty="0"/>
                    </a:p>
                  </a:txBody>
                  <a:tcPr/>
                </a:tc>
                <a:tc>
                  <a:txBody>
                    <a:bodyPr/>
                    <a:lstStyle/>
                    <a:p>
                      <a:pPr algn="ctr"/>
                      <a:r>
                        <a:rPr lang="el-GR" dirty="0" smtClean="0"/>
                        <a:t>-</a:t>
                      </a:r>
                      <a:endParaRPr lang="el-GR" dirty="0"/>
                    </a:p>
                  </a:txBody>
                  <a:tcPr/>
                </a:tc>
                <a:tc>
                  <a:txBody>
                    <a:bodyPr/>
                    <a:lstStyle/>
                    <a:p>
                      <a:pPr algn="ctr"/>
                      <a:r>
                        <a:rPr lang="el-GR" dirty="0" smtClean="0"/>
                        <a:t>-</a:t>
                      </a:r>
                      <a:endParaRPr lang="el-GR" dirty="0"/>
                    </a:p>
                  </a:txBody>
                  <a:tcPr/>
                </a:tc>
                <a:tc>
                  <a:txBody>
                    <a:bodyPr/>
                    <a:lstStyle/>
                    <a:p>
                      <a:pPr algn="ctr"/>
                      <a:r>
                        <a:rPr lang="el-GR" dirty="0" smtClean="0"/>
                        <a:t>3</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Σύνολο</a:t>
                      </a:r>
                    </a:p>
                  </a:txBody>
                  <a:tcPr/>
                </a:tc>
                <a:tc>
                  <a:txBody>
                    <a:bodyPr/>
                    <a:lstStyle/>
                    <a:p>
                      <a:pPr algn="ctr"/>
                      <a:r>
                        <a:rPr lang="el-GR" dirty="0" smtClean="0"/>
                        <a:t>7</a:t>
                      </a:r>
                      <a:endParaRPr lang="el-GR" dirty="0"/>
                    </a:p>
                  </a:txBody>
                  <a:tcPr/>
                </a:tc>
                <a:tc>
                  <a:txBody>
                    <a:bodyPr/>
                    <a:lstStyle/>
                    <a:p>
                      <a:pPr algn="ctr"/>
                      <a:r>
                        <a:rPr lang="el-GR" dirty="0" smtClean="0"/>
                        <a:t>10</a:t>
                      </a:r>
                      <a:endParaRPr lang="el-GR" dirty="0"/>
                    </a:p>
                  </a:txBody>
                  <a:tcPr/>
                </a:tc>
                <a:tc>
                  <a:txBody>
                    <a:bodyPr/>
                    <a:lstStyle/>
                    <a:p>
                      <a:pPr algn="ctr"/>
                      <a:r>
                        <a:rPr lang="el-GR" dirty="0" smtClean="0"/>
                        <a:t>7</a:t>
                      </a:r>
                      <a:endParaRPr lang="el-GR" dirty="0"/>
                    </a:p>
                  </a:txBody>
                  <a:tcPr/>
                </a:tc>
                <a:tc>
                  <a:txBody>
                    <a:bodyPr/>
                    <a:lstStyle/>
                    <a:p>
                      <a:pPr algn="ctr"/>
                      <a:r>
                        <a:rPr lang="el-GR" dirty="0" smtClean="0">
                          <a:solidFill>
                            <a:srgbClr val="FF0000"/>
                          </a:solidFill>
                        </a:rPr>
                        <a:t>24</a:t>
                      </a:r>
                      <a:endParaRPr lang="el-GR" dirty="0">
                        <a:solidFill>
                          <a:srgbClr val="FF0000"/>
                        </a:solidFill>
                      </a:endParaRPr>
                    </a:p>
                  </a:txBody>
                  <a:tcPr/>
                </a:tc>
              </a:tr>
            </a:tbl>
          </a:graphicData>
        </a:graphic>
      </p:graphicFrame>
      <p:sp>
        <p:nvSpPr>
          <p:cNvPr id="6" name="TextBox 5"/>
          <p:cNvSpPr txBox="1"/>
          <p:nvPr/>
        </p:nvSpPr>
        <p:spPr>
          <a:xfrm>
            <a:off x="928662" y="4000504"/>
            <a:ext cx="7488832" cy="1323439"/>
          </a:xfrm>
          <a:prstGeom prst="rect">
            <a:avLst/>
          </a:prstGeom>
          <a:noFill/>
        </p:spPr>
        <p:txBody>
          <a:bodyPr wrap="square" rtlCol="0">
            <a:spAutoFit/>
          </a:bodyPr>
          <a:lstStyle/>
          <a:p>
            <a:pPr marL="285750" indent="-285750">
              <a:buFont typeface="Arial" pitchFamily="34" charset="0"/>
              <a:buChar char="•"/>
            </a:pPr>
            <a:r>
              <a:rPr lang="el-GR" sz="1600" dirty="0" smtClean="0"/>
              <a:t>Αδυναμία μετάβασης εγχώριων ομάδων αφαίρεσης στο εξωτερικό, πλην της Κύπρου, λόγω έλλειψης πτητικού μέσου</a:t>
            </a:r>
          </a:p>
          <a:p>
            <a:pPr marL="285750" indent="-285750">
              <a:buFont typeface="Arial" pitchFamily="34" charset="0"/>
              <a:buChar char="•"/>
            </a:pPr>
            <a:r>
              <a:rPr lang="el-GR" sz="1600" dirty="0" smtClean="0"/>
              <a:t>Αδυναμία παραλαβής μοσχευμάτων με μικρό </a:t>
            </a:r>
            <a:r>
              <a:rPr lang="el-GR" sz="1600" dirty="0" err="1" smtClean="0"/>
              <a:t>χ.ψ.ι</a:t>
            </a:r>
            <a:r>
              <a:rPr lang="el-GR" sz="1600" dirty="0" smtClean="0"/>
              <a:t>. από το εξωτερικό, λόγω έλλειψης πτητικού μέσου</a:t>
            </a:r>
          </a:p>
          <a:p>
            <a:pPr marL="285750" indent="-285750">
              <a:buFont typeface="Arial" pitchFamily="34" charset="0"/>
              <a:buChar char="•"/>
            </a:pPr>
            <a:r>
              <a:rPr lang="el-GR" sz="1600" dirty="0" smtClean="0"/>
              <a:t>Αναστολή 24ωρης λειτουργίας ΕΟΜ από το 2014</a:t>
            </a:r>
            <a:endParaRPr lang="el-GR" sz="1600" dirty="0"/>
          </a:p>
        </p:txBody>
      </p:sp>
    </p:spTree>
    <p:extLst>
      <p:ext uri="{BB962C8B-B14F-4D97-AF65-F5344CB8AC3E}">
        <p14:creationId xmlns:p14="http://schemas.microsoft.com/office/powerpoint/2010/main" xmlns="" val="2116415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071678"/>
            <a:ext cx="8229600" cy="4525963"/>
          </a:xfrm>
        </p:spPr>
        <p:txBody>
          <a:bodyPr>
            <a:normAutofit/>
          </a:bodyPr>
          <a:lstStyle/>
          <a:p>
            <a:pPr algn="ctr">
              <a:buNone/>
            </a:pPr>
            <a:r>
              <a:rPr lang="el-GR" sz="2000" dirty="0" smtClean="0">
                <a:solidFill>
                  <a:srgbClr val="FF6600"/>
                </a:solidFill>
              </a:rPr>
              <a:t>Βασικός Όρος των διακρατικών συνεργασιών: </a:t>
            </a:r>
          </a:p>
          <a:p>
            <a:pPr algn="ctr">
              <a:buNone/>
            </a:pPr>
            <a:endParaRPr lang="el-GR" sz="2000" dirty="0" smtClean="0">
              <a:solidFill>
                <a:srgbClr val="FF6600"/>
              </a:solidFill>
            </a:endParaRPr>
          </a:p>
          <a:p>
            <a:r>
              <a:rPr lang="el-GR" sz="2000" dirty="0" smtClean="0">
                <a:solidFill>
                  <a:srgbClr val="FF6600"/>
                </a:solidFill>
              </a:rPr>
              <a:t>ΙΣΟΖΥΓΙΟ  μεταξύ προσφερόμενων μοσχευμάτων &amp; μεταμοσχευμένων ασθενών</a:t>
            </a:r>
          </a:p>
          <a:p>
            <a:endParaRPr lang="el-GR" sz="2000" dirty="0">
              <a:solidFill>
                <a:srgbClr val="FF6600"/>
              </a:solidFill>
            </a:endParaRPr>
          </a:p>
          <a:p>
            <a:endParaRPr lang="el-GR" sz="2000" dirty="0" smtClean="0">
              <a:solidFill>
                <a:srgbClr val="FF6600"/>
              </a:solidFill>
            </a:endParaRPr>
          </a:p>
          <a:p>
            <a:endParaRPr lang="el-GR" sz="2000" dirty="0">
              <a:solidFill>
                <a:srgbClr val="FF6600"/>
              </a:solidFill>
            </a:endParaRPr>
          </a:p>
          <a:p>
            <a:endParaRPr lang="el-GR" sz="2000" dirty="0" smtClean="0">
              <a:solidFill>
                <a:srgbClr val="FF6600"/>
              </a:solidFill>
            </a:endParaRPr>
          </a:p>
          <a:p>
            <a:endParaRPr lang="el-GR" sz="2000" dirty="0">
              <a:solidFill>
                <a:srgbClr val="FF6600"/>
              </a:solidFill>
            </a:endParaRPr>
          </a:p>
          <a:p>
            <a:endParaRPr lang="el-GR" sz="2000" dirty="0" smtClean="0">
              <a:solidFill>
                <a:srgbClr val="FF6600"/>
              </a:solidFill>
            </a:endParaRPr>
          </a:p>
          <a:p>
            <a:endParaRPr lang="el-GR" sz="2000" dirty="0">
              <a:solidFill>
                <a:srgbClr val="FF6600"/>
              </a:solidFill>
            </a:endParaRPr>
          </a:p>
          <a:p>
            <a:r>
              <a:rPr lang="el-GR" sz="2000" dirty="0" smtClean="0">
                <a:solidFill>
                  <a:srgbClr val="FF6600"/>
                </a:solidFill>
              </a:rPr>
              <a:t>Η αποπληρωμή των νοσηλίων</a:t>
            </a:r>
            <a:endParaRPr lang="el-GR" sz="2000" dirty="0">
              <a:solidFill>
                <a:srgbClr val="FF6600"/>
              </a:solidFill>
            </a:endParaRPr>
          </a:p>
        </p:txBody>
      </p:sp>
      <p:pic>
        <p:nvPicPr>
          <p:cNvPr id="18434" name="Picture 2" descr="http://i.huffpost.com/gen/1760949/images/o-BALANCE-SCALE-facebook.jpg"/>
          <p:cNvPicPr>
            <a:picLocks noChangeAspect="1" noChangeArrowheads="1"/>
          </p:cNvPicPr>
          <p:nvPr/>
        </p:nvPicPr>
        <p:blipFill>
          <a:blip r:embed="rId2" cstate="print"/>
          <a:srcRect/>
          <a:stretch>
            <a:fillRect/>
          </a:stretch>
        </p:blipFill>
        <p:spPr bwMode="auto">
          <a:xfrm>
            <a:off x="2500298" y="3500438"/>
            <a:ext cx="4143292" cy="2071646"/>
          </a:xfrm>
          <a:prstGeom prst="rect">
            <a:avLst/>
          </a:prstGeom>
          <a:noFill/>
        </p:spPr>
      </p:pic>
      <p:sp>
        <p:nvSpPr>
          <p:cNvPr id="5" name="1 - Τίτλος"/>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4400" b="0" i="0" u="none" strike="noStrike" kern="1200" cap="none" spc="0" normalizeH="0" baseline="0" noProof="0" dirty="0" smtClean="0">
                <a:ln>
                  <a:noFill/>
                </a:ln>
                <a:solidFill>
                  <a:schemeClr val="tx1"/>
                </a:solidFill>
                <a:effectLst/>
                <a:uLnTx/>
                <a:uFillTx/>
                <a:latin typeface="+mj-lt"/>
                <a:ea typeface="+mj-ea"/>
                <a:cs typeface="+mj-cs"/>
              </a:rPr>
              <a:t>Κεντρικός Συντονισμός ΕΟΜ</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2200" b="0" i="0" u="none" strike="noStrike" kern="1200" cap="none" spc="0" normalizeH="0" baseline="0" noProof="0" dirty="0" smtClean="0">
                <a:ln>
                  <a:noFill/>
                </a:ln>
                <a:solidFill>
                  <a:srgbClr val="FF9900"/>
                </a:solidFill>
                <a:effectLst/>
                <a:uLnTx/>
                <a:uFillTx/>
                <a:latin typeface="+mj-lt"/>
                <a:ea typeface="+mj-ea"/>
                <a:cs typeface="+mj-cs"/>
              </a:rPr>
              <a:t>2. Προσφορές Οργάνων από &amp; προς</a:t>
            </a:r>
            <a:r>
              <a:rPr kumimoji="0" lang="el-GR" sz="2200" b="0" i="0" u="none" strike="noStrike" kern="1200" cap="none" spc="0" normalizeH="0" noProof="0" dirty="0" smtClean="0">
                <a:ln>
                  <a:noFill/>
                </a:ln>
                <a:solidFill>
                  <a:srgbClr val="FF9900"/>
                </a:solidFill>
                <a:effectLst/>
                <a:uLnTx/>
                <a:uFillTx/>
                <a:latin typeface="+mj-lt"/>
                <a:ea typeface="+mj-ea"/>
                <a:cs typeface="+mj-cs"/>
              </a:rPr>
              <a:t> </a:t>
            </a:r>
            <a:r>
              <a:rPr kumimoji="0" lang="el-GR" sz="2200" b="0" i="0" u="none" strike="noStrike" kern="1200" cap="none" spc="0" normalizeH="0" baseline="0" noProof="0" dirty="0" smtClean="0">
                <a:ln>
                  <a:noFill/>
                </a:ln>
                <a:solidFill>
                  <a:srgbClr val="FF9900"/>
                </a:solidFill>
                <a:effectLst/>
                <a:uLnTx/>
                <a:uFillTx/>
                <a:latin typeface="+mj-lt"/>
                <a:ea typeface="+mj-ea"/>
                <a:cs typeface="+mj-cs"/>
              </a:rPr>
              <a:t>το Εξωτερικό</a:t>
            </a:r>
            <a:r>
              <a:rPr kumimoji="0" lang="el-GR" sz="4400" b="0" i="0" u="none" strike="noStrike" kern="1200" cap="none" spc="0" normalizeH="0" baseline="0" noProof="0" dirty="0" smtClean="0">
                <a:ln>
                  <a:noFill/>
                </a:ln>
                <a:solidFill>
                  <a:srgbClr val="FF9900"/>
                </a:solidFill>
                <a:effectLst/>
                <a:uLnTx/>
                <a:uFillTx/>
                <a:latin typeface="+mj-lt"/>
                <a:ea typeface="+mj-ea"/>
                <a:cs typeface="+mj-cs"/>
              </a:rPr>
              <a:t/>
            </a:r>
            <a:br>
              <a:rPr kumimoji="0" lang="el-GR" sz="4400" b="0" i="0" u="none" strike="noStrike" kern="1200" cap="none" spc="0" normalizeH="0" baseline="0" noProof="0" dirty="0" smtClean="0">
                <a:ln>
                  <a:noFill/>
                </a:ln>
                <a:solidFill>
                  <a:srgbClr val="FF9900"/>
                </a:solidFill>
                <a:effectLst/>
                <a:uLnTx/>
                <a:uFillTx/>
                <a:latin typeface="+mj-lt"/>
                <a:ea typeface="+mj-ea"/>
                <a:cs typeface="+mj-cs"/>
              </a:rPr>
            </a:br>
            <a:endParaRPr kumimoji="0" lang="el-GR"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lgn="ctr">
              <a:buNone/>
            </a:pPr>
            <a:r>
              <a:rPr lang="el-GR" sz="1600" i="1" dirty="0" smtClean="0"/>
              <a:t>	</a:t>
            </a:r>
          </a:p>
          <a:p>
            <a:pPr>
              <a:buNone/>
            </a:pPr>
            <a:r>
              <a:rPr lang="el-GR" sz="1700" dirty="0" smtClean="0"/>
              <a:t>	Μόνο υπό τις παρακάτω </a:t>
            </a:r>
            <a:r>
              <a:rPr lang="el-GR" sz="1700" u="sng" dirty="0" smtClean="0"/>
              <a:t>κλινικές συνθήκες</a:t>
            </a:r>
            <a:r>
              <a:rPr lang="el-GR" sz="1700" dirty="0" smtClean="0"/>
              <a:t> ένας ασθενής μπορεί να γίνει αποδεκτός από την Ιταλία για </a:t>
            </a:r>
            <a:r>
              <a:rPr lang="el-GR" sz="1700" u="sng" dirty="0" smtClean="0"/>
              <a:t>Επείγουσα μεταμόσχευση ήπατος</a:t>
            </a:r>
            <a:r>
              <a:rPr lang="el-GR" sz="1700" dirty="0" smtClean="0"/>
              <a:t>:</a:t>
            </a:r>
          </a:p>
          <a:p>
            <a:pPr>
              <a:buNone/>
            </a:pPr>
            <a:endParaRPr lang="el-GR" sz="1700" dirty="0" smtClean="0"/>
          </a:p>
          <a:p>
            <a:pPr lvl="0"/>
            <a:r>
              <a:rPr lang="el-GR" sz="1700" b="1" u="sng" dirty="0" smtClean="0"/>
              <a:t>Κεραυνοβόλος οξεία ηπατίτιδα</a:t>
            </a:r>
            <a:r>
              <a:rPr lang="el-GR" sz="1700" b="1" dirty="0" smtClean="0"/>
              <a:t> </a:t>
            </a:r>
            <a:r>
              <a:rPr lang="el-GR" sz="1700" dirty="0" smtClean="0"/>
              <a:t>(η ηπατική νόσος προέκυψε σε χρονικό διάστημα λιγότερο των 8 εβδομάδων σε υγιές ήπαρ, συσχετισμένη με εγκεφαλοπάθεια </a:t>
            </a:r>
            <a:r>
              <a:rPr lang="en-US" sz="1700" dirty="0" smtClean="0"/>
              <a:t>Grade II</a:t>
            </a:r>
            <a:r>
              <a:rPr lang="el-GR" sz="1700" dirty="0" smtClean="0"/>
              <a:t> ή υψηλότερου βαθμού με </a:t>
            </a:r>
            <a:r>
              <a:rPr lang="en-US" sz="1700" dirty="0" smtClean="0"/>
              <a:t>PT</a:t>
            </a:r>
            <a:r>
              <a:rPr lang="el-GR" sz="1700" dirty="0" smtClean="0"/>
              <a:t> τιμές μικρότερες από 15%. Ο ασθενής δεν θα πρέπει να έχει κινήσεις </a:t>
            </a:r>
            <a:r>
              <a:rPr lang="el-GR" sz="1700" dirty="0" err="1" smtClean="0"/>
              <a:t>απεγκεφαλισμού</a:t>
            </a:r>
            <a:r>
              <a:rPr lang="el-GR" sz="1700" dirty="0" smtClean="0"/>
              <a:t>)</a:t>
            </a:r>
          </a:p>
          <a:p>
            <a:pPr lvl="0"/>
            <a:r>
              <a:rPr lang="el-GR" sz="1700" b="1" u="sng" dirty="0" smtClean="0"/>
              <a:t>Οξεία θρόμβωση ηπατικής αρτηρίας</a:t>
            </a:r>
            <a:r>
              <a:rPr lang="el-GR" sz="1700" b="1" dirty="0" smtClean="0"/>
              <a:t> </a:t>
            </a:r>
            <a:r>
              <a:rPr lang="el-GR" sz="1700" dirty="0" smtClean="0"/>
              <a:t>που προέκυψε μέσα σε 15 μέρες μετά τη μεταμόσχευση.</a:t>
            </a:r>
          </a:p>
          <a:p>
            <a:pPr lvl="0"/>
            <a:r>
              <a:rPr lang="el-GR" sz="1700" b="1" u="sng" dirty="0" smtClean="0"/>
              <a:t>Πρωτοπαθής μη λειτουργία ήπατος</a:t>
            </a:r>
            <a:r>
              <a:rPr lang="el-GR" sz="1700" b="1" dirty="0" smtClean="0"/>
              <a:t> </a:t>
            </a:r>
            <a:r>
              <a:rPr lang="el-GR" sz="1700" dirty="0" smtClean="0"/>
              <a:t>που προέκυψε μέσα σε 10 μέρες μετά τη μεταμόσχευση.</a:t>
            </a:r>
          </a:p>
          <a:p>
            <a:pPr lvl="0"/>
            <a:r>
              <a:rPr lang="el-GR" sz="1700" b="1" u="sng" dirty="0" smtClean="0"/>
              <a:t>Οξεία ηπατική ανεπάρκεια</a:t>
            </a:r>
            <a:r>
              <a:rPr lang="el-GR" sz="1700" b="1" dirty="0" smtClean="0"/>
              <a:t> </a:t>
            </a:r>
            <a:r>
              <a:rPr lang="el-GR" sz="1700" dirty="0" smtClean="0"/>
              <a:t>σε έδαφος νόσου </a:t>
            </a:r>
            <a:r>
              <a:rPr lang="en-US" sz="1700" dirty="0" smtClean="0"/>
              <a:t>Wilson</a:t>
            </a:r>
            <a:r>
              <a:rPr lang="el-GR" sz="1700" dirty="0" smtClean="0"/>
              <a:t>.</a:t>
            </a:r>
          </a:p>
          <a:p>
            <a:r>
              <a:rPr lang="el-GR" sz="1700" b="1" u="sng" dirty="0" smtClean="0"/>
              <a:t>Ηπατεκτομή εξαιτίας τραύματος</a:t>
            </a:r>
            <a:r>
              <a:rPr lang="el-GR" sz="1700" b="1" dirty="0" smtClean="0"/>
              <a:t> </a:t>
            </a:r>
            <a:r>
              <a:rPr lang="el-GR" sz="1700" dirty="0" smtClean="0"/>
              <a:t>με ολική απώλεια της λειτουργίας του οργάνου.</a:t>
            </a:r>
            <a:endParaRPr lang="el-GR" sz="1700" dirty="0"/>
          </a:p>
        </p:txBody>
      </p:sp>
      <p:sp>
        <p:nvSpPr>
          <p:cNvPr id="4" name="1 - Τίτλος"/>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4400" b="0" i="0" u="none" strike="noStrike" kern="1200" cap="none" spc="0" normalizeH="0" baseline="0" noProof="0" dirty="0" smtClean="0">
                <a:ln>
                  <a:noFill/>
                </a:ln>
                <a:solidFill>
                  <a:schemeClr val="tx1"/>
                </a:solidFill>
                <a:effectLst/>
                <a:uLnTx/>
                <a:uFillTx/>
                <a:latin typeface="+mj-lt"/>
                <a:ea typeface="+mj-ea"/>
                <a:cs typeface="+mj-cs"/>
              </a:rPr>
              <a:t>Κεντρικός Συντονισμός ΕΟΜ</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2200" b="0" i="0" u="none" strike="noStrike" kern="1200" cap="none" spc="0" normalizeH="0" baseline="0" noProof="0" dirty="0" smtClean="0">
                <a:ln>
                  <a:noFill/>
                </a:ln>
                <a:solidFill>
                  <a:srgbClr val="FF9900"/>
                </a:solidFill>
                <a:effectLst/>
                <a:uLnTx/>
                <a:uFillTx/>
                <a:latin typeface="+mj-lt"/>
                <a:ea typeface="+mj-ea"/>
                <a:cs typeface="+mj-cs"/>
              </a:rPr>
              <a:t>2. Επείγουσες μεταβάσεις στο εξωτερικό</a:t>
            </a:r>
            <a:r>
              <a:rPr kumimoji="0" lang="el-GR" sz="4400" b="0" i="0" u="none" strike="noStrike" kern="1200" cap="none" spc="0" normalizeH="0" baseline="0" noProof="0" dirty="0" smtClean="0">
                <a:ln>
                  <a:noFill/>
                </a:ln>
                <a:solidFill>
                  <a:srgbClr val="FF9900"/>
                </a:solidFill>
                <a:effectLst/>
                <a:uLnTx/>
                <a:uFillTx/>
                <a:latin typeface="+mj-lt"/>
                <a:ea typeface="+mj-ea"/>
                <a:cs typeface="+mj-cs"/>
              </a:rPr>
              <a:t/>
            </a:r>
            <a:br>
              <a:rPr kumimoji="0" lang="el-GR" sz="4400" b="0" i="0" u="none" strike="noStrike" kern="1200" cap="none" spc="0" normalizeH="0" baseline="0" noProof="0" dirty="0" smtClean="0">
                <a:ln>
                  <a:noFill/>
                </a:ln>
                <a:solidFill>
                  <a:srgbClr val="FF9900"/>
                </a:solidFill>
                <a:effectLst/>
                <a:uLnTx/>
                <a:uFillTx/>
                <a:latin typeface="+mj-lt"/>
                <a:ea typeface="+mj-ea"/>
                <a:cs typeface="+mj-cs"/>
              </a:rPr>
            </a:br>
            <a:endParaRPr kumimoji="0" lang="el-G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C:\Users\gmenoudakou\Desktop\centro nationale trapianti.jpg"/>
          <p:cNvPicPr>
            <a:picLocks noChangeAspect="1" noChangeArrowheads="1"/>
          </p:cNvPicPr>
          <p:nvPr/>
        </p:nvPicPr>
        <p:blipFill>
          <a:blip r:embed="rId2" cstate="print"/>
          <a:srcRect/>
          <a:stretch>
            <a:fillRect/>
          </a:stretch>
        </p:blipFill>
        <p:spPr bwMode="auto">
          <a:xfrm>
            <a:off x="7711070" y="214290"/>
            <a:ext cx="1239659" cy="7143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extimages.us/friday/friday07/friday-116.jpg"/>
          <p:cNvPicPr>
            <a:picLocks noChangeAspect="1" noChangeArrowheads="1"/>
          </p:cNvPicPr>
          <p:nvPr/>
        </p:nvPicPr>
        <p:blipFill>
          <a:blip r:embed="rId2" cstate="print"/>
          <a:srcRect/>
          <a:stretch>
            <a:fillRect/>
          </a:stretch>
        </p:blipFill>
        <p:spPr bwMode="auto">
          <a:xfrm>
            <a:off x="6143636" y="4572008"/>
            <a:ext cx="2873756" cy="2105797"/>
          </a:xfrm>
          <a:prstGeom prst="rect">
            <a:avLst/>
          </a:prstGeom>
          <a:noFill/>
        </p:spPr>
      </p:pic>
      <p:sp>
        <p:nvSpPr>
          <p:cNvPr id="3" name="2 - Θέση περιεχομένου"/>
          <p:cNvSpPr>
            <a:spLocks noGrp="1"/>
          </p:cNvSpPr>
          <p:nvPr>
            <p:ph idx="1"/>
          </p:nvPr>
        </p:nvSpPr>
        <p:spPr>
          <a:xfrm>
            <a:off x="457200" y="1600200"/>
            <a:ext cx="8229600" cy="4757758"/>
          </a:xfrm>
        </p:spPr>
        <p:txBody>
          <a:bodyPr>
            <a:normAutofit/>
          </a:bodyPr>
          <a:lstStyle/>
          <a:p>
            <a:endParaRPr lang="el-GR" sz="1600" i="1" dirty="0" smtClean="0"/>
          </a:p>
          <a:p>
            <a:r>
              <a:rPr lang="el-GR" sz="1600" dirty="0" smtClean="0"/>
              <a:t>Αναφορά σε ΕΟΜ ασθενούς που χρήζει </a:t>
            </a:r>
            <a:r>
              <a:rPr lang="el-GR" sz="1600" b="1" dirty="0" smtClean="0"/>
              <a:t>Επείγουσας Μεταμόσχευσης Ήπατος</a:t>
            </a:r>
          </a:p>
          <a:p>
            <a:r>
              <a:rPr lang="el-GR" sz="1600" b="1" dirty="0" smtClean="0"/>
              <a:t>Αξιολόγηση ασθενούς από Μον</a:t>
            </a:r>
            <a:r>
              <a:rPr lang="el-GR" sz="1600" b="1" dirty="0"/>
              <a:t>.</a:t>
            </a:r>
            <a:r>
              <a:rPr lang="el-GR" sz="1600" b="1" dirty="0" smtClean="0"/>
              <a:t> Μεταμόσχευσης Ήπατος Ιπποκρατείου </a:t>
            </a:r>
            <a:r>
              <a:rPr lang="el-GR" sz="1600" dirty="0" smtClean="0"/>
              <a:t>Θεσσαλονίκης</a:t>
            </a:r>
          </a:p>
          <a:p>
            <a:r>
              <a:rPr lang="el-GR" sz="1600" b="1" dirty="0" smtClean="0"/>
              <a:t>Ένταξη στην εγχώρια «Επείγουσα Λίστα» </a:t>
            </a:r>
          </a:p>
          <a:p>
            <a:r>
              <a:rPr lang="el-GR" sz="1600" b="1" dirty="0" smtClean="0"/>
              <a:t>Σύσταση μετάβασης </a:t>
            </a:r>
            <a:r>
              <a:rPr lang="el-GR" sz="1600" dirty="0" smtClean="0"/>
              <a:t>του σε κέντρο του εξωτερικού, λόγω χαμηλής ροής μοσχευμάτων στην Ελλάδα – ενδεχόμενο μη εύρεσης μοσχεύματος κατά τον κρίσιμο χρόνο για την επιβίωση του ασθενούς</a:t>
            </a:r>
          </a:p>
          <a:p>
            <a:r>
              <a:rPr lang="el-GR" sz="1600" b="1" dirty="0" smtClean="0"/>
              <a:t>Διαβίβαση επείγοντος αιτήματος σε Ιταλικό ΕΟΜ</a:t>
            </a:r>
          </a:p>
          <a:p>
            <a:r>
              <a:rPr lang="el-GR" sz="1600" b="1" dirty="0" smtClean="0"/>
              <a:t>Απαραίτητα συνοδευτικά έγγραφα &amp; Προϋποθέσεις για την αξιολόγηση στην Ιταλία:</a:t>
            </a:r>
          </a:p>
          <a:p>
            <a:pPr>
              <a:buNone/>
            </a:pPr>
            <a:r>
              <a:rPr lang="el-GR" sz="1600" i="1" dirty="0"/>
              <a:t> </a:t>
            </a:r>
            <a:r>
              <a:rPr lang="el-GR" sz="1600" i="1" dirty="0" smtClean="0"/>
              <a:t>                               </a:t>
            </a:r>
            <a:r>
              <a:rPr lang="el-GR" sz="1600" i="1" dirty="0" smtClean="0">
                <a:solidFill>
                  <a:srgbClr val="FF6600"/>
                </a:solidFill>
              </a:rPr>
              <a:t>Ιατρικό Ιστορικό &amp; παρούσα Κλινική Κατάσταση στα Αγγλικά</a:t>
            </a:r>
          </a:p>
          <a:p>
            <a:pPr>
              <a:buNone/>
            </a:pPr>
            <a:r>
              <a:rPr lang="el-GR" sz="1600" i="1" dirty="0" smtClean="0">
                <a:solidFill>
                  <a:srgbClr val="FF6600"/>
                </a:solidFill>
              </a:rPr>
              <a:t>                               Τηλέφωνο επικοινωνίας θεράποντος ιατρού</a:t>
            </a:r>
          </a:p>
          <a:p>
            <a:pPr>
              <a:buNone/>
            </a:pPr>
            <a:r>
              <a:rPr lang="el-GR" sz="1600" i="1" dirty="0" smtClean="0">
                <a:solidFill>
                  <a:srgbClr val="FF6600"/>
                </a:solidFill>
              </a:rPr>
              <a:t>                               Ασφάλιση &amp; Αντίγραφο της Ευρωπαϊκής Κάρτας Ασφάλισης του ασθενούς</a:t>
            </a:r>
          </a:p>
          <a:p>
            <a:r>
              <a:rPr lang="el-GR" sz="1600" b="1" dirty="0" smtClean="0"/>
              <a:t>Απαραίτητες προϋποθέσεις για τη διακομιδή του:</a:t>
            </a:r>
          </a:p>
          <a:p>
            <a:pPr>
              <a:buNone/>
            </a:pPr>
            <a:r>
              <a:rPr lang="el-GR" sz="1600" b="1" i="1" dirty="0" smtClean="0"/>
              <a:t>	                      </a:t>
            </a:r>
            <a:r>
              <a:rPr lang="el-GR" sz="1600" i="1" dirty="0" smtClean="0">
                <a:solidFill>
                  <a:srgbClr val="FF6600"/>
                </a:solidFill>
              </a:rPr>
              <a:t>Κοινοτικό έντυπο ΕΟΠΥΥ «</a:t>
            </a:r>
            <a:r>
              <a:rPr lang="en-US" sz="1600" i="1" dirty="0" smtClean="0">
                <a:solidFill>
                  <a:srgbClr val="FF6600"/>
                </a:solidFill>
              </a:rPr>
              <a:t>S2</a:t>
            </a:r>
            <a:r>
              <a:rPr lang="el-GR" sz="1600" i="1" dirty="0" smtClean="0">
                <a:solidFill>
                  <a:srgbClr val="FF6600"/>
                </a:solidFill>
              </a:rPr>
              <a:t>»</a:t>
            </a:r>
          </a:p>
          <a:p>
            <a:pPr>
              <a:buNone/>
            </a:pPr>
            <a:r>
              <a:rPr lang="el-GR" sz="1600" i="1" dirty="0">
                <a:solidFill>
                  <a:srgbClr val="FF6600"/>
                </a:solidFill>
              </a:rPr>
              <a:t>	</a:t>
            </a:r>
            <a:r>
              <a:rPr lang="el-GR" sz="1600" i="1" dirty="0" smtClean="0">
                <a:solidFill>
                  <a:srgbClr val="FF6600"/>
                </a:solidFill>
              </a:rPr>
              <a:t>	         Βεβαίωση Αναγκαιότητας </a:t>
            </a:r>
            <a:r>
              <a:rPr lang="el-GR" sz="1600" i="1" dirty="0" err="1" smtClean="0">
                <a:solidFill>
                  <a:srgbClr val="FF6600"/>
                </a:solidFill>
              </a:rPr>
              <a:t>αεροδιακομιδής</a:t>
            </a:r>
            <a:r>
              <a:rPr lang="el-GR" sz="1600" i="1" dirty="0" smtClean="0">
                <a:solidFill>
                  <a:srgbClr val="FF6600"/>
                </a:solidFill>
              </a:rPr>
              <a:t> ΕΚΑΒ</a:t>
            </a:r>
          </a:p>
          <a:p>
            <a:pPr>
              <a:buNone/>
            </a:pPr>
            <a:r>
              <a:rPr lang="el-GR" sz="1600" i="1" dirty="0">
                <a:solidFill>
                  <a:srgbClr val="FF6600"/>
                </a:solidFill>
              </a:rPr>
              <a:t>	</a:t>
            </a:r>
            <a:r>
              <a:rPr lang="el-GR" sz="1600" i="1" dirty="0" smtClean="0">
                <a:solidFill>
                  <a:srgbClr val="FF6600"/>
                </a:solidFill>
              </a:rPr>
              <a:t>	         Συνοδός Ιατρός</a:t>
            </a:r>
          </a:p>
          <a:p>
            <a:pPr algn="ctr">
              <a:buNone/>
            </a:pPr>
            <a:endParaRPr lang="el-GR" sz="1600" b="1" dirty="0" smtClean="0"/>
          </a:p>
          <a:p>
            <a:pPr>
              <a:buNone/>
            </a:pPr>
            <a:endParaRPr lang="el-GR" dirty="0"/>
          </a:p>
        </p:txBody>
      </p:sp>
      <p:sp>
        <p:nvSpPr>
          <p:cNvPr id="4" name="1 - Τίτλος"/>
          <p:cNvSpPr txBox="1">
            <a:spLocks noGrp="1"/>
          </p:cNvSpPr>
          <p:nvPr>
            <p:ph type="title"/>
          </p:nvPr>
        </p:nvSpPr>
        <p:spPr>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4400" b="0" i="0" u="none" strike="noStrike" kern="1200" cap="none" spc="0" normalizeH="0" baseline="0" noProof="0" dirty="0" smtClean="0">
                <a:ln>
                  <a:noFill/>
                </a:ln>
                <a:solidFill>
                  <a:schemeClr val="tx1"/>
                </a:solidFill>
                <a:effectLst/>
                <a:uLnTx/>
                <a:uFillTx/>
                <a:latin typeface="+mj-lt"/>
                <a:ea typeface="+mj-ea"/>
                <a:cs typeface="+mj-cs"/>
              </a:rPr>
              <a:t>Κεντρικός Συντονισμός ΕΟΜ</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lang="el-GR" sz="2200" dirty="0">
                <a:solidFill>
                  <a:srgbClr val="FF9900"/>
                </a:solidFill>
              </a:rPr>
              <a:t>3</a:t>
            </a:r>
            <a:r>
              <a:rPr kumimoji="0" lang="el-GR" sz="2200" b="0" i="0" u="none" strike="noStrike" kern="1200" cap="none" spc="0" normalizeH="0" baseline="0" noProof="0" dirty="0" smtClean="0">
                <a:ln>
                  <a:noFill/>
                </a:ln>
                <a:solidFill>
                  <a:srgbClr val="FF9900"/>
                </a:solidFill>
                <a:effectLst/>
                <a:uLnTx/>
                <a:uFillTx/>
                <a:latin typeface="+mj-lt"/>
                <a:ea typeface="+mj-ea"/>
                <a:cs typeface="+mj-cs"/>
              </a:rPr>
              <a:t>. Επείγουσες μεταβάσεις στο εξωτερικό</a:t>
            </a:r>
            <a:r>
              <a:rPr kumimoji="0" lang="el-GR" sz="4400" b="0" i="0" u="none" strike="noStrike" kern="1200" cap="none" spc="0" normalizeH="0" baseline="0" noProof="0" dirty="0" smtClean="0">
                <a:ln>
                  <a:noFill/>
                </a:ln>
                <a:solidFill>
                  <a:srgbClr val="FF9900"/>
                </a:solidFill>
                <a:effectLst/>
                <a:uLnTx/>
                <a:uFillTx/>
                <a:latin typeface="+mj-lt"/>
                <a:ea typeface="+mj-ea"/>
                <a:cs typeface="+mj-cs"/>
              </a:rPr>
              <a:t/>
            </a:r>
            <a:br>
              <a:rPr kumimoji="0" lang="el-GR" sz="4400" b="0" i="0" u="none" strike="noStrike" kern="1200" cap="none" spc="0" normalizeH="0" baseline="0" noProof="0" dirty="0" smtClean="0">
                <a:ln>
                  <a:noFill/>
                </a:ln>
                <a:solidFill>
                  <a:srgbClr val="FF9900"/>
                </a:solidFill>
                <a:effectLst/>
                <a:uLnTx/>
                <a:uFillTx/>
                <a:latin typeface="+mj-lt"/>
                <a:ea typeface="+mj-ea"/>
                <a:cs typeface="+mj-cs"/>
              </a:rPr>
            </a:br>
            <a:endParaRPr kumimoji="0" lang="el-G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descr="C:\Users\gmenoudakou\Desktop\centro nationale trapianti.jpg"/>
          <p:cNvPicPr>
            <a:picLocks noChangeAspect="1" noChangeArrowheads="1"/>
          </p:cNvPicPr>
          <p:nvPr/>
        </p:nvPicPr>
        <p:blipFill>
          <a:blip r:embed="rId3" cstate="print"/>
          <a:srcRect/>
          <a:stretch>
            <a:fillRect/>
          </a:stretch>
        </p:blipFill>
        <p:spPr bwMode="auto">
          <a:xfrm>
            <a:off x="7711070" y="214290"/>
            <a:ext cx="1239659" cy="7143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 Point Presentation_final.jpg"/>
          <p:cNvPicPr>
            <a:picLocks noChangeAspect="1"/>
          </p:cNvPicPr>
          <p:nvPr/>
        </p:nvPicPr>
        <p:blipFill>
          <a:blip r:embed="rId2" cstate="print"/>
          <a:stretch>
            <a:fillRect/>
          </a:stretch>
        </p:blipFill>
        <p:spPr>
          <a:xfrm>
            <a:off x="64008" y="0"/>
            <a:ext cx="9015984" cy="6858000"/>
          </a:xfrm>
          <a:prstGeom prst="rect">
            <a:avLst/>
          </a:prstGeom>
        </p:spPr>
      </p:pic>
      <p:sp>
        <p:nvSpPr>
          <p:cNvPr id="2" name="1 - Τίτλος"/>
          <p:cNvSpPr>
            <a:spLocks noGrp="1"/>
          </p:cNvSpPr>
          <p:nvPr>
            <p:ph type="title"/>
          </p:nvPr>
        </p:nvSpPr>
        <p:spPr/>
        <p:txBody>
          <a:bodyPr>
            <a:normAutofit/>
          </a:bodyPr>
          <a:lstStyle/>
          <a:p>
            <a:r>
              <a:rPr lang="el-GR" sz="4000" dirty="0" smtClean="0"/>
              <a:t>Κεντρικός Συντονισμός ΕΟΜ</a:t>
            </a:r>
            <a:endParaRPr lang="el-GR" sz="4000" dirty="0"/>
          </a:p>
        </p:txBody>
      </p:sp>
      <p:sp>
        <p:nvSpPr>
          <p:cNvPr id="3" name="2 - Θέση περιεχομένου"/>
          <p:cNvSpPr>
            <a:spLocks noGrp="1"/>
          </p:cNvSpPr>
          <p:nvPr>
            <p:ph idx="1"/>
          </p:nvPr>
        </p:nvSpPr>
        <p:spPr/>
        <p:txBody>
          <a:bodyPr>
            <a:normAutofit/>
          </a:bodyPr>
          <a:lstStyle/>
          <a:p>
            <a:pPr algn="just">
              <a:buFontTx/>
              <a:buNone/>
            </a:pPr>
            <a:r>
              <a:rPr lang="el-GR" sz="2400" dirty="0" smtClean="0">
                <a:solidFill>
                  <a:srgbClr val="FF9900"/>
                </a:solidFill>
              </a:rPr>
              <a:t>«…Οργανώνει και συντονίζει σε τοπικό, κρατικό και διακρατικό επίπεδο τον εντοπισμό, την αξιολόγηση, τη διασφάλιση της ποιότητας, την κατανομή και τη διακίνηση μοσχευμάτων…»</a:t>
            </a:r>
          </a:p>
          <a:p>
            <a:pPr algn="just">
              <a:buFontTx/>
              <a:buNone/>
            </a:pPr>
            <a:endParaRPr lang="el-GR" sz="2400" dirty="0">
              <a:solidFill>
                <a:srgbClr val="FF9900"/>
              </a:solidFill>
            </a:endParaRPr>
          </a:p>
          <a:p>
            <a:pPr algn="just">
              <a:buFontTx/>
              <a:buNone/>
            </a:pPr>
            <a:r>
              <a:rPr lang="el-GR" sz="2400" dirty="0" smtClean="0">
                <a:solidFill>
                  <a:srgbClr val="FF9900"/>
                </a:solidFill>
              </a:rPr>
              <a:t>Οι Συντονιστές του ΕΟΜ είναι σε ετοιμότητα 24</a:t>
            </a:r>
            <a:r>
              <a:rPr lang="en-US" sz="2400" dirty="0" smtClean="0">
                <a:solidFill>
                  <a:srgbClr val="FF9900"/>
                </a:solidFill>
              </a:rPr>
              <a:t>h/24h, </a:t>
            </a:r>
            <a:r>
              <a:rPr lang="el-GR" sz="2400" dirty="0" smtClean="0">
                <a:solidFill>
                  <a:srgbClr val="FF9900"/>
                </a:solidFill>
              </a:rPr>
              <a:t>365ημ./χρόνο</a:t>
            </a:r>
          </a:p>
          <a:p>
            <a:pPr>
              <a:buNone/>
            </a:pPr>
            <a:endParaRPr lang="el-GR" sz="2400" dirty="0"/>
          </a:p>
        </p:txBody>
      </p:sp>
      <p:pic>
        <p:nvPicPr>
          <p:cNvPr id="4" name="Picture 4" descr="20540741361049308600V1FPage_2"/>
          <p:cNvPicPr>
            <a:picLocks noChangeAspect="1" noChangeArrowheads="1"/>
          </p:cNvPicPr>
          <p:nvPr/>
        </p:nvPicPr>
        <p:blipFill>
          <a:blip r:embed="rId3" cstate="print"/>
          <a:srcRect/>
          <a:stretch>
            <a:fillRect/>
          </a:stretch>
        </p:blipFill>
        <p:spPr bwMode="auto">
          <a:xfrm>
            <a:off x="3059113" y="4508500"/>
            <a:ext cx="2514600" cy="173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a:bodyPr>
          <a:lstStyle/>
          <a:p>
            <a:r>
              <a:rPr lang="el-GR" sz="3600" dirty="0" smtClean="0"/>
              <a:t>Κατανομή Οργάνων</a:t>
            </a:r>
            <a:endParaRPr lang="el-GR" sz="3600" dirty="0"/>
          </a:p>
        </p:txBody>
      </p:sp>
      <p:sp>
        <p:nvSpPr>
          <p:cNvPr id="3" name="2 - Θέση περιεχομένου"/>
          <p:cNvSpPr>
            <a:spLocks noGrp="1"/>
          </p:cNvSpPr>
          <p:nvPr>
            <p:ph idx="1"/>
          </p:nvPr>
        </p:nvSpPr>
        <p:spPr>
          <a:xfrm>
            <a:off x="571472" y="928670"/>
            <a:ext cx="6972320" cy="614354"/>
          </a:xfrm>
        </p:spPr>
        <p:txBody>
          <a:bodyPr/>
          <a:lstStyle/>
          <a:p>
            <a:pPr>
              <a:buNone/>
            </a:pPr>
            <a:r>
              <a:rPr lang="el-GR" dirty="0" smtClean="0"/>
              <a:t>Κριτήρια Κατανομής</a:t>
            </a:r>
            <a:endParaRPr lang="el-GR" dirty="0"/>
          </a:p>
        </p:txBody>
      </p:sp>
      <p:sp>
        <p:nvSpPr>
          <p:cNvPr id="4" name="Rectangle 3"/>
          <p:cNvSpPr txBox="1">
            <a:spLocks noChangeArrowheads="1"/>
          </p:cNvSpPr>
          <p:nvPr/>
        </p:nvSpPr>
        <p:spPr>
          <a:xfrm>
            <a:off x="214282" y="1673225"/>
            <a:ext cx="6121400" cy="5184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1" i="0" u="none" strike="noStrike" kern="1200" cap="none" spc="0" normalizeH="0" baseline="0" noProof="0" dirty="0" smtClean="0">
                <a:ln>
                  <a:noFill/>
                </a:ln>
                <a:solidFill>
                  <a:srgbClr val="FF6600"/>
                </a:solidFill>
                <a:effectLst/>
                <a:uLnTx/>
                <a:uFillTx/>
                <a:latin typeface="+mn-lt"/>
                <a:ea typeface="+mn-ea"/>
                <a:cs typeface="+mn-cs"/>
              </a:rPr>
              <a:t>Ιατρικά</a:t>
            </a:r>
            <a:endParaRPr kumimoji="0" lang="en-US" sz="1600" b="1" i="0" u="none" strike="noStrike" kern="1200" cap="none" spc="0" normalizeH="0" baseline="0" noProof="0" dirty="0" smtClean="0">
              <a:ln>
                <a:noFill/>
              </a:ln>
              <a:solidFill>
                <a:srgbClr val="FF6600"/>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Σοβαρότητα ανεπάρκειας</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 </a:t>
            </a: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Επείγον</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ABO</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HLA </a:t>
            </a: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συμβατότητα</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Πρωτοπαθής νόσος</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Αναμενόμενο αποτέλεσμα με τα</a:t>
            </a:r>
            <a:r>
              <a:rPr kumimoji="0" lang="el-GR" sz="1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χαρακτηριστικά του προσφερόμενου οργάνου</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rgbClr val="FF66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1" i="0" u="none" strike="noStrike" kern="1200" cap="none" spc="0" normalizeH="0" baseline="0" noProof="0" dirty="0" smtClean="0">
                <a:ln>
                  <a:noFill/>
                </a:ln>
                <a:solidFill>
                  <a:srgbClr val="FF6600"/>
                </a:solidFill>
                <a:effectLst/>
                <a:uLnTx/>
                <a:uFillTx/>
                <a:latin typeface="+mn-lt"/>
                <a:ea typeface="+mn-ea"/>
                <a:cs typeface="+mn-cs"/>
              </a:rPr>
              <a:t>Μη-Ιατρικά</a:t>
            </a:r>
            <a:endParaRPr kumimoji="0" lang="en-US" sz="1600" b="1" i="0" u="none" strike="noStrike" kern="1200" cap="none" spc="0" normalizeH="0" baseline="0" noProof="0" dirty="0" smtClean="0">
              <a:ln>
                <a:noFill/>
              </a:ln>
              <a:solidFill>
                <a:srgbClr val="FF6600"/>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Γεωγραφική απόσταση μεταξύ Κέντρου Δότη και Μεταμοσχευτικού Κέντρου</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Logistics: </a:t>
            </a: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χειρουργικές ομάδες, μεταφορές</a:t>
            </a:r>
            <a:r>
              <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rgbClr val="FF66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1" i="0" u="none" strike="noStrike" kern="1200" cap="none" spc="0" normalizeH="0" baseline="0" noProof="0" dirty="0" smtClean="0">
                <a:ln>
                  <a:noFill/>
                </a:ln>
                <a:solidFill>
                  <a:srgbClr val="FF6600"/>
                </a:solidFill>
                <a:effectLst/>
                <a:uLnTx/>
                <a:uFillTx/>
                <a:latin typeface="+mn-lt"/>
                <a:ea typeface="+mn-ea"/>
                <a:cs typeface="+mn-cs"/>
              </a:rPr>
              <a:t>Μικτά</a:t>
            </a:r>
            <a:endParaRPr kumimoji="0" lang="en-US" sz="1600" b="1" i="0" u="none" strike="noStrike" kern="1200" cap="none" spc="0" normalizeH="0" baseline="0" noProof="0" dirty="0" smtClean="0">
              <a:ln>
                <a:noFill/>
              </a:ln>
              <a:solidFill>
                <a:srgbClr val="FF6600"/>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Χρόνος Ψυχρής Ισχαιμίας</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Χρόνος αναμονής στη Λίστα</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24578" name="Picture 2" descr="http://cdn2.hubspot.net/hub/210573/file-444527052-jpg/images/shutterstock_43247194.jpg?t=1417795023486"/>
          <p:cNvPicPr>
            <a:picLocks noChangeAspect="1" noChangeArrowheads="1"/>
          </p:cNvPicPr>
          <p:nvPr/>
        </p:nvPicPr>
        <p:blipFill>
          <a:blip r:embed="rId2" cstate="print"/>
          <a:srcRect/>
          <a:stretch>
            <a:fillRect/>
          </a:stretch>
        </p:blipFill>
        <p:spPr bwMode="auto">
          <a:xfrm>
            <a:off x="5643570" y="1214422"/>
            <a:ext cx="3174571" cy="3071834"/>
          </a:xfrm>
          <a:prstGeom prst="rect">
            <a:avLst/>
          </a:prstGeom>
          <a:noFill/>
        </p:spPr>
      </p:pic>
      <p:sp>
        <p:nvSpPr>
          <p:cNvPr id="6" name="Rectangle 3"/>
          <p:cNvSpPr txBox="1">
            <a:spLocks noChangeArrowheads="1"/>
          </p:cNvSpPr>
          <p:nvPr/>
        </p:nvSpPr>
        <p:spPr>
          <a:xfrm>
            <a:off x="4214810" y="5143512"/>
            <a:ext cx="4500594" cy="107157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tabLst/>
              <a:defRPr/>
            </a:pPr>
            <a:r>
              <a:rPr lang="el-GR" b="1" dirty="0" smtClean="0">
                <a:solidFill>
                  <a:srgbClr val="FF6600"/>
                </a:solidFill>
              </a:rPr>
              <a:t>Βασική Αρχή : </a:t>
            </a:r>
            <a:endParaRPr kumimoji="0" lang="el-GR" b="1" i="0" u="none" strike="noStrike" kern="1200" cap="none" spc="0" normalizeH="0" baseline="0" noProof="0" dirty="0" smtClean="0">
              <a:ln>
                <a:noFill/>
              </a:ln>
              <a:solidFill>
                <a:srgbClr val="FF6600"/>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tabLst/>
              <a:defRPr/>
            </a:pPr>
            <a:r>
              <a:rPr kumimoji="0" lang="el-GR" b="1" i="0" u="none" strike="noStrike" kern="1200" cap="none" spc="0" normalizeH="0" baseline="0" noProof="0" dirty="0" smtClean="0">
                <a:ln>
                  <a:noFill/>
                </a:ln>
                <a:solidFill>
                  <a:srgbClr val="FF6600"/>
                </a:solidFill>
                <a:effectLst/>
                <a:uLnTx/>
                <a:uFillTx/>
                <a:latin typeface="+mn-lt"/>
                <a:ea typeface="+mn-ea"/>
                <a:cs typeface="+mn-cs"/>
              </a:rPr>
              <a:t>Διαφάνεια - Δικαιοσύνη</a:t>
            </a:r>
            <a:r>
              <a:rPr kumimoji="0" lang="el-GR" b="1" i="0" u="none" strike="noStrike" kern="1200" cap="none" spc="0" normalizeH="0" noProof="0" dirty="0" smtClean="0">
                <a:ln>
                  <a:noFill/>
                </a:ln>
                <a:solidFill>
                  <a:srgbClr val="FF6600"/>
                </a:solidFill>
                <a:effectLst/>
                <a:uLnTx/>
                <a:uFillTx/>
                <a:latin typeface="+mn-lt"/>
                <a:ea typeface="+mn-ea"/>
                <a:cs typeface="+mn-cs"/>
              </a:rPr>
              <a:t> </a:t>
            </a:r>
          </a:p>
          <a:p>
            <a:pPr marL="342900" marR="0" lvl="0" indent="-342900" algn="ctr" defTabSz="914400" rtl="0" eaLnBrk="1" fontAlgn="auto" latinLnBrk="0" hangingPunct="1">
              <a:lnSpc>
                <a:spcPct val="80000"/>
              </a:lnSpc>
              <a:spcBef>
                <a:spcPct val="20000"/>
              </a:spcBef>
              <a:spcAft>
                <a:spcPts val="0"/>
              </a:spcAft>
              <a:buClrTx/>
              <a:buSzTx/>
              <a:tabLst/>
              <a:defRPr/>
            </a:pPr>
            <a:r>
              <a:rPr lang="el-GR" b="1" dirty="0" smtClean="0">
                <a:solidFill>
                  <a:srgbClr val="FF6600"/>
                </a:solidFill>
              </a:rPr>
              <a:t>Ισότιμη πρόσβαση των ασθενών στο αγαθό</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l-GR" b="1" dirty="0" smtClean="0">
              <a:solidFill>
                <a:srgbClr val="FF6600"/>
              </a:solidFill>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b="0" i="0" u="none" strike="noStrike" kern="1200" cap="none" spc="0" normalizeH="0" baseline="0" noProof="0" dirty="0" smtClean="0">
              <a:ln>
                <a:noFill/>
              </a:ln>
              <a:solidFill>
                <a:srgbClr val="FF66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12"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12"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additive="base">
                                        <p:cTn id="38" dur="10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12" fill="hold"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10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12" fill="hold" nodeType="after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 calcmode="lin" valueType="num">
                                      <p:cBhvr additive="base">
                                        <p:cTn id="48" dur="10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 calcmode="lin" valueType="num">
                                      <p:cBhvr additive="base">
                                        <p:cTn id="54" dur="10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000"/>
                            </p:stCondLst>
                            <p:childTnLst>
                              <p:par>
                                <p:cTn id="57" presetID="2" presetClass="entr" presetSubtype="12" fill="hold" nodeType="after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 calcmode="lin" valueType="num">
                                      <p:cBhvr additive="base">
                                        <p:cTn id="59" dur="10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par>
                          <p:cTn id="61" fill="hold">
                            <p:stCondLst>
                              <p:cond delay="2000"/>
                            </p:stCondLst>
                            <p:childTnLst>
                              <p:par>
                                <p:cTn id="62" presetID="2" presetClass="entr" presetSubtype="12" fill="hold" nodeType="afterEffect">
                                  <p:stCondLst>
                                    <p:cond delay="0"/>
                                  </p:stCondLst>
                                  <p:childTnLst>
                                    <p:set>
                                      <p:cBhvr>
                                        <p:cTn id="63" dur="1" fill="hold">
                                          <p:stCondLst>
                                            <p:cond delay="0"/>
                                          </p:stCondLst>
                                        </p:cTn>
                                        <p:tgtEl>
                                          <p:spTgt spid="4">
                                            <p:txEl>
                                              <p:pRg st="13" end="13"/>
                                            </p:txEl>
                                          </p:spTgt>
                                        </p:tgtEl>
                                        <p:attrNameLst>
                                          <p:attrName>style.visibility</p:attrName>
                                        </p:attrNameLst>
                                      </p:cBhvr>
                                      <p:to>
                                        <p:strVal val="visible"/>
                                      </p:to>
                                    </p:set>
                                    <p:anim calcmode="lin" valueType="num">
                                      <p:cBhvr additive="base">
                                        <p:cTn id="64" dur="10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65" dur="10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 calcmode="lin" valueType="num">
                                      <p:cBhvr additive="base">
                                        <p:cTn id="70"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71"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2" fill="hold" nodeType="clickEffect">
                                  <p:stCondLst>
                                    <p:cond delay="0"/>
                                  </p:stCondLst>
                                  <p:childTnLst>
                                    <p:set>
                                      <p:cBhvr>
                                        <p:cTn id="75" dur="1" fill="hold">
                                          <p:stCondLst>
                                            <p:cond delay="0"/>
                                          </p:stCondLst>
                                        </p:cTn>
                                        <p:tgtEl>
                                          <p:spTgt spid="6">
                                            <p:txEl>
                                              <p:pRg st="1" end="1"/>
                                            </p:txEl>
                                          </p:spTgt>
                                        </p:tgtEl>
                                        <p:attrNameLst>
                                          <p:attrName>style.visibility</p:attrName>
                                        </p:attrNameLst>
                                      </p:cBhvr>
                                      <p:to>
                                        <p:strVal val="visible"/>
                                      </p:to>
                                    </p:set>
                                    <p:anim calcmode="lin" valueType="num">
                                      <p:cBhvr additive="base">
                                        <p:cTn id="76"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77"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nodeType="clickEffect">
                                  <p:stCondLst>
                                    <p:cond delay="0"/>
                                  </p:stCondLst>
                                  <p:childTnLst>
                                    <p:set>
                                      <p:cBhvr>
                                        <p:cTn id="81" dur="1" fill="hold">
                                          <p:stCondLst>
                                            <p:cond delay="0"/>
                                          </p:stCondLst>
                                        </p:cTn>
                                        <p:tgtEl>
                                          <p:spTgt spid="6">
                                            <p:txEl>
                                              <p:pRg st="2" end="2"/>
                                            </p:txEl>
                                          </p:spTgt>
                                        </p:tgtEl>
                                        <p:attrNameLst>
                                          <p:attrName>style.visibility</p:attrName>
                                        </p:attrNameLst>
                                      </p:cBhvr>
                                      <p:to>
                                        <p:strVal val="visible"/>
                                      </p:to>
                                    </p:set>
                                    <p:anim calcmode="lin" valueType="num">
                                      <p:cBhvr additive="base">
                                        <p:cTn id="82"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3"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28596" y="285728"/>
            <a:ext cx="8229600" cy="1143000"/>
          </a:xfrm>
        </p:spPr>
        <p:txBody>
          <a:bodyPr>
            <a:normAutofit/>
          </a:bodyPr>
          <a:lstStyle/>
          <a:p>
            <a:r>
              <a:rPr lang="el-GR" sz="2800" dirty="0" smtClean="0"/>
              <a:t>Κατανομή Οργάνων</a:t>
            </a:r>
            <a:br>
              <a:rPr lang="el-GR" sz="2800" dirty="0" smtClean="0"/>
            </a:br>
            <a:r>
              <a:rPr lang="el-GR" sz="2800" dirty="0" smtClean="0">
                <a:solidFill>
                  <a:srgbClr val="FF6600"/>
                </a:solidFill>
              </a:rPr>
              <a:t>Νέα Κριτήρια Κατανομής Νεφρικών Μοσχευμάτων</a:t>
            </a:r>
            <a:endParaRPr lang="el-GR" sz="2800" dirty="0">
              <a:solidFill>
                <a:srgbClr val="FF6600"/>
              </a:solidFill>
            </a:endParaRPr>
          </a:p>
        </p:txBody>
      </p:sp>
      <p:sp>
        <p:nvSpPr>
          <p:cNvPr id="5" name="2 - Θέση περιεχομένου"/>
          <p:cNvSpPr>
            <a:spLocks noGrp="1"/>
          </p:cNvSpPr>
          <p:nvPr>
            <p:ph sz="quarter" idx="1"/>
          </p:nvPr>
        </p:nvSpPr>
        <p:spPr>
          <a:xfrm>
            <a:off x="357158" y="1643050"/>
            <a:ext cx="8503920" cy="4759472"/>
          </a:xfrm>
        </p:spPr>
        <p:txBody>
          <a:bodyPr>
            <a:noAutofit/>
          </a:bodyPr>
          <a:lstStyle/>
          <a:p>
            <a:r>
              <a:rPr lang="el-GR" sz="1400" dirty="0" smtClean="0">
                <a:solidFill>
                  <a:schemeClr val="bg2">
                    <a:lumMod val="25000"/>
                  </a:schemeClr>
                </a:solidFill>
              </a:rPr>
              <a:t>Υλοποίηση του νέου νόμου 3984/11. Αρ. 19 – Εξουσιοδότηση για νέα Υ.Α. </a:t>
            </a:r>
          </a:p>
          <a:p>
            <a:pPr>
              <a:buNone/>
            </a:pPr>
            <a:r>
              <a:rPr lang="el-GR" sz="1400" i="1" dirty="0" smtClean="0">
                <a:solidFill>
                  <a:schemeClr val="bg2">
                    <a:lumMod val="25000"/>
                  </a:schemeClr>
                </a:solidFill>
              </a:rPr>
              <a:t>	«τα ιατρικά κριτήρια ανά είδος οργάνου, το σύστημα μοριοδότησης για τη κατάταξη των υποψηφίων στο Εθνικό Μητρώο και κάθε άλλο σχετικό οργανωτικό θέμα καθορίζονται με απόφαση του Υ.Υ. μετά από πρόταση του ΕΟΜ &amp; γνώμη του ΚΕΣΥ»</a:t>
            </a:r>
          </a:p>
          <a:p>
            <a:pPr>
              <a:buNone/>
            </a:pPr>
            <a:endParaRPr lang="el-GR" sz="1600" i="1" dirty="0" smtClean="0">
              <a:solidFill>
                <a:schemeClr val="bg2">
                  <a:lumMod val="25000"/>
                </a:schemeClr>
              </a:solidFill>
            </a:endParaRPr>
          </a:p>
          <a:p>
            <a:pPr>
              <a:buNone/>
            </a:pPr>
            <a:endParaRPr lang="el-GR" sz="1600" i="1" dirty="0" smtClean="0">
              <a:solidFill>
                <a:schemeClr val="bg2">
                  <a:lumMod val="25000"/>
                </a:schemeClr>
              </a:solidFill>
            </a:endParaRPr>
          </a:p>
          <a:p>
            <a:pPr>
              <a:buNone/>
            </a:pPr>
            <a:endParaRPr lang="el-GR" sz="1600" i="1" dirty="0" smtClean="0">
              <a:solidFill>
                <a:schemeClr val="bg2">
                  <a:lumMod val="25000"/>
                </a:schemeClr>
              </a:solidFill>
            </a:endParaRPr>
          </a:p>
          <a:p>
            <a:pPr>
              <a:buNone/>
            </a:pPr>
            <a:endParaRPr lang="en-US" sz="1600" i="1" dirty="0" smtClean="0">
              <a:solidFill>
                <a:schemeClr val="bg2">
                  <a:lumMod val="25000"/>
                </a:schemeClr>
              </a:solidFill>
            </a:endParaRPr>
          </a:p>
          <a:p>
            <a:pPr>
              <a:buNone/>
            </a:pPr>
            <a:endParaRPr lang="el-GR" sz="1600" i="1" dirty="0" smtClean="0">
              <a:solidFill>
                <a:schemeClr val="bg2">
                  <a:lumMod val="25000"/>
                </a:schemeClr>
              </a:solidFill>
            </a:endParaRPr>
          </a:p>
          <a:p>
            <a:pPr>
              <a:buNone/>
            </a:pPr>
            <a:endParaRPr lang="el-GR" sz="1600" i="1" dirty="0" smtClean="0">
              <a:solidFill>
                <a:schemeClr val="bg2">
                  <a:lumMod val="25000"/>
                </a:schemeClr>
              </a:solidFill>
            </a:endParaRPr>
          </a:p>
          <a:p>
            <a:r>
              <a:rPr lang="el-GR" sz="1400" dirty="0" smtClean="0">
                <a:solidFill>
                  <a:schemeClr val="bg2">
                    <a:lumMod val="25000"/>
                  </a:schemeClr>
                </a:solidFill>
              </a:rPr>
              <a:t>Προηγούμενη Υ.Α. κατανομής νεφρικών μοσχευμάτων του 1996</a:t>
            </a:r>
          </a:p>
          <a:p>
            <a:pPr>
              <a:buNone/>
            </a:pPr>
            <a:endParaRPr lang="el-GR" sz="1400" i="1" dirty="0" smtClean="0">
              <a:solidFill>
                <a:schemeClr val="bg2">
                  <a:lumMod val="25000"/>
                </a:schemeClr>
              </a:solidFill>
            </a:endParaRPr>
          </a:p>
          <a:p>
            <a:r>
              <a:rPr lang="el-GR" sz="1400" dirty="0" smtClean="0">
                <a:solidFill>
                  <a:schemeClr val="bg2">
                    <a:lumMod val="25000"/>
                  </a:schemeClr>
                </a:solidFill>
              </a:rPr>
              <a:t>Απολογισμός αποτελεσματικότητας του παλαιού συστήματος κατανομής για τη δεκαετία 2002 – 2012</a:t>
            </a:r>
          </a:p>
          <a:p>
            <a:endParaRPr lang="el-GR" sz="1400" dirty="0" smtClean="0">
              <a:solidFill>
                <a:schemeClr val="bg2">
                  <a:lumMod val="25000"/>
                </a:schemeClr>
              </a:solidFill>
            </a:endParaRPr>
          </a:p>
          <a:p>
            <a:r>
              <a:rPr lang="el-GR" sz="1400" dirty="0" smtClean="0">
                <a:solidFill>
                  <a:schemeClr val="bg2">
                    <a:lumMod val="25000"/>
                  </a:schemeClr>
                </a:solidFill>
              </a:rPr>
              <a:t>Νέα επιστημονικά δεδομένα σε νεφρολογία &amp; ανοσολογία μεταμοσχεύσεων</a:t>
            </a:r>
          </a:p>
          <a:p>
            <a:pPr>
              <a:buNone/>
            </a:pPr>
            <a:endParaRPr lang="el-GR" sz="1400" dirty="0" smtClean="0">
              <a:solidFill>
                <a:schemeClr val="bg2">
                  <a:lumMod val="25000"/>
                </a:schemeClr>
              </a:solidFill>
            </a:endParaRPr>
          </a:p>
          <a:p>
            <a:r>
              <a:rPr lang="el-GR" sz="1400" dirty="0" smtClean="0">
                <a:solidFill>
                  <a:schemeClr val="bg2">
                    <a:lumMod val="25000"/>
                  </a:schemeClr>
                </a:solidFill>
              </a:rPr>
              <a:t>Μελέτη Κριτηρίων Κατανομής άλλων ευρωπαϊκών χωρών</a:t>
            </a:r>
          </a:p>
        </p:txBody>
      </p:sp>
      <p:sp>
        <p:nvSpPr>
          <p:cNvPr id="6" name="5 - Βέλος προς τα κάτω"/>
          <p:cNvSpPr/>
          <p:nvPr/>
        </p:nvSpPr>
        <p:spPr>
          <a:xfrm>
            <a:off x="4357686" y="2500306"/>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 - Τίτλος"/>
          <p:cNvSpPr txBox="1">
            <a:spLocks/>
          </p:cNvSpPr>
          <p:nvPr/>
        </p:nvSpPr>
        <p:spPr>
          <a:xfrm>
            <a:off x="714348" y="2786058"/>
            <a:ext cx="7772400" cy="1143008"/>
          </a:xfrm>
          <a:prstGeom prst="rect">
            <a:avLst/>
          </a:prstGeom>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600" b="1" i="0" u="none" strike="noStrike" kern="1200" cap="none" spc="0" normalizeH="0" baseline="0" noProof="0" dirty="0" smtClean="0">
                <a:ln>
                  <a:noFill/>
                </a:ln>
                <a:solidFill>
                  <a:schemeClr val="accent1">
                    <a:lumMod val="75000"/>
                  </a:schemeClr>
                </a:solidFill>
                <a:effectLst/>
                <a:uLnTx/>
                <a:uFillTx/>
                <a:latin typeface="+mj-lt"/>
                <a:ea typeface="+mj-ea"/>
                <a:cs typeface="+mj-cs"/>
              </a:rPr>
              <a:t>Υ.Α.  31519/2014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600" b="1" i="1" u="none" strike="noStrike" kern="1200" cap="none" spc="0" normalizeH="0" baseline="0" noProof="0" dirty="0" smtClean="0">
                <a:ln>
                  <a:noFill/>
                </a:ln>
                <a:solidFill>
                  <a:schemeClr val="accent1">
                    <a:lumMod val="75000"/>
                  </a:schemeClr>
                </a:solidFill>
                <a:effectLst/>
                <a:uLnTx/>
                <a:uFillTx/>
                <a:latin typeface="+mj-lt"/>
                <a:ea typeface="+mj-ea"/>
                <a:cs typeface="+mj-cs"/>
              </a:rPr>
              <a:t>«Εθνικό Μητρώο υποψηφίων ληπτών  </a:t>
            </a:r>
            <a:r>
              <a:rPr kumimoji="0" lang="en-US" sz="1600" b="1" i="1" u="none" strike="noStrike" kern="1200" cap="none" spc="0" normalizeH="0" baseline="0" noProof="0" dirty="0" smtClean="0">
                <a:ln>
                  <a:noFill/>
                </a:ln>
                <a:solidFill>
                  <a:schemeClr val="accent1">
                    <a:lumMod val="75000"/>
                  </a:schemeClr>
                </a:solidFill>
                <a:effectLst/>
                <a:uLnTx/>
                <a:uFillTx/>
                <a:latin typeface="+mj-lt"/>
                <a:ea typeface="+mj-ea"/>
                <a:cs typeface="+mj-cs"/>
              </a:rPr>
              <a:t/>
            </a:r>
            <a:br>
              <a:rPr kumimoji="0" lang="en-US" sz="1600" b="1" i="1" u="none" strike="noStrike" kern="1200" cap="none" spc="0" normalizeH="0" baseline="0" noProof="0" dirty="0" smtClean="0">
                <a:ln>
                  <a:noFill/>
                </a:ln>
                <a:solidFill>
                  <a:schemeClr val="accent1">
                    <a:lumMod val="75000"/>
                  </a:schemeClr>
                </a:solidFill>
                <a:effectLst/>
                <a:uLnTx/>
                <a:uFillTx/>
                <a:latin typeface="+mj-lt"/>
                <a:ea typeface="+mj-ea"/>
                <a:cs typeface="+mj-cs"/>
              </a:rPr>
            </a:br>
            <a:r>
              <a:rPr kumimoji="0" lang="el-GR" sz="1600" b="1" i="1" u="none" strike="noStrike" kern="1200" cap="none" spc="0" normalizeH="0" baseline="0" noProof="0" dirty="0" smtClean="0">
                <a:ln>
                  <a:noFill/>
                </a:ln>
                <a:solidFill>
                  <a:schemeClr val="accent1">
                    <a:lumMod val="75000"/>
                  </a:schemeClr>
                </a:solidFill>
                <a:effectLst/>
                <a:uLnTx/>
                <a:uFillTx/>
                <a:latin typeface="+mj-lt"/>
                <a:ea typeface="+mj-ea"/>
                <a:cs typeface="+mj-cs"/>
              </a:rPr>
              <a:t>  Κατάταξη και Κατανομή των Νεφρικών μοσχευμάτων  στους υποψήφιους λήπτες»</a:t>
            </a:r>
            <a:endParaRPr kumimoji="0" lang="el-GR" sz="1600" b="0" i="1"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785926"/>
            <a:ext cx="8229600" cy="4257692"/>
          </a:xfrm>
        </p:spPr>
        <p:txBody>
          <a:bodyPr>
            <a:normAutofit/>
          </a:bodyPr>
          <a:lstStyle/>
          <a:p>
            <a:pPr marL="514350" indent="-514350">
              <a:spcBef>
                <a:spcPts val="0"/>
              </a:spcBef>
              <a:buAutoNum type="arabicPeriod"/>
              <a:defRPr/>
            </a:pPr>
            <a:r>
              <a:rPr lang="el-GR" sz="2400" b="1" dirty="0" smtClean="0">
                <a:solidFill>
                  <a:srgbClr val="FF6600"/>
                </a:solidFill>
              </a:rPr>
              <a:t>Επείγοντα</a:t>
            </a:r>
          </a:p>
          <a:p>
            <a:r>
              <a:rPr lang="el-GR" sz="1600" dirty="0" smtClean="0">
                <a:solidFill>
                  <a:schemeClr val="bg2">
                    <a:lumMod val="25000"/>
                  </a:schemeClr>
                </a:solidFill>
              </a:rPr>
              <a:t>απόλυτη αδυναμία υποκατάστασης της νεφρικής λειτουργίας με οποιαδήποτε </a:t>
            </a:r>
            <a:r>
              <a:rPr lang="el-GR" sz="1600" u="sng" dirty="0" smtClean="0">
                <a:solidFill>
                  <a:schemeClr val="bg2">
                    <a:lumMod val="25000"/>
                  </a:schemeClr>
                </a:solidFill>
              </a:rPr>
              <a:t>και όχι μόνον μία </a:t>
            </a:r>
            <a:r>
              <a:rPr lang="el-GR" sz="1600" dirty="0" smtClean="0">
                <a:solidFill>
                  <a:schemeClr val="bg2">
                    <a:lumMod val="25000"/>
                  </a:schemeClr>
                </a:solidFill>
              </a:rPr>
              <a:t>από τις γνωστές μεθόδους. </a:t>
            </a:r>
          </a:p>
          <a:p>
            <a:r>
              <a:rPr lang="el-GR" sz="1600" dirty="0" err="1" smtClean="0">
                <a:solidFill>
                  <a:schemeClr val="bg2">
                    <a:lumMod val="25000"/>
                  </a:schemeClr>
                </a:solidFill>
              </a:rPr>
              <a:t>Μτμσχ</a:t>
            </a:r>
            <a:r>
              <a:rPr lang="el-GR" sz="1600" dirty="0" smtClean="0">
                <a:solidFill>
                  <a:schemeClr val="bg2">
                    <a:lumMod val="25000"/>
                  </a:schemeClr>
                </a:solidFill>
              </a:rPr>
              <a:t>. με συμβατή &amp; όχι απαραίτητα ταυτόσημη </a:t>
            </a:r>
            <a:r>
              <a:rPr lang="el-GR" sz="2800" dirty="0" smtClean="0">
                <a:solidFill>
                  <a:schemeClr val="bg2">
                    <a:lumMod val="25000"/>
                  </a:schemeClr>
                </a:solidFill>
              </a:rPr>
              <a:t>ΑΒΟ</a:t>
            </a:r>
            <a:endParaRPr lang="el-GR" b="1" dirty="0" smtClean="0">
              <a:solidFill>
                <a:srgbClr val="FF6600"/>
              </a:solidFill>
            </a:endParaRPr>
          </a:p>
          <a:p>
            <a:pPr marL="514350" indent="-514350">
              <a:spcBef>
                <a:spcPts val="0"/>
              </a:spcBef>
              <a:buNone/>
              <a:defRPr/>
            </a:pPr>
            <a:r>
              <a:rPr lang="el-GR" sz="2400" b="1" dirty="0" smtClean="0">
                <a:solidFill>
                  <a:srgbClr val="FF6600"/>
                </a:solidFill>
              </a:rPr>
              <a:t>2. Υπερευαισθητοποιημένοι Υποψήφιοι</a:t>
            </a:r>
          </a:p>
          <a:p>
            <a:r>
              <a:rPr lang="el-GR" sz="1600" dirty="0" smtClean="0">
                <a:solidFill>
                  <a:schemeClr val="bg2">
                    <a:lumMod val="25000"/>
                  </a:schemeClr>
                </a:solidFill>
              </a:rPr>
              <a:t>οροί από δύο τουλάχιστον διαφορετικές μετρήσεις να δείχνουν  τιμή </a:t>
            </a:r>
            <a:r>
              <a:rPr lang="el-GR" sz="1600" dirty="0" err="1" smtClean="0">
                <a:solidFill>
                  <a:schemeClr val="bg2">
                    <a:lumMod val="25000"/>
                  </a:schemeClr>
                </a:solidFill>
              </a:rPr>
              <a:t>PRAs</a:t>
            </a:r>
            <a:r>
              <a:rPr lang="el-GR" sz="1600" dirty="0" smtClean="0">
                <a:solidFill>
                  <a:schemeClr val="bg2">
                    <a:lumMod val="25000"/>
                  </a:schemeClr>
                </a:solidFill>
              </a:rPr>
              <a:t>  &gt;70 % </a:t>
            </a:r>
            <a:endParaRPr lang="el-GR" b="1" dirty="0" smtClean="0">
              <a:solidFill>
                <a:srgbClr val="FF6600"/>
              </a:solidFill>
            </a:endParaRPr>
          </a:p>
          <a:p>
            <a:pPr>
              <a:buNone/>
            </a:pPr>
            <a:r>
              <a:rPr lang="el-GR" sz="2400" b="1" dirty="0" smtClean="0">
                <a:solidFill>
                  <a:srgbClr val="FF6600"/>
                </a:solidFill>
              </a:rPr>
              <a:t>3. Παιδιά &amp;   Έφηβοι &lt;18 ετών</a:t>
            </a:r>
          </a:p>
          <a:p>
            <a:pPr>
              <a:buNone/>
            </a:pPr>
            <a:r>
              <a:rPr lang="el-GR" sz="2400" b="1" dirty="0" smtClean="0">
                <a:solidFill>
                  <a:srgbClr val="FF6600"/>
                </a:solidFill>
              </a:rPr>
              <a:t>4. Δωρητές   νεφρού Μονόνεφροι</a:t>
            </a:r>
          </a:p>
          <a:p>
            <a:r>
              <a:rPr lang="el-GR" sz="1600" dirty="0" smtClean="0">
                <a:solidFill>
                  <a:schemeClr val="bg2">
                    <a:lumMod val="25000"/>
                  </a:schemeClr>
                </a:solidFill>
              </a:rPr>
              <a:t>Μονόνεφροι ασθενείς που υπέπεσαν σε νεφρική ανεπάρκεια έπειτα από προσφορά μοσχεύματος για ζώσα δωρεά του άρθρου 8 του ν.3984/11 </a:t>
            </a:r>
          </a:p>
          <a:p>
            <a:pPr>
              <a:defRPr/>
            </a:pPr>
            <a:r>
              <a:rPr lang="el-GR" sz="1600" dirty="0" err="1" smtClean="0">
                <a:solidFill>
                  <a:schemeClr val="bg2">
                    <a:lumMod val="25000"/>
                  </a:schemeClr>
                </a:solidFill>
              </a:rPr>
              <a:t>Μτμσχ</a:t>
            </a:r>
            <a:r>
              <a:rPr lang="el-GR" sz="1600" dirty="0" smtClean="0">
                <a:solidFill>
                  <a:schemeClr val="bg2">
                    <a:lumMod val="25000"/>
                  </a:schemeClr>
                </a:solidFill>
              </a:rPr>
              <a:t>. με συμβατή &amp; όχι απαραίτητα ταυτόσημη ΑΒΟ</a:t>
            </a:r>
          </a:p>
          <a:p>
            <a:pPr>
              <a:buNone/>
            </a:pPr>
            <a:endParaRPr lang="el-GR" b="1" dirty="0" smtClean="0">
              <a:solidFill>
                <a:srgbClr val="FF6600"/>
              </a:solidFill>
            </a:endParaRPr>
          </a:p>
          <a:p>
            <a:pPr algn="ctr">
              <a:buNone/>
            </a:pPr>
            <a:endParaRPr lang="el-GR" b="1" dirty="0" smtClean="0">
              <a:solidFill>
                <a:srgbClr val="FF6600"/>
              </a:solidFill>
            </a:endParaRPr>
          </a:p>
          <a:p>
            <a:pPr algn="ctr"/>
            <a:endParaRPr lang="el-GR" b="1" dirty="0" smtClean="0">
              <a:solidFill>
                <a:srgbClr val="FF6600"/>
              </a:solidFill>
            </a:endParaRPr>
          </a:p>
          <a:p>
            <a:pPr marL="514350" indent="-514350" algn="ctr">
              <a:spcBef>
                <a:spcPts val="0"/>
              </a:spcBef>
              <a:buAutoNum type="arabicPeriod"/>
              <a:defRPr/>
            </a:pPr>
            <a:endParaRPr lang="el-GR" b="1" dirty="0" smtClean="0">
              <a:solidFill>
                <a:srgbClr val="FF6600"/>
              </a:solidFill>
            </a:endParaRPr>
          </a:p>
          <a:p>
            <a:pPr algn="ctr"/>
            <a:endParaRPr lang="el-GR" b="1" dirty="0" smtClean="0">
              <a:solidFill>
                <a:schemeClr val="accent1">
                  <a:lumMod val="75000"/>
                </a:schemeClr>
              </a:solidFill>
            </a:endParaRPr>
          </a:p>
          <a:p>
            <a:endParaRPr lang="el-GR" dirty="0"/>
          </a:p>
        </p:txBody>
      </p:sp>
      <p:pic>
        <p:nvPicPr>
          <p:cNvPr id="20482" name="Picture 2" descr="http://www.metroimmediatecare.com/wp-content/uploads/2015/05/Human-kidney-adjusted-27543047.jpg"/>
          <p:cNvPicPr>
            <a:picLocks noChangeAspect="1" noChangeArrowheads="1"/>
          </p:cNvPicPr>
          <p:nvPr/>
        </p:nvPicPr>
        <p:blipFill>
          <a:blip r:embed="rId2" cstate="print"/>
          <a:srcRect/>
          <a:stretch>
            <a:fillRect/>
          </a:stretch>
        </p:blipFill>
        <p:spPr bwMode="auto">
          <a:xfrm>
            <a:off x="1785918" y="214290"/>
            <a:ext cx="1000100" cy="833417"/>
          </a:xfrm>
          <a:prstGeom prst="rect">
            <a:avLst/>
          </a:prstGeom>
          <a:noFill/>
        </p:spPr>
      </p:pic>
      <p:pic>
        <p:nvPicPr>
          <p:cNvPr id="20484" name="Picture 4" descr="http://www.leadershipwithsass.com/wp-content/uploads/2014/11/PriorityResize.jpg"/>
          <p:cNvPicPr>
            <a:picLocks noChangeAspect="1" noChangeArrowheads="1"/>
          </p:cNvPicPr>
          <p:nvPr/>
        </p:nvPicPr>
        <p:blipFill>
          <a:blip r:embed="rId3" cstate="print"/>
          <a:srcRect/>
          <a:stretch>
            <a:fillRect/>
          </a:stretch>
        </p:blipFill>
        <p:spPr bwMode="auto">
          <a:xfrm>
            <a:off x="6572264" y="5072074"/>
            <a:ext cx="2470354" cy="1714512"/>
          </a:xfrm>
          <a:prstGeom prst="rect">
            <a:avLst/>
          </a:prstGeom>
          <a:noFill/>
        </p:spPr>
      </p:pic>
      <p:sp>
        <p:nvSpPr>
          <p:cNvPr id="9" name="1 - Τίτλος"/>
          <p:cNvSpPr>
            <a:spLocks noGrp="1"/>
          </p:cNvSpPr>
          <p:nvPr>
            <p:ph type="title"/>
          </p:nvPr>
        </p:nvSpPr>
        <p:spPr>
          <a:xfrm>
            <a:off x="428596" y="285728"/>
            <a:ext cx="8229600" cy="1143000"/>
          </a:xfrm>
        </p:spPr>
        <p:txBody>
          <a:bodyPr>
            <a:normAutofit/>
          </a:bodyPr>
          <a:lstStyle/>
          <a:p>
            <a:r>
              <a:rPr lang="el-GR" sz="3200" dirty="0" smtClean="0"/>
              <a:t>Κατανομή Οργάνων</a:t>
            </a:r>
            <a:r>
              <a:rPr lang="el-GR" sz="3600" dirty="0" smtClean="0"/>
              <a:t/>
            </a:r>
            <a:br>
              <a:rPr lang="el-GR" sz="3600" dirty="0" smtClean="0"/>
            </a:br>
            <a:r>
              <a:rPr lang="el-GR" sz="2400" dirty="0" smtClean="0">
                <a:solidFill>
                  <a:srgbClr val="FF6600"/>
                </a:solidFill>
              </a:rPr>
              <a:t>Νέα Κριτήρια Κατανομής Νεφρικών Μοσχευμάτων</a:t>
            </a:r>
            <a:endParaRPr lang="el-GR" sz="2400" dirty="0">
              <a:solidFill>
                <a:srgbClr val="FF66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000240"/>
            <a:ext cx="8229600" cy="4525963"/>
          </a:xfrm>
        </p:spPr>
        <p:txBody>
          <a:bodyPr>
            <a:normAutofit fontScale="85000" lnSpcReduction="20000"/>
          </a:bodyPr>
          <a:lstStyle/>
          <a:p>
            <a:pPr>
              <a:buNone/>
            </a:pPr>
            <a:r>
              <a:rPr lang="el-GR" sz="2400" b="1" dirty="0" smtClean="0">
                <a:solidFill>
                  <a:srgbClr val="FF6600"/>
                </a:solidFill>
              </a:rPr>
              <a:t>5. Γενικό Μητρώο</a:t>
            </a:r>
          </a:p>
          <a:p>
            <a:r>
              <a:rPr lang="el-GR" sz="1600" dirty="0" err="1" smtClean="0">
                <a:solidFill>
                  <a:schemeClr val="bg2">
                    <a:lumMod val="25000"/>
                  </a:schemeClr>
                </a:solidFill>
              </a:rPr>
              <a:t>Μτμσχ</a:t>
            </a:r>
            <a:r>
              <a:rPr lang="el-GR" sz="1600" dirty="0" smtClean="0">
                <a:solidFill>
                  <a:schemeClr val="bg2">
                    <a:lumMod val="25000"/>
                  </a:schemeClr>
                </a:solidFill>
              </a:rPr>
              <a:t>. μεταξύ ΤΑΥΤΟΣΗΜΩΝ ΑΒΟ.</a:t>
            </a:r>
          </a:p>
          <a:p>
            <a:r>
              <a:rPr lang="el-GR" sz="1600" dirty="0" smtClean="0">
                <a:solidFill>
                  <a:schemeClr val="bg2">
                    <a:lumMod val="25000"/>
                  </a:schemeClr>
                </a:solidFill>
              </a:rPr>
              <a:t>ΣΥΜΒΑΤΕΣ ΑΒΟ ελέγχονται επί μη ύπαρξης υποψηφίου στη ταυτόσημη &amp; επί ύπαρξης υποψηφίου με 6 κοινά αντιγόνα με συμβατή ΑΒΟ</a:t>
            </a:r>
          </a:p>
          <a:p>
            <a:endParaRPr lang="el-GR" sz="1600" dirty="0" smtClean="0">
              <a:solidFill>
                <a:schemeClr val="bg2">
                  <a:lumMod val="25000"/>
                </a:schemeClr>
              </a:solidFill>
            </a:endParaRPr>
          </a:p>
          <a:p>
            <a:pPr>
              <a:buNone/>
            </a:pPr>
            <a:r>
              <a:rPr lang="el-GR" sz="1900" b="1" dirty="0" smtClean="0">
                <a:solidFill>
                  <a:srgbClr val="00B050"/>
                </a:solidFill>
              </a:rPr>
              <a:t>Ιστοσυμβατότητα</a:t>
            </a:r>
          </a:p>
          <a:p>
            <a:pPr>
              <a:buNone/>
            </a:pPr>
            <a:r>
              <a:rPr lang="el-GR" sz="1600" dirty="0" smtClean="0">
                <a:solidFill>
                  <a:schemeClr val="bg2">
                    <a:lumMod val="25000"/>
                  </a:schemeClr>
                </a:solidFill>
              </a:rPr>
              <a:t>	66,67  Μόρια για κάθε κοινό </a:t>
            </a:r>
            <a:r>
              <a:rPr lang="en-US" sz="1600" dirty="0" smtClean="0">
                <a:solidFill>
                  <a:schemeClr val="bg2">
                    <a:lumMod val="25000"/>
                  </a:schemeClr>
                </a:solidFill>
              </a:rPr>
              <a:t>HLA</a:t>
            </a:r>
            <a:r>
              <a:rPr lang="el-GR" sz="1600" dirty="0" smtClean="0">
                <a:solidFill>
                  <a:schemeClr val="bg2">
                    <a:lumMod val="25000"/>
                  </a:schemeClr>
                </a:solidFill>
              </a:rPr>
              <a:t> - </a:t>
            </a:r>
            <a:r>
              <a:rPr lang="en-US" sz="1600" dirty="0" smtClean="0">
                <a:solidFill>
                  <a:schemeClr val="bg2">
                    <a:lumMod val="25000"/>
                  </a:schemeClr>
                </a:solidFill>
              </a:rPr>
              <a:t>Max:  400 </a:t>
            </a:r>
            <a:r>
              <a:rPr lang="el-GR" sz="1600" dirty="0" smtClean="0">
                <a:solidFill>
                  <a:schemeClr val="bg2">
                    <a:lumMod val="25000"/>
                  </a:schemeClr>
                </a:solidFill>
              </a:rPr>
              <a:t>μόρια από </a:t>
            </a:r>
            <a:r>
              <a:rPr lang="en-US" sz="1600" dirty="0" smtClean="0">
                <a:solidFill>
                  <a:schemeClr val="bg2">
                    <a:lumMod val="25000"/>
                  </a:schemeClr>
                </a:solidFill>
              </a:rPr>
              <a:t>HLA</a:t>
            </a:r>
            <a:endParaRPr lang="el-GR" sz="1600" dirty="0" smtClean="0">
              <a:solidFill>
                <a:schemeClr val="bg2">
                  <a:lumMod val="25000"/>
                </a:schemeClr>
              </a:solidFill>
            </a:endParaRPr>
          </a:p>
          <a:p>
            <a:pPr>
              <a:buNone/>
            </a:pPr>
            <a:endParaRPr lang="el-GR" sz="1600" dirty="0" smtClean="0">
              <a:solidFill>
                <a:schemeClr val="bg2">
                  <a:lumMod val="25000"/>
                </a:schemeClr>
              </a:solidFill>
            </a:endParaRPr>
          </a:p>
          <a:p>
            <a:pPr>
              <a:buNone/>
            </a:pPr>
            <a:r>
              <a:rPr lang="el-GR" sz="1900" b="1" dirty="0" smtClean="0">
                <a:solidFill>
                  <a:srgbClr val="00B050"/>
                </a:solidFill>
              </a:rPr>
              <a:t>Χρόνος Αναμονής</a:t>
            </a:r>
          </a:p>
          <a:p>
            <a:pPr marL="0" indent="0">
              <a:spcBef>
                <a:spcPts val="0"/>
              </a:spcBef>
              <a:buNone/>
              <a:defRPr/>
            </a:pPr>
            <a:r>
              <a:rPr lang="el-GR" sz="1600" dirty="0" smtClean="0">
                <a:solidFill>
                  <a:schemeClr val="bg2">
                    <a:lumMod val="25000"/>
                  </a:schemeClr>
                </a:solidFill>
              </a:rPr>
              <a:t>       Για κάθε έτος στην αιμοκάθαρση 33,3 μόρια (δηλ. ½ </a:t>
            </a:r>
            <a:r>
              <a:rPr lang="en-US" sz="1600" dirty="0" smtClean="0">
                <a:solidFill>
                  <a:schemeClr val="bg2">
                    <a:lumMod val="25000"/>
                  </a:schemeClr>
                </a:solidFill>
              </a:rPr>
              <a:t>HLA)</a:t>
            </a:r>
            <a:r>
              <a:rPr lang="el-GR" sz="1600" dirty="0" smtClean="0">
                <a:solidFill>
                  <a:schemeClr val="bg2">
                    <a:lumMod val="25000"/>
                  </a:schemeClr>
                </a:solidFill>
              </a:rPr>
              <a:t> -  χωρίς όριο ετών μοριοδότησης</a:t>
            </a:r>
            <a:r>
              <a:rPr lang="en-US" sz="1600" dirty="0" smtClean="0">
                <a:solidFill>
                  <a:schemeClr val="bg2">
                    <a:lumMod val="25000"/>
                  </a:schemeClr>
                </a:solidFill>
              </a:rPr>
              <a:t>.</a:t>
            </a:r>
            <a:endParaRPr lang="el-GR" sz="1600" dirty="0" smtClean="0">
              <a:solidFill>
                <a:schemeClr val="bg2">
                  <a:lumMod val="25000"/>
                </a:schemeClr>
              </a:solidFill>
            </a:endParaRPr>
          </a:p>
          <a:p>
            <a:pPr marL="0" indent="0" algn="ctr">
              <a:spcBef>
                <a:spcPts val="0"/>
              </a:spcBef>
              <a:buNone/>
              <a:defRPr/>
            </a:pPr>
            <a:r>
              <a:rPr lang="el-GR" sz="1600" dirty="0" smtClean="0">
                <a:solidFill>
                  <a:srgbClr val="0070C0"/>
                </a:solidFill>
              </a:rPr>
              <a:t>	</a:t>
            </a:r>
          </a:p>
          <a:p>
            <a:pPr marL="0" indent="0" algn="ctr">
              <a:spcBef>
                <a:spcPts val="0"/>
              </a:spcBef>
              <a:buNone/>
              <a:defRPr/>
            </a:pPr>
            <a:endParaRPr lang="el-GR" sz="1600" dirty="0" smtClean="0">
              <a:solidFill>
                <a:srgbClr val="00B050"/>
              </a:solidFill>
            </a:endParaRPr>
          </a:p>
          <a:p>
            <a:pPr>
              <a:buNone/>
            </a:pPr>
            <a:r>
              <a:rPr lang="el-GR" sz="1900" b="1" dirty="0" smtClean="0">
                <a:solidFill>
                  <a:srgbClr val="00B050"/>
                </a:solidFill>
              </a:rPr>
              <a:t>Περίπτωση </a:t>
            </a:r>
            <a:r>
              <a:rPr lang="el-GR" sz="1900" b="1" dirty="0" err="1" smtClean="0">
                <a:solidFill>
                  <a:srgbClr val="00B050"/>
                </a:solidFill>
              </a:rPr>
              <a:t>Επανα</a:t>
            </a:r>
            <a:r>
              <a:rPr lang="el-GR" sz="1900" b="1" dirty="0" smtClean="0">
                <a:solidFill>
                  <a:srgbClr val="00B050"/>
                </a:solidFill>
              </a:rPr>
              <a:t>-μεταμόσχευσης</a:t>
            </a:r>
          </a:p>
          <a:p>
            <a:r>
              <a:rPr lang="el-GR" sz="1600" dirty="0" smtClean="0">
                <a:solidFill>
                  <a:schemeClr val="tx1">
                    <a:lumMod val="65000"/>
                    <a:lumOff val="35000"/>
                  </a:schemeClr>
                </a:solidFill>
              </a:rPr>
              <a:t>Διατηρεί τα μόρια που είχε πριν τη μεταμόσχευση, εφόσον επανήλθε σε κάθε τύπου κάθαρση σε </a:t>
            </a:r>
            <a:r>
              <a:rPr lang="el-GR" sz="1600" b="1" dirty="0" smtClean="0">
                <a:solidFill>
                  <a:schemeClr val="tx1">
                    <a:lumMod val="65000"/>
                    <a:lumOff val="35000"/>
                  </a:schemeClr>
                </a:solidFill>
              </a:rPr>
              <a:t>λιγότερο από δύο (2) έτη </a:t>
            </a:r>
            <a:r>
              <a:rPr lang="el-GR" sz="1600" dirty="0" smtClean="0">
                <a:solidFill>
                  <a:schemeClr val="tx1">
                    <a:lumMod val="65000"/>
                    <a:lumOff val="35000"/>
                  </a:schemeClr>
                </a:solidFill>
              </a:rPr>
              <a:t>από τη μεταμόσχευση. </a:t>
            </a:r>
          </a:p>
          <a:p>
            <a:r>
              <a:rPr lang="el-GR" sz="1600" dirty="0" smtClean="0">
                <a:solidFill>
                  <a:schemeClr val="tx1">
                    <a:lumMod val="65000"/>
                    <a:lumOff val="35000"/>
                  </a:schemeClr>
                </a:solidFill>
              </a:rPr>
              <a:t>Εάν ο ασθενής διατήρησε το ως </a:t>
            </a:r>
            <a:r>
              <a:rPr lang="el-GR" sz="1600" dirty="0" err="1" smtClean="0">
                <a:solidFill>
                  <a:schemeClr val="tx1">
                    <a:lumMod val="65000"/>
                    <a:lumOff val="35000"/>
                  </a:schemeClr>
                </a:solidFill>
              </a:rPr>
              <a:t>ανω</a:t>
            </a:r>
            <a:r>
              <a:rPr lang="el-GR" sz="1600" dirty="0" smtClean="0">
                <a:solidFill>
                  <a:schemeClr val="tx1">
                    <a:lumMod val="65000"/>
                    <a:lumOff val="35000"/>
                  </a:schemeClr>
                </a:solidFill>
              </a:rPr>
              <a:t> μόσχευμα γ</a:t>
            </a:r>
            <a:r>
              <a:rPr lang="el-GR" sz="1600" b="1" dirty="0" smtClean="0">
                <a:solidFill>
                  <a:schemeClr val="tx1">
                    <a:lumMod val="65000"/>
                    <a:lumOff val="35000"/>
                  </a:schemeClr>
                </a:solidFill>
              </a:rPr>
              <a:t>ια 2- 5 έτη, λαμβάνει το 1/2 των μορίων</a:t>
            </a:r>
            <a:r>
              <a:rPr lang="el-GR" sz="1600" dirty="0" smtClean="0">
                <a:solidFill>
                  <a:schemeClr val="tx1">
                    <a:lumMod val="65000"/>
                    <a:lumOff val="35000"/>
                  </a:schemeClr>
                </a:solidFill>
              </a:rPr>
              <a:t> που είχε πριν τη μεταμόσχευση. </a:t>
            </a:r>
          </a:p>
          <a:p>
            <a:r>
              <a:rPr lang="el-GR" sz="1600" dirty="0" smtClean="0">
                <a:solidFill>
                  <a:schemeClr val="tx1">
                    <a:lumMod val="65000"/>
                    <a:lumOff val="35000"/>
                  </a:schemeClr>
                </a:solidFill>
              </a:rPr>
              <a:t>Εάν διατήρησε λειτουργούν μόσχευμα για </a:t>
            </a:r>
            <a:r>
              <a:rPr lang="el-GR" sz="1600" b="1" dirty="0" smtClean="0">
                <a:solidFill>
                  <a:schemeClr val="tx1">
                    <a:lumMod val="65000"/>
                    <a:lumOff val="35000"/>
                  </a:schemeClr>
                </a:solidFill>
              </a:rPr>
              <a:t>πάνω από 5 έτη</a:t>
            </a:r>
            <a:r>
              <a:rPr lang="el-GR" sz="1600" dirty="0" smtClean="0">
                <a:solidFill>
                  <a:schemeClr val="tx1">
                    <a:lumMod val="65000"/>
                    <a:lumOff val="35000"/>
                  </a:schemeClr>
                </a:solidFill>
              </a:rPr>
              <a:t>, τα μόρια από προηγούμενη αιμοκάθαρση δεν προσμετρούνται. </a:t>
            </a:r>
          </a:p>
          <a:p>
            <a:r>
              <a:rPr lang="el-GR" sz="1600" dirty="0" smtClean="0">
                <a:solidFill>
                  <a:schemeClr val="tx1">
                    <a:lumMod val="65000"/>
                    <a:lumOff val="35000"/>
                  </a:schemeClr>
                </a:solidFill>
              </a:rPr>
              <a:t>Επί εγγραφής ή επανεγγραφής υποψηφίου, εάν το απορριφθέν μόσχευμα προερχόταν από </a:t>
            </a:r>
            <a:r>
              <a:rPr lang="el-GR" sz="1600" b="1" dirty="0" smtClean="0">
                <a:solidFill>
                  <a:schemeClr val="tx1">
                    <a:lumMod val="65000"/>
                    <a:lumOff val="35000"/>
                  </a:schemeClr>
                </a:solidFill>
              </a:rPr>
              <a:t>ζώντα δότη</a:t>
            </a:r>
            <a:r>
              <a:rPr lang="el-GR" sz="1600" dirty="0" smtClean="0">
                <a:solidFill>
                  <a:schemeClr val="tx1">
                    <a:lumMod val="65000"/>
                    <a:lumOff val="35000"/>
                  </a:schemeClr>
                </a:solidFill>
              </a:rPr>
              <a:t>, τότε διατηρεί όλα τα μόρια από το χρόνο αιμοκάθαρσης προ της ζώσας μεταμόσχευσης.</a:t>
            </a:r>
          </a:p>
          <a:p>
            <a:endParaRPr lang="el-GR" sz="1600" dirty="0" smtClean="0">
              <a:solidFill>
                <a:srgbClr val="00B050"/>
              </a:solidFill>
            </a:endParaRPr>
          </a:p>
          <a:p>
            <a:endParaRPr lang="el-GR" sz="1600" dirty="0" smtClean="0">
              <a:solidFill>
                <a:srgbClr val="00B050"/>
              </a:solidFill>
            </a:endParaRPr>
          </a:p>
          <a:p>
            <a:endParaRPr lang="el-GR" sz="1600" dirty="0" smtClean="0">
              <a:solidFill>
                <a:srgbClr val="00B050"/>
              </a:solidFill>
            </a:endParaRPr>
          </a:p>
          <a:p>
            <a:endParaRPr lang="el-GR" sz="1600" dirty="0" smtClean="0">
              <a:solidFill>
                <a:schemeClr val="bg2">
                  <a:lumMod val="25000"/>
                </a:schemeClr>
              </a:solidFill>
            </a:endParaRPr>
          </a:p>
          <a:p>
            <a:pPr>
              <a:buNone/>
            </a:pPr>
            <a:endParaRPr lang="el-GR" sz="2400" b="1" dirty="0" smtClean="0">
              <a:solidFill>
                <a:srgbClr val="FF6600"/>
              </a:solidFill>
            </a:endParaRPr>
          </a:p>
          <a:p>
            <a:endParaRPr lang="el-GR" dirty="0"/>
          </a:p>
        </p:txBody>
      </p:sp>
      <p:sp>
        <p:nvSpPr>
          <p:cNvPr id="4" name="1 - Τίτλος"/>
          <p:cNvSpPr>
            <a:spLocks noGrp="1"/>
          </p:cNvSpPr>
          <p:nvPr>
            <p:ph type="title"/>
          </p:nvPr>
        </p:nvSpPr>
        <p:spPr>
          <a:xfrm>
            <a:off x="428596" y="285728"/>
            <a:ext cx="8229600" cy="1143000"/>
          </a:xfrm>
        </p:spPr>
        <p:txBody>
          <a:bodyPr>
            <a:normAutofit/>
          </a:bodyPr>
          <a:lstStyle/>
          <a:p>
            <a:r>
              <a:rPr lang="el-GR" sz="3200" dirty="0" smtClean="0"/>
              <a:t>Κατανομή Οργάνων</a:t>
            </a:r>
            <a:r>
              <a:rPr lang="el-GR" sz="3600" dirty="0" smtClean="0"/>
              <a:t/>
            </a:r>
            <a:br>
              <a:rPr lang="el-GR" sz="3600" dirty="0" smtClean="0"/>
            </a:br>
            <a:r>
              <a:rPr lang="el-GR" sz="2400" dirty="0" smtClean="0">
                <a:solidFill>
                  <a:srgbClr val="FF6600"/>
                </a:solidFill>
              </a:rPr>
              <a:t>Νέα Κριτήρια Κατανομής Νεφρικών Μοσχευμάτων</a:t>
            </a:r>
            <a:endParaRPr lang="el-GR" sz="2400" dirty="0">
              <a:solidFill>
                <a:srgbClr val="FF6600"/>
              </a:solidFill>
            </a:endParaRPr>
          </a:p>
        </p:txBody>
      </p:sp>
      <p:pic>
        <p:nvPicPr>
          <p:cNvPr id="56322" name="Picture 2" descr="http://allaboutswing.co.uk/wp-content/uploads/2016/04/witing-list.jpg"/>
          <p:cNvPicPr>
            <a:picLocks noChangeAspect="1" noChangeArrowheads="1"/>
          </p:cNvPicPr>
          <p:nvPr/>
        </p:nvPicPr>
        <p:blipFill>
          <a:blip r:embed="rId2" cstate="print"/>
          <a:srcRect/>
          <a:stretch>
            <a:fillRect/>
          </a:stretch>
        </p:blipFill>
        <p:spPr bwMode="auto">
          <a:xfrm>
            <a:off x="4643439" y="1214422"/>
            <a:ext cx="4500594" cy="1322423"/>
          </a:xfrm>
          <a:prstGeom prst="rect">
            <a:avLst/>
          </a:prstGeom>
          <a:noFill/>
        </p:spPr>
      </p:pic>
      <p:pic>
        <p:nvPicPr>
          <p:cNvPr id="6" name="Picture 2" descr="http://www.metroimmediatecare.com/wp-content/uploads/2015/05/Human-kidney-adjusted-27543047.jpg"/>
          <p:cNvPicPr>
            <a:picLocks noChangeAspect="1" noChangeArrowheads="1"/>
          </p:cNvPicPr>
          <p:nvPr/>
        </p:nvPicPr>
        <p:blipFill>
          <a:blip r:embed="rId3" cstate="print"/>
          <a:srcRect/>
          <a:stretch>
            <a:fillRect/>
          </a:stretch>
        </p:blipFill>
        <p:spPr bwMode="auto">
          <a:xfrm>
            <a:off x="1857356" y="202357"/>
            <a:ext cx="928694" cy="7739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000240"/>
            <a:ext cx="8229600" cy="4525963"/>
          </a:xfrm>
        </p:spPr>
        <p:txBody>
          <a:bodyPr>
            <a:normAutofit/>
          </a:bodyPr>
          <a:lstStyle/>
          <a:p>
            <a:pPr>
              <a:buNone/>
            </a:pPr>
            <a:endParaRPr lang="el-GR" sz="1600" dirty="0" smtClean="0">
              <a:solidFill>
                <a:schemeClr val="tx1">
                  <a:lumMod val="65000"/>
                  <a:lumOff val="35000"/>
                </a:schemeClr>
              </a:solidFill>
            </a:endParaRPr>
          </a:p>
          <a:p>
            <a:endParaRPr lang="el-GR" sz="1600" dirty="0" smtClean="0">
              <a:solidFill>
                <a:srgbClr val="00B050"/>
              </a:solidFill>
            </a:endParaRPr>
          </a:p>
          <a:p>
            <a:endParaRPr lang="el-GR" sz="1600" dirty="0" smtClean="0">
              <a:solidFill>
                <a:srgbClr val="00B050"/>
              </a:solidFill>
            </a:endParaRPr>
          </a:p>
          <a:p>
            <a:endParaRPr lang="el-GR" sz="1600" dirty="0" smtClean="0">
              <a:solidFill>
                <a:srgbClr val="00B050"/>
              </a:solidFill>
            </a:endParaRPr>
          </a:p>
          <a:p>
            <a:endParaRPr lang="el-GR" sz="1600" dirty="0" smtClean="0">
              <a:solidFill>
                <a:schemeClr val="bg2">
                  <a:lumMod val="25000"/>
                </a:schemeClr>
              </a:solidFill>
            </a:endParaRPr>
          </a:p>
          <a:p>
            <a:pPr>
              <a:buNone/>
            </a:pPr>
            <a:endParaRPr lang="el-GR" sz="2400" b="1" dirty="0" smtClean="0">
              <a:solidFill>
                <a:srgbClr val="FF6600"/>
              </a:solidFill>
            </a:endParaRPr>
          </a:p>
          <a:p>
            <a:endParaRPr lang="el-GR" dirty="0"/>
          </a:p>
        </p:txBody>
      </p:sp>
      <p:sp>
        <p:nvSpPr>
          <p:cNvPr id="4" name="1 - Τίτλος"/>
          <p:cNvSpPr>
            <a:spLocks noGrp="1"/>
          </p:cNvSpPr>
          <p:nvPr>
            <p:ph type="title"/>
          </p:nvPr>
        </p:nvSpPr>
        <p:spPr>
          <a:xfrm>
            <a:off x="428596" y="285728"/>
            <a:ext cx="8229600" cy="1143000"/>
          </a:xfrm>
        </p:spPr>
        <p:txBody>
          <a:bodyPr>
            <a:normAutofit/>
          </a:bodyPr>
          <a:lstStyle/>
          <a:p>
            <a:r>
              <a:rPr lang="el-GR" sz="3200" dirty="0" smtClean="0"/>
              <a:t>Κατανομή Οργάνων</a:t>
            </a:r>
            <a:r>
              <a:rPr lang="el-GR" sz="3600" dirty="0" smtClean="0"/>
              <a:t/>
            </a:r>
            <a:br>
              <a:rPr lang="el-GR" sz="3600" dirty="0" smtClean="0"/>
            </a:br>
            <a:r>
              <a:rPr lang="el-GR" sz="2400" dirty="0" smtClean="0">
                <a:solidFill>
                  <a:srgbClr val="FF6600"/>
                </a:solidFill>
              </a:rPr>
              <a:t>Νέα Κριτήρια Κατανομής Νεφρικών Μοσχευμάτων</a:t>
            </a:r>
            <a:endParaRPr lang="el-GR" sz="2400" dirty="0">
              <a:solidFill>
                <a:srgbClr val="FF6600"/>
              </a:solidFill>
            </a:endParaRPr>
          </a:p>
        </p:txBody>
      </p:sp>
      <p:pic>
        <p:nvPicPr>
          <p:cNvPr id="6" name="Picture 2" descr="http://www.metroimmediatecare.com/wp-content/uploads/2015/05/Human-kidney-adjusted-27543047.jpg"/>
          <p:cNvPicPr>
            <a:picLocks noChangeAspect="1" noChangeArrowheads="1"/>
          </p:cNvPicPr>
          <p:nvPr/>
        </p:nvPicPr>
        <p:blipFill>
          <a:blip r:embed="rId2" cstate="print"/>
          <a:srcRect/>
          <a:stretch>
            <a:fillRect/>
          </a:stretch>
        </p:blipFill>
        <p:spPr bwMode="auto">
          <a:xfrm>
            <a:off x="1857356" y="202357"/>
            <a:ext cx="928694" cy="773912"/>
          </a:xfrm>
          <a:prstGeom prst="rect">
            <a:avLst/>
          </a:prstGeom>
          <a:noFill/>
        </p:spPr>
      </p:pic>
      <p:sp>
        <p:nvSpPr>
          <p:cNvPr id="7" name="2 - Θέση περιεχομένου"/>
          <p:cNvSpPr txBox="1">
            <a:spLocks/>
          </p:cNvSpPr>
          <p:nvPr/>
        </p:nvSpPr>
        <p:spPr>
          <a:xfrm>
            <a:off x="428596" y="1857364"/>
            <a:ext cx="8429684" cy="4857784"/>
          </a:xfrm>
          <a:prstGeom prst="rect">
            <a:avLst/>
          </a:prstGeom>
        </p:spPr>
        <p:txBody>
          <a:bodyPr vert="horz" lIns="91440" tIns="45720" rIns="91440" bIns="45720" rtlCol="0">
            <a:normAutofit lnSpcReduction="10000"/>
          </a:bodyPr>
          <a:lstStyle/>
          <a:p>
            <a:pPr marL="342900" indent="-342900">
              <a:spcBef>
                <a:spcPct val="20000"/>
              </a:spcBef>
            </a:pPr>
            <a:r>
              <a:rPr kumimoji="0" lang="el-GR" sz="2400" b="1" i="0" u="none" strike="noStrike" kern="1200" cap="none" spc="0" normalizeH="0" baseline="0" noProof="0" dirty="0" smtClean="0">
                <a:ln>
                  <a:noFill/>
                </a:ln>
                <a:solidFill>
                  <a:srgbClr val="FF6600"/>
                </a:solidFill>
                <a:effectLst/>
                <a:uLnTx/>
                <a:uFillTx/>
                <a:latin typeface="+mn-lt"/>
                <a:ea typeface="+mn-ea"/>
                <a:cs typeface="+mn-cs"/>
              </a:rPr>
              <a:t>Λοιπά </a:t>
            </a:r>
            <a:r>
              <a:rPr lang="el-GR" sz="2400" b="1" dirty="0" smtClean="0">
                <a:solidFill>
                  <a:srgbClr val="FF6600"/>
                </a:solidFill>
              </a:rPr>
              <a:t>κριτήρια κατανομής</a:t>
            </a:r>
          </a:p>
          <a:p>
            <a:pPr marL="342900" indent="-342900">
              <a:spcBef>
                <a:spcPct val="20000"/>
              </a:spcBef>
            </a:pPr>
            <a:r>
              <a:rPr lang="el-GR" sz="1600" b="1" dirty="0" smtClean="0">
                <a:solidFill>
                  <a:srgbClr val="00B050"/>
                </a:solidFill>
              </a:rPr>
              <a:t>Ηλικιακή Συσχέτιση</a:t>
            </a:r>
          </a:p>
          <a:p>
            <a:pPr marL="342900" indent="-342900">
              <a:spcBef>
                <a:spcPct val="20000"/>
              </a:spcBef>
            </a:pPr>
            <a:r>
              <a:rPr lang="el-GR" sz="1600" dirty="0" smtClean="0">
                <a:solidFill>
                  <a:srgbClr val="0070C0"/>
                </a:solidFill>
              </a:rPr>
              <a:t>	</a:t>
            </a:r>
            <a:r>
              <a:rPr lang="el-GR" sz="1600" b="1" dirty="0" smtClean="0">
                <a:solidFill>
                  <a:schemeClr val="tx1">
                    <a:lumMod val="65000"/>
                    <a:lumOff val="35000"/>
                  </a:schemeClr>
                </a:solidFill>
              </a:rPr>
              <a:t>Υποψήφιοι ΕΩΣ 60 ετών </a:t>
            </a:r>
            <a:r>
              <a:rPr lang="el-GR" sz="1600" dirty="0" smtClean="0">
                <a:solidFill>
                  <a:schemeClr val="tx1">
                    <a:lumMod val="65000"/>
                    <a:lumOff val="35000"/>
                  </a:schemeClr>
                </a:solidFill>
              </a:rPr>
              <a:t>μεταμοσχεύονται από δότες </a:t>
            </a:r>
            <a:r>
              <a:rPr lang="el-GR" sz="1600" b="1" dirty="0" smtClean="0">
                <a:solidFill>
                  <a:schemeClr val="tx1">
                    <a:lumMod val="65000"/>
                    <a:lumOff val="35000"/>
                  </a:schemeClr>
                </a:solidFill>
              </a:rPr>
              <a:t>0-65 ετών.</a:t>
            </a:r>
          </a:p>
          <a:p>
            <a:pPr marL="342900" indent="-342900">
              <a:spcBef>
                <a:spcPct val="20000"/>
              </a:spcBef>
            </a:pPr>
            <a:r>
              <a:rPr lang="el-GR" sz="1600" dirty="0" smtClean="0">
                <a:solidFill>
                  <a:schemeClr val="tx1">
                    <a:lumMod val="65000"/>
                    <a:lumOff val="35000"/>
                  </a:schemeClr>
                </a:solidFill>
              </a:rPr>
              <a:t>	</a:t>
            </a:r>
            <a:r>
              <a:rPr lang="el-GR" sz="1600" b="1" dirty="0" smtClean="0">
                <a:solidFill>
                  <a:schemeClr val="tx1">
                    <a:lumMod val="65000"/>
                    <a:lumOff val="35000"/>
                  </a:schemeClr>
                </a:solidFill>
              </a:rPr>
              <a:t>Υποψήφιοι ΑΝΩ των 60 </a:t>
            </a:r>
            <a:r>
              <a:rPr lang="el-GR" sz="1600" dirty="0" smtClean="0">
                <a:solidFill>
                  <a:schemeClr val="tx1">
                    <a:lumMod val="65000"/>
                    <a:lumOff val="35000"/>
                  </a:schemeClr>
                </a:solidFill>
              </a:rPr>
              <a:t>ετών μεταμοσχεύονται από δότες </a:t>
            </a:r>
            <a:r>
              <a:rPr lang="el-GR" sz="1600" b="1" dirty="0" smtClean="0">
                <a:solidFill>
                  <a:schemeClr val="tx1">
                    <a:lumMod val="65000"/>
                    <a:lumOff val="35000"/>
                  </a:schemeClr>
                </a:solidFill>
              </a:rPr>
              <a:t>ΑΝΩ των 66 ετών.</a:t>
            </a:r>
            <a:endParaRPr lang="el-GR" sz="2400" b="1" dirty="0" smtClean="0">
              <a:solidFill>
                <a:schemeClr val="tx1">
                  <a:lumMod val="65000"/>
                  <a:lumOff val="35000"/>
                </a:schemeClr>
              </a:solidFill>
            </a:endParaRPr>
          </a:p>
          <a:p>
            <a:pPr marL="342900" indent="-342900">
              <a:spcBef>
                <a:spcPct val="20000"/>
              </a:spcBef>
            </a:pPr>
            <a:r>
              <a:rPr lang="el-GR" sz="1700" b="1" dirty="0" smtClean="0">
                <a:solidFill>
                  <a:srgbClr val="00B050"/>
                </a:solidFill>
              </a:rPr>
              <a:t>Σωματομετρική Συσχέτιση</a:t>
            </a:r>
          </a:p>
          <a:p>
            <a:pPr marL="342900" indent="-342900">
              <a:spcBef>
                <a:spcPct val="20000"/>
              </a:spcBef>
            </a:pPr>
            <a:r>
              <a:rPr lang="el-GR" sz="1600" dirty="0" smtClean="0">
                <a:solidFill>
                  <a:schemeClr val="tx1">
                    <a:lumMod val="65000"/>
                    <a:lumOff val="35000"/>
                  </a:schemeClr>
                </a:solidFill>
              </a:rPr>
              <a:t>	Μοσχεύματα από </a:t>
            </a:r>
            <a:r>
              <a:rPr lang="el-GR" sz="1600" b="1" dirty="0" smtClean="0">
                <a:solidFill>
                  <a:schemeClr val="tx1">
                    <a:lumMod val="65000"/>
                    <a:lumOff val="35000"/>
                  </a:schemeClr>
                </a:solidFill>
              </a:rPr>
              <a:t>δότες μικρής ηλικίας και μικρού σωματικού βάρους</a:t>
            </a:r>
            <a:r>
              <a:rPr lang="el-GR" sz="1600" dirty="0" smtClean="0">
                <a:solidFill>
                  <a:schemeClr val="tx1">
                    <a:lumMod val="65000"/>
                    <a:lumOff val="35000"/>
                  </a:schemeClr>
                </a:solidFill>
              </a:rPr>
              <a:t>, μεταμοσχεύονται σε λήπτες  χαμηλού σωματικού βάρους, βάσει τη σειρά της  μοριοποίησης</a:t>
            </a:r>
            <a:endParaRPr lang="el-GR" sz="2400" b="1" dirty="0" smtClean="0">
              <a:solidFill>
                <a:schemeClr val="tx1">
                  <a:lumMod val="65000"/>
                  <a:lumOff val="35000"/>
                </a:schemeClr>
              </a:solidFill>
            </a:endParaRPr>
          </a:p>
          <a:p>
            <a:pPr marL="342900" indent="-342900">
              <a:spcBef>
                <a:spcPct val="20000"/>
              </a:spcBef>
            </a:pPr>
            <a:r>
              <a:rPr lang="el-GR" sz="1600" b="1" dirty="0" smtClean="0">
                <a:solidFill>
                  <a:srgbClr val="00B050"/>
                </a:solidFill>
              </a:rPr>
              <a:t>Μεταδιδόμενα Νοσήματα</a:t>
            </a:r>
          </a:p>
          <a:p>
            <a:pPr marL="342900" indent="-342900">
              <a:spcBef>
                <a:spcPct val="20000"/>
              </a:spcBef>
            </a:pPr>
            <a:r>
              <a:rPr lang="el-GR" sz="1600" dirty="0" smtClean="0">
                <a:solidFill>
                  <a:schemeClr val="dk1"/>
                </a:solidFill>
              </a:rPr>
              <a:t>	</a:t>
            </a:r>
            <a:r>
              <a:rPr lang="el-GR" sz="1600" dirty="0" smtClean="0">
                <a:solidFill>
                  <a:schemeClr val="tx1">
                    <a:lumMod val="65000"/>
                    <a:lumOff val="35000"/>
                  </a:schemeClr>
                </a:solidFill>
              </a:rPr>
              <a:t>Στην περίπτωση που ο δότης  είναι </a:t>
            </a:r>
            <a:r>
              <a:rPr lang="el-GR" sz="1600" b="1" dirty="0" smtClean="0">
                <a:solidFill>
                  <a:schemeClr val="tx1">
                    <a:lumMod val="65000"/>
                    <a:lumOff val="35000"/>
                  </a:schemeClr>
                </a:solidFill>
              </a:rPr>
              <a:t>θετικός για ιό ηπατίτιδας Β ή και </a:t>
            </a:r>
            <a:r>
              <a:rPr lang="en-US" sz="1600" b="1" dirty="0" smtClean="0">
                <a:solidFill>
                  <a:schemeClr val="tx1">
                    <a:lumMod val="65000"/>
                    <a:lumOff val="35000"/>
                  </a:schemeClr>
                </a:solidFill>
              </a:rPr>
              <a:t>C</a:t>
            </a:r>
            <a:r>
              <a:rPr lang="el-GR" sz="1600" b="1" dirty="0" smtClean="0">
                <a:solidFill>
                  <a:schemeClr val="tx1">
                    <a:lumMod val="65000"/>
                    <a:lumOff val="35000"/>
                  </a:schemeClr>
                </a:solidFill>
              </a:rPr>
              <a:t> </a:t>
            </a:r>
            <a:r>
              <a:rPr lang="el-GR" sz="1600" dirty="0" smtClean="0">
                <a:solidFill>
                  <a:schemeClr val="tx1">
                    <a:lumMod val="65000"/>
                    <a:lumOff val="35000"/>
                  </a:schemeClr>
                </a:solidFill>
              </a:rPr>
              <a:t>ή άλλο μεταδιδόμενο νόσημα που όμως δεν αποτελεί κώλυμα για μεταμόσχευση, αυτό μπορεί να δοθεί σε υποψήφιο λήπτη ο οποίος είναι </a:t>
            </a:r>
            <a:r>
              <a:rPr lang="el-GR" sz="1600" b="1" dirty="0" smtClean="0">
                <a:solidFill>
                  <a:schemeClr val="tx1">
                    <a:lumMod val="65000"/>
                    <a:lumOff val="35000"/>
                  </a:schemeClr>
                </a:solidFill>
              </a:rPr>
              <a:t>μολυσμένος ή εμβολιασμένος ενάντια στον ίδιο ιό</a:t>
            </a:r>
            <a:r>
              <a:rPr lang="el-GR" sz="1600" dirty="0" smtClean="0">
                <a:solidFill>
                  <a:schemeClr val="tx1">
                    <a:lumMod val="65000"/>
                    <a:lumOff val="35000"/>
                  </a:schemeClr>
                </a:solidFill>
              </a:rPr>
              <a:t>.</a:t>
            </a:r>
            <a:endParaRPr lang="el-GR" sz="1600" b="1" dirty="0" smtClean="0">
              <a:solidFill>
                <a:srgbClr val="00B050"/>
              </a:solidFill>
            </a:endParaRPr>
          </a:p>
          <a:p>
            <a:pPr marL="342900" indent="-342900">
              <a:spcBef>
                <a:spcPct val="20000"/>
              </a:spcBef>
            </a:pPr>
            <a:r>
              <a:rPr lang="el-GR" sz="1600" b="1" dirty="0" smtClean="0">
                <a:solidFill>
                  <a:srgbClr val="00B050"/>
                </a:solidFill>
              </a:rPr>
              <a:t>Γεωγραφική Διαίρεση ως προς τη Κατανομή </a:t>
            </a:r>
          </a:p>
          <a:p>
            <a:pPr marL="342900" indent="-342900">
              <a:spcBef>
                <a:spcPct val="20000"/>
              </a:spcBef>
            </a:pPr>
            <a:r>
              <a:rPr lang="el-GR" sz="1600" b="1" dirty="0" smtClean="0">
                <a:solidFill>
                  <a:srgbClr val="00B050"/>
                </a:solidFill>
              </a:rPr>
              <a:t> 	</a:t>
            </a:r>
            <a:r>
              <a:rPr lang="el-GR" sz="1600" b="1" dirty="0" smtClean="0">
                <a:solidFill>
                  <a:schemeClr val="tx1">
                    <a:lumMod val="65000"/>
                    <a:lumOff val="35000"/>
                  </a:schemeClr>
                </a:solidFill>
              </a:rPr>
              <a:t>Καμία. Το μητρώο είναι ένα και ενιαίο.</a:t>
            </a:r>
          </a:p>
          <a:p>
            <a:pPr marL="342900" indent="-342900">
              <a:spcBef>
                <a:spcPct val="20000"/>
              </a:spcBef>
            </a:pPr>
            <a:r>
              <a:rPr lang="el-GR" sz="1600" b="1" dirty="0" smtClean="0">
                <a:solidFill>
                  <a:srgbClr val="00B050"/>
                </a:solidFill>
              </a:rPr>
              <a:t>Περίπτωση Ισοβαθμίας Υποψηφίων</a:t>
            </a:r>
          </a:p>
          <a:p>
            <a:pPr marL="342900" indent="-342900">
              <a:spcBef>
                <a:spcPct val="20000"/>
              </a:spcBef>
            </a:pPr>
            <a:r>
              <a:rPr lang="el-GR" sz="1600" dirty="0" smtClean="0">
                <a:solidFill>
                  <a:schemeClr val="tx1">
                    <a:lumMod val="65000"/>
                    <a:lumOff val="35000"/>
                  </a:schemeClr>
                </a:solidFill>
              </a:rPr>
              <a:t>	Στην περίπτωση ισοβαθμίας των μορίων των υποψήφιων ληπτών και εάν λόγω της φύσης του μοσχεύματος, τυχόν καθυστέρηση θέτει τη μεταμόσχευση σε κίνδυνο, τότε </a:t>
            </a:r>
            <a:r>
              <a:rPr lang="el-GR" sz="1600" b="1" dirty="0" smtClean="0">
                <a:solidFill>
                  <a:schemeClr val="tx1">
                    <a:lumMod val="65000"/>
                    <a:lumOff val="35000"/>
                  </a:schemeClr>
                </a:solidFill>
              </a:rPr>
              <a:t>προηγείται αυτός που  δεν έχει μεταμοσχευθεί ποτέ</a:t>
            </a:r>
            <a:r>
              <a:rPr lang="el-GR" sz="1600" dirty="0" smtClean="0">
                <a:solidFill>
                  <a:schemeClr val="tx1">
                    <a:lumMod val="65000"/>
                    <a:lumOff val="35000"/>
                  </a:schemeClr>
                </a:solidFill>
              </a:rPr>
              <a:t>,  ή, αν και αυτό το κριτήριο δε διαφοροποιεί, αυτός που έχει μείνει στην </a:t>
            </a:r>
            <a:r>
              <a:rPr lang="el-GR" sz="1600" b="1" dirty="0" smtClean="0">
                <a:solidFill>
                  <a:schemeClr val="tx1">
                    <a:lumMod val="65000"/>
                    <a:lumOff val="35000"/>
                  </a:schemeClr>
                </a:solidFill>
              </a:rPr>
              <a:t>κάθαρση περισσότερο χρονικό διάστημα</a:t>
            </a:r>
            <a:r>
              <a:rPr lang="el-GR" sz="1600" dirty="0" smtClean="0">
                <a:solidFill>
                  <a:schemeClr val="tx1">
                    <a:lumMod val="65000"/>
                    <a:lumOff val="35000"/>
                  </a:schemeClr>
                </a:solidFill>
              </a:rPr>
              <a:t>, έστω και μιας ημέρας. </a:t>
            </a:r>
          </a:p>
          <a:p>
            <a:pPr marL="342900" indent="-342900">
              <a:spcBef>
                <a:spcPct val="20000"/>
              </a:spcBef>
            </a:pPr>
            <a:endParaRPr lang="el-GR" sz="1600" b="1" dirty="0" smtClean="0">
              <a:solidFill>
                <a:srgbClr val="00B050"/>
              </a:solidFill>
            </a:endParaRPr>
          </a:p>
          <a:p>
            <a:pPr marL="342900" indent="-342900">
              <a:spcBef>
                <a:spcPct val="20000"/>
              </a:spcBef>
            </a:pPr>
            <a:endParaRPr lang="el-GR" sz="2400" b="1" dirty="0" smtClean="0">
              <a:solidFill>
                <a:schemeClr val="accent1"/>
              </a:solidFill>
            </a:endParaRPr>
          </a:p>
          <a:p>
            <a:pPr marL="342900" indent="-342900">
              <a:spcBef>
                <a:spcPct val="20000"/>
              </a:spcBef>
            </a:pPr>
            <a:endParaRPr lang="el-GR" sz="2400" b="1" dirty="0" smtClean="0">
              <a:solidFill>
                <a:schemeClr val="accent1"/>
              </a:solidFill>
            </a:endParaRPr>
          </a:p>
          <a:p>
            <a:pPr marL="342900" indent="-342900">
              <a:spcBef>
                <a:spcPct val="20000"/>
              </a:spcBef>
            </a:pPr>
            <a:endParaRPr lang="el-GR" sz="2400" b="1" dirty="0" smtClean="0">
              <a:solidFill>
                <a:schemeClr val="accent1"/>
              </a:solidFill>
            </a:endParaRPr>
          </a:p>
          <a:p>
            <a:pPr marL="342900" indent="-342900">
              <a:spcBef>
                <a:spcPct val="20000"/>
              </a:spcBef>
            </a:pPr>
            <a:endParaRPr lang="el-GR" sz="2400" b="1" dirty="0" smtClean="0">
              <a:solidFill>
                <a:schemeClr val="accent1"/>
              </a:solidFill>
            </a:endParaRPr>
          </a:p>
          <a:p>
            <a:pPr marL="342900" indent="-342900">
              <a:spcBef>
                <a:spcPct val="20000"/>
              </a:spcBef>
            </a:pPr>
            <a:endParaRPr lang="el-GR" sz="2400" dirty="0" smtClean="0">
              <a:solidFill>
                <a:schemeClr val="bg2">
                  <a:lumMod val="25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1" i="0" u="none" strike="noStrike" kern="1200" cap="none" spc="0" normalizeH="0" baseline="0" noProof="0" dirty="0" smtClean="0">
              <a:ln>
                <a:noFill/>
              </a:ln>
              <a:solidFill>
                <a:srgbClr val="FF66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6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6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6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600" b="0" i="0" u="none" strike="noStrike" kern="1200" cap="none" spc="0" normalizeH="0" baseline="0" noProof="0" dirty="0" smtClean="0">
              <a:ln>
                <a:noFill/>
              </a:ln>
              <a:solidFill>
                <a:schemeClr val="bg2">
                  <a:lumMod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1" i="0" u="none" strike="noStrike" kern="1200" cap="none" spc="0" normalizeH="0" baseline="0" noProof="0" dirty="0" smtClean="0">
              <a:ln>
                <a:noFill/>
              </a:ln>
              <a:solidFill>
                <a:srgbClr val="FF66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1"/>
          </p:nvPr>
        </p:nvPicPr>
        <p:blipFill>
          <a:blip r:embed="rId2" cstate="print"/>
          <a:srcRect/>
          <a:stretch>
            <a:fillRect/>
          </a:stretch>
        </p:blipFill>
        <p:spPr bwMode="auto">
          <a:xfrm>
            <a:off x="214282" y="1101010"/>
            <a:ext cx="8868318" cy="5542699"/>
          </a:xfrm>
          <a:prstGeom prst="rect">
            <a:avLst/>
          </a:prstGeom>
          <a:noFill/>
          <a:ln w="9525">
            <a:noFill/>
            <a:miter lim="800000"/>
            <a:headEnd/>
            <a:tailEnd/>
          </a:ln>
          <a:effectLst/>
        </p:spPr>
      </p:pic>
      <p:sp>
        <p:nvSpPr>
          <p:cNvPr id="4" name="1 - Τίτλος"/>
          <p:cNvSpPr>
            <a:spLocks noGrp="1"/>
          </p:cNvSpPr>
          <p:nvPr>
            <p:ph type="title"/>
          </p:nvPr>
        </p:nvSpPr>
        <p:spPr>
          <a:xfrm>
            <a:off x="357158" y="142852"/>
            <a:ext cx="8534400" cy="758952"/>
          </a:xfrm>
        </p:spPr>
        <p:txBody>
          <a:bodyPr>
            <a:normAutofit fontScale="90000"/>
          </a:bodyPr>
          <a:lstStyle/>
          <a:p>
            <a:r>
              <a:rPr lang="el-GR" dirty="0" smtClean="0"/>
              <a:t>Πληροφοριακό Σύστημα </a:t>
            </a:r>
            <a:r>
              <a:rPr lang="en-US" dirty="0" smtClean="0">
                <a:solidFill>
                  <a:schemeClr val="accent1"/>
                </a:solidFill>
              </a:rPr>
              <a:t>TRANS-MED</a:t>
            </a:r>
            <a:endParaRPr lang="el-GR" dirty="0">
              <a:solidFill>
                <a:schemeClr val="accent1"/>
              </a:solidFill>
            </a:endParaRPr>
          </a:p>
        </p:txBody>
      </p:sp>
      <p:sp>
        <p:nvSpPr>
          <p:cNvPr id="5" name="4 - Ορθογώνιο"/>
          <p:cNvSpPr/>
          <p:nvPr/>
        </p:nvSpPr>
        <p:spPr>
          <a:xfrm>
            <a:off x="3571868" y="2786058"/>
            <a:ext cx="78581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428596" y="714356"/>
            <a:ext cx="8358246" cy="5821472"/>
          </a:xfrm>
          <a:prstGeom prst="rect">
            <a:avLst/>
          </a:prstGeom>
          <a:noFill/>
          <a:ln w="9525">
            <a:noFill/>
            <a:miter lim="800000"/>
            <a:headEnd/>
            <a:tailEnd/>
          </a:ln>
          <a:effectLst/>
        </p:spPr>
      </p:pic>
      <p:sp>
        <p:nvSpPr>
          <p:cNvPr id="4" name="1 - Τίτλος"/>
          <p:cNvSpPr>
            <a:spLocks noGrp="1"/>
          </p:cNvSpPr>
          <p:nvPr>
            <p:ph type="title"/>
          </p:nvPr>
        </p:nvSpPr>
        <p:spPr>
          <a:xfrm>
            <a:off x="357158" y="0"/>
            <a:ext cx="8534400" cy="758952"/>
          </a:xfrm>
        </p:spPr>
        <p:txBody>
          <a:bodyPr>
            <a:normAutofit fontScale="90000"/>
          </a:bodyPr>
          <a:lstStyle/>
          <a:p>
            <a:r>
              <a:rPr lang="el-GR" dirty="0" smtClean="0"/>
              <a:t>Πληροφοριακό Σύστημα </a:t>
            </a:r>
            <a:r>
              <a:rPr lang="en-US" dirty="0" smtClean="0">
                <a:solidFill>
                  <a:schemeClr val="accent1"/>
                </a:solidFill>
              </a:rPr>
              <a:t>TRANS-MED</a:t>
            </a:r>
            <a:endParaRPr lang="el-GR" dirty="0">
              <a:solidFill>
                <a:schemeClr val="accent1"/>
              </a:solidFill>
            </a:endParaRPr>
          </a:p>
        </p:txBody>
      </p:sp>
      <p:sp>
        <p:nvSpPr>
          <p:cNvPr id="5" name="4 - Ορθογώνιο"/>
          <p:cNvSpPr/>
          <p:nvPr/>
        </p:nvSpPr>
        <p:spPr>
          <a:xfrm>
            <a:off x="1500166" y="2428868"/>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1500166" y="2857496"/>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1500166" y="3214686"/>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1500166" y="3929066"/>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1500166" y="4071942"/>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1500166" y="4429132"/>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1500166" y="4572008"/>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1500166" y="4714884"/>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1500166" y="5357826"/>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1500166" y="5715016"/>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500166" y="5857892"/>
            <a:ext cx="785818" cy="1428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285720" y="1928802"/>
            <a:ext cx="5392745" cy="3371861"/>
          </a:xfrm>
        </p:spPr>
        <p:txBody>
          <a:bodyPr>
            <a:normAutofit/>
          </a:bodyPr>
          <a:lstStyle/>
          <a:p>
            <a:pPr eaLnBrk="1" hangingPunct="1">
              <a:defRPr/>
            </a:pPr>
            <a:r>
              <a:rPr lang="el-GR" sz="1800" b="1" dirty="0" smtClean="0">
                <a:solidFill>
                  <a:schemeClr val="tx2">
                    <a:lumMod val="60000"/>
                    <a:lumOff val="40000"/>
                  </a:schemeClr>
                </a:solidFill>
              </a:rPr>
              <a:t>ΑΒΟ</a:t>
            </a:r>
          </a:p>
          <a:p>
            <a:pPr eaLnBrk="1" hangingPunct="1">
              <a:defRPr/>
            </a:pPr>
            <a:r>
              <a:rPr lang="el-GR" sz="1800" b="1" dirty="0" smtClean="0">
                <a:solidFill>
                  <a:schemeClr val="tx2">
                    <a:lumMod val="60000"/>
                    <a:lumOff val="40000"/>
                  </a:schemeClr>
                </a:solidFill>
              </a:rPr>
              <a:t>Μορφολογική ταύτιση δότη</a:t>
            </a:r>
            <a:r>
              <a:rPr lang="en-US" sz="1800" b="1" dirty="0" smtClean="0">
                <a:solidFill>
                  <a:schemeClr val="tx2">
                    <a:lumMod val="60000"/>
                    <a:lumOff val="40000"/>
                  </a:schemeClr>
                </a:solidFill>
              </a:rPr>
              <a:t>-</a:t>
            </a:r>
            <a:r>
              <a:rPr lang="el-GR" sz="1800" b="1" dirty="0" smtClean="0">
                <a:solidFill>
                  <a:schemeClr val="tx2">
                    <a:lumMod val="60000"/>
                    <a:lumOff val="40000"/>
                  </a:schemeClr>
                </a:solidFill>
              </a:rPr>
              <a:t>λήπτη</a:t>
            </a:r>
            <a:endParaRPr lang="en-US" sz="1800" b="1" dirty="0" smtClean="0">
              <a:solidFill>
                <a:schemeClr val="tx2">
                  <a:lumMod val="60000"/>
                  <a:lumOff val="40000"/>
                </a:schemeClr>
              </a:solidFill>
            </a:endParaRPr>
          </a:p>
          <a:p>
            <a:pPr eaLnBrk="1" hangingPunct="1">
              <a:defRPr/>
            </a:pPr>
            <a:r>
              <a:rPr lang="el-GR" sz="1800" b="1" dirty="0" smtClean="0">
                <a:solidFill>
                  <a:schemeClr val="tx2">
                    <a:lumMod val="60000"/>
                    <a:lumOff val="40000"/>
                  </a:schemeClr>
                </a:solidFill>
              </a:rPr>
              <a:t>Τύπος ηπατικής νόσου</a:t>
            </a:r>
            <a:endParaRPr lang="en-US" sz="1800" b="1" dirty="0" smtClean="0">
              <a:solidFill>
                <a:schemeClr val="tx2">
                  <a:lumMod val="60000"/>
                  <a:lumOff val="40000"/>
                </a:schemeClr>
              </a:solidFill>
            </a:endParaRPr>
          </a:p>
          <a:p>
            <a:pPr lvl="1" eaLnBrk="1" hangingPunct="1">
              <a:defRPr/>
            </a:pPr>
            <a:r>
              <a:rPr lang="el-GR" sz="1800" dirty="0" smtClean="0">
                <a:solidFill>
                  <a:schemeClr val="tx2">
                    <a:lumMod val="60000"/>
                    <a:lumOff val="40000"/>
                  </a:schemeClr>
                </a:solidFill>
              </a:rPr>
              <a:t>Οξεία ηπατική ανεπάρκεια</a:t>
            </a:r>
            <a:r>
              <a:rPr lang="en-US" sz="1800" dirty="0" smtClean="0">
                <a:solidFill>
                  <a:schemeClr val="tx2">
                    <a:lumMod val="60000"/>
                    <a:lumOff val="40000"/>
                  </a:schemeClr>
                </a:solidFill>
              </a:rPr>
              <a:t> - </a:t>
            </a:r>
            <a:r>
              <a:rPr lang="el-GR" sz="1800" dirty="0" smtClean="0">
                <a:solidFill>
                  <a:schemeClr val="tx2">
                    <a:lumMod val="60000"/>
                    <a:lumOff val="40000"/>
                  </a:schemeClr>
                </a:solidFill>
              </a:rPr>
              <a:t>Επείγον</a:t>
            </a:r>
            <a:r>
              <a:rPr lang="en-US" sz="1800" dirty="0" smtClean="0">
                <a:solidFill>
                  <a:schemeClr val="tx2">
                    <a:lumMod val="60000"/>
                    <a:lumOff val="40000"/>
                  </a:schemeClr>
                </a:solidFill>
              </a:rPr>
              <a:t> </a:t>
            </a:r>
          </a:p>
          <a:p>
            <a:pPr eaLnBrk="1" hangingPunct="1">
              <a:defRPr/>
            </a:pPr>
            <a:r>
              <a:rPr lang="el-GR" sz="1800" b="1" dirty="0" smtClean="0">
                <a:solidFill>
                  <a:schemeClr val="tx2">
                    <a:lumMod val="60000"/>
                    <a:lumOff val="40000"/>
                  </a:schemeClr>
                </a:solidFill>
              </a:rPr>
              <a:t>Βαρύτητα νόσου</a:t>
            </a:r>
            <a:endParaRPr lang="en-US" sz="1800" b="1" dirty="0" smtClean="0">
              <a:solidFill>
                <a:schemeClr val="tx2">
                  <a:lumMod val="60000"/>
                  <a:lumOff val="40000"/>
                </a:schemeClr>
              </a:solidFill>
            </a:endParaRPr>
          </a:p>
          <a:p>
            <a:pPr lvl="1" eaLnBrk="1" hangingPunct="1">
              <a:defRPr/>
            </a:pPr>
            <a:r>
              <a:rPr lang="en-US" sz="1800" dirty="0" smtClean="0">
                <a:solidFill>
                  <a:schemeClr val="tx2">
                    <a:lumMod val="60000"/>
                    <a:lumOff val="40000"/>
                  </a:schemeClr>
                </a:solidFill>
              </a:rPr>
              <a:t>MELD</a:t>
            </a:r>
            <a:r>
              <a:rPr lang="el-GR" sz="1800" dirty="0" smtClean="0">
                <a:solidFill>
                  <a:schemeClr val="tx2">
                    <a:lumMod val="60000"/>
                    <a:lumOff val="40000"/>
                  </a:schemeClr>
                </a:solidFill>
              </a:rPr>
              <a:t> </a:t>
            </a:r>
            <a:r>
              <a:rPr lang="en-US" sz="1800" dirty="0" smtClean="0">
                <a:solidFill>
                  <a:schemeClr val="tx2">
                    <a:lumMod val="60000"/>
                    <a:lumOff val="40000"/>
                  </a:schemeClr>
                </a:solidFill>
              </a:rPr>
              <a:t>score</a:t>
            </a:r>
          </a:p>
          <a:p>
            <a:pPr eaLnBrk="1" hangingPunct="1">
              <a:defRPr/>
            </a:pPr>
            <a:r>
              <a:rPr lang="el-GR" sz="1800" b="1" dirty="0" smtClean="0">
                <a:solidFill>
                  <a:schemeClr val="tx2">
                    <a:lumMod val="60000"/>
                    <a:lumOff val="40000"/>
                  </a:schemeClr>
                </a:solidFill>
              </a:rPr>
              <a:t>Χρόνος αναμονής</a:t>
            </a:r>
            <a:endParaRPr lang="en-US" sz="1800" b="1" dirty="0" smtClean="0">
              <a:solidFill>
                <a:schemeClr val="tx2">
                  <a:lumMod val="60000"/>
                  <a:lumOff val="40000"/>
                </a:schemeClr>
              </a:solidFill>
            </a:endParaRPr>
          </a:p>
          <a:p>
            <a:pPr eaLnBrk="1" hangingPunct="1">
              <a:defRPr/>
            </a:pPr>
            <a:r>
              <a:rPr lang="el-GR" sz="1800" b="1" dirty="0" smtClean="0">
                <a:solidFill>
                  <a:schemeClr val="tx2">
                    <a:lumMod val="60000"/>
                    <a:lumOff val="40000"/>
                  </a:schemeClr>
                </a:solidFill>
              </a:rPr>
              <a:t>Ηλικία λήπτη</a:t>
            </a:r>
            <a:endParaRPr lang="en-US" sz="1800" b="1" dirty="0" smtClean="0">
              <a:solidFill>
                <a:schemeClr val="tx2">
                  <a:lumMod val="60000"/>
                  <a:lumOff val="40000"/>
                </a:schemeClr>
              </a:solidFill>
            </a:endParaRPr>
          </a:p>
          <a:p>
            <a:pPr lvl="1" eaLnBrk="1" hangingPunct="1">
              <a:defRPr/>
            </a:pPr>
            <a:r>
              <a:rPr lang="el-GR" sz="1800" dirty="0" smtClean="0">
                <a:solidFill>
                  <a:schemeClr val="tx2">
                    <a:lumMod val="60000"/>
                    <a:lumOff val="40000"/>
                  </a:schemeClr>
                </a:solidFill>
              </a:rPr>
              <a:t>Παιδιατρική προτεραιότητα</a:t>
            </a:r>
            <a:r>
              <a:rPr lang="en-US" sz="1800" dirty="0" smtClean="0">
                <a:solidFill>
                  <a:schemeClr val="tx2">
                    <a:lumMod val="60000"/>
                    <a:lumOff val="40000"/>
                  </a:schemeClr>
                </a:solidFill>
              </a:rPr>
              <a:t> </a:t>
            </a:r>
          </a:p>
        </p:txBody>
      </p:sp>
      <p:pic>
        <p:nvPicPr>
          <p:cNvPr id="21508" name="Picture 14" descr="LTX Transplantat"/>
          <p:cNvPicPr>
            <a:picLocks noGrp="1" noChangeAspect="1" noChangeArrowheads="1"/>
          </p:cNvPicPr>
          <p:nvPr>
            <p:ph sz="quarter" idx="2"/>
          </p:nvPr>
        </p:nvPicPr>
        <p:blipFill>
          <a:blip r:embed="rId3" cstate="print"/>
          <a:srcRect/>
          <a:stretch>
            <a:fillRect/>
          </a:stretch>
        </p:blipFill>
        <p:spPr>
          <a:xfrm>
            <a:off x="5929322" y="3571876"/>
            <a:ext cx="2220897" cy="1478299"/>
          </a:xfrm>
          <a:noFill/>
        </p:spPr>
      </p:pic>
      <p:pic>
        <p:nvPicPr>
          <p:cNvPr id="21509" name="Picture 15" descr="LTX Leber CI"/>
          <p:cNvPicPr>
            <a:picLocks noGrp="1" noChangeAspect="1" noChangeArrowheads="1"/>
          </p:cNvPicPr>
          <p:nvPr>
            <p:ph sz="quarter" idx="3"/>
          </p:nvPr>
        </p:nvPicPr>
        <p:blipFill>
          <a:blip r:embed="rId4" cstate="print"/>
          <a:srcRect/>
          <a:stretch>
            <a:fillRect/>
          </a:stretch>
        </p:blipFill>
        <p:spPr>
          <a:xfrm>
            <a:off x="5000628" y="2214554"/>
            <a:ext cx="2068506" cy="1377671"/>
          </a:xfrm>
          <a:noFill/>
        </p:spPr>
      </p:pic>
      <p:sp>
        <p:nvSpPr>
          <p:cNvPr id="8" name="1 - Τίτλος"/>
          <p:cNvSpPr>
            <a:spLocks noGrp="1"/>
          </p:cNvSpPr>
          <p:nvPr>
            <p:ph type="title"/>
          </p:nvPr>
        </p:nvSpPr>
        <p:spPr>
          <a:xfrm>
            <a:off x="428596" y="285728"/>
            <a:ext cx="8229600" cy="1143000"/>
          </a:xfrm>
        </p:spPr>
        <p:txBody>
          <a:bodyPr>
            <a:normAutofit/>
          </a:bodyPr>
          <a:lstStyle/>
          <a:p>
            <a:r>
              <a:rPr lang="el-GR" sz="3200" dirty="0" smtClean="0"/>
              <a:t>Κατανομή Οργάνων</a:t>
            </a:r>
            <a:r>
              <a:rPr lang="el-GR" sz="3600" dirty="0" smtClean="0"/>
              <a:t/>
            </a:r>
            <a:br>
              <a:rPr lang="el-GR" sz="3600" dirty="0" smtClean="0"/>
            </a:br>
            <a:r>
              <a:rPr lang="el-GR" sz="2400" dirty="0" smtClean="0">
                <a:solidFill>
                  <a:srgbClr val="FF6600"/>
                </a:solidFill>
              </a:rPr>
              <a:t> Κριτήρια Κατανομής Ήπατος</a:t>
            </a:r>
            <a:endParaRPr lang="el-GR" sz="2400" dirty="0">
              <a:solidFill>
                <a:srgbClr val="FF6600"/>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10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10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fill="hold" nodeType="after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 calcmode="lin" valueType="num">
                                      <p:cBhvr additive="base">
                                        <p:cTn id="17"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12" fill="hold" nodeType="after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 calcmode="lin" valueType="num">
                                      <p:cBhvr additive="base">
                                        <p:cTn id="22"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12" fill="hold" nodeType="after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 calcmode="lin" valueType="num">
                                      <p:cBhvr additive="base">
                                        <p:cTn id="27" dur="10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229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10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12" fill="hold" nodeType="afterEffect">
                                  <p:stCondLst>
                                    <p:cond delay="0"/>
                                  </p:stCondLst>
                                  <p:childTnLst>
                                    <p:set>
                                      <p:cBhvr>
                                        <p:cTn id="35" dur="1" fill="hold">
                                          <p:stCondLst>
                                            <p:cond delay="0"/>
                                          </p:stCondLst>
                                        </p:cTn>
                                        <p:tgtEl>
                                          <p:spTgt spid="12291">
                                            <p:txEl>
                                              <p:pRg st="6" end="6"/>
                                            </p:txEl>
                                          </p:spTgt>
                                        </p:tgtEl>
                                        <p:attrNameLst>
                                          <p:attrName>style.visibility</p:attrName>
                                        </p:attrNameLst>
                                      </p:cBhvr>
                                      <p:to>
                                        <p:strVal val="visible"/>
                                      </p:to>
                                    </p:set>
                                    <p:anim calcmode="lin" valueType="num">
                                      <p:cBhvr additive="base">
                                        <p:cTn id="36" dur="500" fill="hold"/>
                                        <p:tgtEl>
                                          <p:spTgt spid="12291">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12" fill="hold" nodeType="afterEffect">
                                  <p:stCondLst>
                                    <p:cond delay="0"/>
                                  </p:stCondLst>
                                  <p:childTnLst>
                                    <p:set>
                                      <p:cBhvr>
                                        <p:cTn id="40" dur="1" fill="hold">
                                          <p:stCondLst>
                                            <p:cond delay="0"/>
                                          </p:stCondLst>
                                        </p:cTn>
                                        <p:tgtEl>
                                          <p:spTgt spid="12291">
                                            <p:txEl>
                                              <p:pRg st="7" end="7"/>
                                            </p:txEl>
                                          </p:spTgt>
                                        </p:tgtEl>
                                        <p:attrNameLst>
                                          <p:attrName>style.visibility</p:attrName>
                                        </p:attrNameLst>
                                      </p:cBhvr>
                                      <p:to>
                                        <p:strVal val="visible"/>
                                      </p:to>
                                    </p:set>
                                    <p:anim calcmode="lin" valueType="num">
                                      <p:cBhvr additive="base">
                                        <p:cTn id="41" dur="1000" fill="hold"/>
                                        <p:tgtEl>
                                          <p:spTgt spid="12291">
                                            <p:txEl>
                                              <p:pRg st="7" end="7"/>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2" presetClass="entr" presetSubtype="12" fill="hold" nodeType="afterEffect">
                                  <p:stCondLst>
                                    <p:cond delay="0"/>
                                  </p:stCondLst>
                                  <p:childTnLst>
                                    <p:set>
                                      <p:cBhvr>
                                        <p:cTn id="45" dur="1" fill="hold">
                                          <p:stCondLst>
                                            <p:cond delay="0"/>
                                          </p:stCondLst>
                                        </p:cTn>
                                        <p:tgtEl>
                                          <p:spTgt spid="12291">
                                            <p:txEl>
                                              <p:pRg st="8" end="8"/>
                                            </p:txEl>
                                          </p:spTgt>
                                        </p:tgtEl>
                                        <p:attrNameLst>
                                          <p:attrName>style.visibility</p:attrName>
                                        </p:attrNameLst>
                                      </p:cBhvr>
                                      <p:to>
                                        <p:strVal val="visible"/>
                                      </p:to>
                                    </p:set>
                                    <p:anim calcmode="lin" valueType="num">
                                      <p:cBhvr additive="base">
                                        <p:cTn id="46" dur="1000" fill="hold"/>
                                        <p:tgtEl>
                                          <p:spTgt spid="12291">
                                            <p:txEl>
                                              <p:pRg st="8" end="8"/>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sz="half" idx="1"/>
          </p:nvPr>
        </p:nvSpPr>
        <p:spPr>
          <a:xfrm>
            <a:off x="500034" y="1714488"/>
            <a:ext cx="4543428" cy="1328734"/>
          </a:xfrm>
        </p:spPr>
        <p:txBody>
          <a:bodyPr/>
          <a:lstStyle/>
          <a:p>
            <a:pPr eaLnBrk="1" hangingPunct="1">
              <a:defRPr/>
            </a:pPr>
            <a:r>
              <a:rPr lang="en-US" sz="2000" b="1" dirty="0" smtClean="0">
                <a:solidFill>
                  <a:srgbClr val="00B050"/>
                </a:solidFill>
              </a:rPr>
              <a:t>ABO</a:t>
            </a:r>
          </a:p>
          <a:p>
            <a:pPr eaLnBrk="1" hangingPunct="1">
              <a:defRPr/>
            </a:pPr>
            <a:r>
              <a:rPr lang="el-GR" sz="2000" b="1" dirty="0" smtClean="0">
                <a:solidFill>
                  <a:srgbClr val="00B050"/>
                </a:solidFill>
              </a:rPr>
              <a:t>Σωματομετρική  ταύτιση δότη</a:t>
            </a:r>
            <a:r>
              <a:rPr lang="en-US" sz="2000" b="1" dirty="0" smtClean="0">
                <a:solidFill>
                  <a:srgbClr val="00B050"/>
                </a:solidFill>
              </a:rPr>
              <a:t>-</a:t>
            </a:r>
            <a:r>
              <a:rPr lang="el-GR" sz="2000" b="1" dirty="0" smtClean="0">
                <a:solidFill>
                  <a:srgbClr val="00B050"/>
                </a:solidFill>
              </a:rPr>
              <a:t>λήπτη</a:t>
            </a:r>
            <a:endParaRPr lang="en-US" sz="2000" b="1" dirty="0" smtClean="0">
              <a:solidFill>
                <a:srgbClr val="00B050"/>
              </a:solidFill>
            </a:endParaRPr>
          </a:p>
          <a:p>
            <a:pPr eaLnBrk="1" hangingPunct="1">
              <a:defRPr/>
            </a:pPr>
            <a:r>
              <a:rPr lang="el-GR" sz="2000" b="1" dirty="0" smtClean="0">
                <a:solidFill>
                  <a:srgbClr val="00B050"/>
                </a:solidFill>
              </a:rPr>
              <a:t>Βαρύτητα νόσου</a:t>
            </a:r>
            <a:endParaRPr lang="en-US" sz="2000" b="1" dirty="0" smtClean="0">
              <a:solidFill>
                <a:srgbClr val="00B050"/>
              </a:solidFill>
            </a:endParaRPr>
          </a:p>
        </p:txBody>
      </p:sp>
      <p:sp>
        <p:nvSpPr>
          <p:cNvPr id="80901" name="Rectangle 5"/>
          <p:cNvSpPr>
            <a:spLocks noChangeArrowheads="1"/>
          </p:cNvSpPr>
          <p:nvPr/>
        </p:nvSpPr>
        <p:spPr bwMode="auto">
          <a:xfrm>
            <a:off x="4357686" y="4929198"/>
            <a:ext cx="4429156" cy="1477328"/>
          </a:xfrm>
          <a:prstGeom prst="rect">
            <a:avLst/>
          </a:prstGeom>
          <a:noFill/>
          <a:ln w="9525" algn="ctr">
            <a:noFill/>
            <a:miter lim="800000"/>
            <a:headEnd/>
            <a:tailEnd/>
          </a:ln>
          <a:effectLst/>
        </p:spPr>
        <p:txBody>
          <a:bodyPr wrap="square">
            <a:spAutoFit/>
          </a:bodyPr>
          <a:lstStyle/>
          <a:p>
            <a:pPr lvl="2">
              <a:defRPr/>
            </a:pPr>
            <a:r>
              <a:rPr lang="el-GR" sz="1800" b="1" u="sng" dirty="0">
                <a:solidFill>
                  <a:srgbClr val="C00000"/>
                </a:solidFill>
              </a:rPr>
              <a:t>Καρδιά</a:t>
            </a:r>
          </a:p>
          <a:p>
            <a:pPr lvl="2">
              <a:defRPr/>
            </a:pPr>
            <a:r>
              <a:rPr lang="el-GR" sz="1800" dirty="0">
                <a:solidFill>
                  <a:srgbClr val="C00000"/>
                </a:solidFill>
              </a:rPr>
              <a:t>Ζωτικά σημεία</a:t>
            </a:r>
            <a:r>
              <a:rPr lang="en-US" sz="1800" dirty="0">
                <a:solidFill>
                  <a:srgbClr val="C00000"/>
                </a:solidFill>
              </a:rPr>
              <a:t>, </a:t>
            </a:r>
            <a:endParaRPr lang="el-GR" sz="1800" dirty="0" smtClean="0">
              <a:solidFill>
                <a:srgbClr val="C00000"/>
              </a:solidFill>
            </a:endParaRPr>
          </a:p>
          <a:p>
            <a:pPr lvl="2">
              <a:defRPr/>
            </a:pPr>
            <a:r>
              <a:rPr lang="el-GR" sz="1800" dirty="0" smtClean="0">
                <a:solidFill>
                  <a:srgbClr val="C00000"/>
                </a:solidFill>
              </a:rPr>
              <a:t>μηχανικός </a:t>
            </a:r>
            <a:r>
              <a:rPr lang="el-GR" sz="1800" dirty="0">
                <a:solidFill>
                  <a:srgbClr val="C00000"/>
                </a:solidFill>
              </a:rPr>
              <a:t>αερισμός</a:t>
            </a:r>
            <a:r>
              <a:rPr lang="en-US" sz="1800" dirty="0">
                <a:solidFill>
                  <a:srgbClr val="C00000"/>
                </a:solidFill>
              </a:rPr>
              <a:t>, </a:t>
            </a:r>
            <a:endParaRPr lang="el-GR" sz="1800" dirty="0" smtClean="0">
              <a:solidFill>
                <a:srgbClr val="C00000"/>
              </a:solidFill>
            </a:endParaRPr>
          </a:p>
          <a:p>
            <a:pPr lvl="2">
              <a:defRPr/>
            </a:pPr>
            <a:r>
              <a:rPr lang="el-GR" sz="1800" dirty="0" smtClean="0">
                <a:solidFill>
                  <a:srgbClr val="C00000"/>
                </a:solidFill>
              </a:rPr>
              <a:t>υποστήριξη </a:t>
            </a:r>
            <a:r>
              <a:rPr lang="el-GR" sz="1800" dirty="0">
                <a:solidFill>
                  <a:srgbClr val="C00000"/>
                </a:solidFill>
              </a:rPr>
              <a:t>με </a:t>
            </a:r>
            <a:r>
              <a:rPr lang="el-GR" sz="1800" dirty="0" err="1">
                <a:solidFill>
                  <a:srgbClr val="C00000"/>
                </a:solidFill>
              </a:rPr>
              <a:t>ινότροπα</a:t>
            </a:r>
            <a:r>
              <a:rPr lang="en-US" sz="1800" dirty="0" smtClean="0">
                <a:solidFill>
                  <a:srgbClr val="C00000"/>
                </a:solidFill>
              </a:rPr>
              <a:t>,</a:t>
            </a:r>
            <a:endParaRPr lang="el-GR" sz="1800" dirty="0" smtClean="0">
              <a:solidFill>
                <a:srgbClr val="C00000"/>
              </a:solidFill>
            </a:endParaRPr>
          </a:p>
          <a:p>
            <a:pPr lvl="2">
              <a:defRPr/>
            </a:pPr>
            <a:r>
              <a:rPr lang="el-GR" sz="1800" dirty="0" smtClean="0">
                <a:solidFill>
                  <a:srgbClr val="C00000"/>
                </a:solidFill>
              </a:rPr>
              <a:t>τεχνητές συσκευές </a:t>
            </a:r>
            <a:r>
              <a:rPr lang="en-US" sz="1800" dirty="0" smtClean="0">
                <a:solidFill>
                  <a:srgbClr val="C00000"/>
                </a:solidFill>
              </a:rPr>
              <a:t>VAD</a:t>
            </a:r>
            <a:endParaRPr lang="en-US" sz="1800" dirty="0">
              <a:solidFill>
                <a:srgbClr val="C00000"/>
              </a:solidFill>
            </a:endParaRPr>
          </a:p>
        </p:txBody>
      </p:sp>
      <p:sp>
        <p:nvSpPr>
          <p:cNvPr id="80903" name="Text Box 7"/>
          <p:cNvSpPr txBox="1">
            <a:spLocks noChangeArrowheads="1"/>
          </p:cNvSpPr>
          <p:nvPr/>
        </p:nvSpPr>
        <p:spPr bwMode="auto">
          <a:xfrm>
            <a:off x="0" y="5000636"/>
            <a:ext cx="4643470" cy="923330"/>
          </a:xfrm>
          <a:prstGeom prst="rect">
            <a:avLst/>
          </a:prstGeom>
          <a:noFill/>
          <a:ln w="9525" algn="ctr">
            <a:noFill/>
            <a:miter lim="800000"/>
            <a:headEnd/>
            <a:tailEnd/>
          </a:ln>
          <a:effectLst/>
        </p:spPr>
        <p:txBody>
          <a:bodyPr wrap="square">
            <a:spAutoFit/>
          </a:bodyPr>
          <a:lstStyle/>
          <a:p>
            <a:pPr lvl="2">
              <a:defRPr/>
            </a:pPr>
            <a:r>
              <a:rPr lang="el-GR" sz="1800" b="1" u="sng" dirty="0">
                <a:solidFill>
                  <a:schemeClr val="tx2">
                    <a:lumMod val="60000"/>
                    <a:lumOff val="40000"/>
                  </a:schemeClr>
                </a:solidFill>
              </a:rPr>
              <a:t>Πνεύμονας</a:t>
            </a:r>
          </a:p>
          <a:p>
            <a:pPr lvl="2">
              <a:defRPr/>
            </a:pPr>
            <a:r>
              <a:rPr lang="el-GR" sz="1800" dirty="0">
                <a:solidFill>
                  <a:schemeClr val="tx2">
                    <a:lumMod val="60000"/>
                    <a:lumOff val="40000"/>
                  </a:schemeClr>
                </a:solidFill>
              </a:rPr>
              <a:t>Χρόνος σε μη επεμβατικό αερισμό</a:t>
            </a:r>
            <a:r>
              <a:rPr lang="en-US" sz="1800" dirty="0">
                <a:solidFill>
                  <a:schemeClr val="tx2">
                    <a:lumMod val="60000"/>
                    <a:lumOff val="40000"/>
                  </a:schemeClr>
                </a:solidFill>
              </a:rPr>
              <a:t>, </a:t>
            </a:r>
            <a:r>
              <a:rPr lang="el-GR" sz="1800" dirty="0">
                <a:solidFill>
                  <a:schemeClr val="tx2">
                    <a:lumMod val="60000"/>
                    <a:lumOff val="40000"/>
                  </a:schemeClr>
                </a:solidFill>
              </a:rPr>
              <a:t>πνευμονική υπέρταση</a:t>
            </a:r>
            <a:endParaRPr lang="en-US" sz="1800" dirty="0">
              <a:solidFill>
                <a:schemeClr val="tx2">
                  <a:lumMod val="60000"/>
                  <a:lumOff val="40000"/>
                </a:schemeClr>
              </a:solidFill>
            </a:endParaRPr>
          </a:p>
        </p:txBody>
      </p:sp>
      <p:pic>
        <p:nvPicPr>
          <p:cNvPr id="22536" name="Picture 8"/>
          <p:cNvPicPr>
            <a:picLocks noGrp="1" noChangeAspect="1" noChangeArrowheads="1"/>
          </p:cNvPicPr>
          <p:nvPr>
            <p:ph sz="quarter" idx="3"/>
          </p:nvPr>
        </p:nvPicPr>
        <p:blipFill>
          <a:blip r:embed="rId2" cstate="print"/>
          <a:srcRect/>
          <a:stretch>
            <a:fillRect/>
          </a:stretch>
        </p:blipFill>
        <p:spPr>
          <a:xfrm>
            <a:off x="1000100" y="3143248"/>
            <a:ext cx="2370575" cy="1779606"/>
          </a:xfrm>
          <a:noFill/>
        </p:spPr>
      </p:pic>
      <p:sp>
        <p:nvSpPr>
          <p:cNvPr id="12" name="1 - Τίτλος"/>
          <p:cNvSpPr>
            <a:spLocks noGrp="1"/>
          </p:cNvSpPr>
          <p:nvPr>
            <p:ph type="title"/>
          </p:nvPr>
        </p:nvSpPr>
        <p:spPr>
          <a:xfrm>
            <a:off x="428596" y="285728"/>
            <a:ext cx="8229600" cy="1143000"/>
          </a:xfrm>
        </p:spPr>
        <p:txBody>
          <a:bodyPr>
            <a:normAutofit/>
          </a:bodyPr>
          <a:lstStyle/>
          <a:p>
            <a:r>
              <a:rPr lang="el-GR" sz="3200" dirty="0" smtClean="0"/>
              <a:t>Κατανομή Οργάνων</a:t>
            </a:r>
            <a:r>
              <a:rPr lang="el-GR" sz="3600" dirty="0" smtClean="0"/>
              <a:t/>
            </a:r>
            <a:br>
              <a:rPr lang="el-GR" sz="3600" dirty="0" smtClean="0"/>
            </a:br>
            <a:r>
              <a:rPr lang="el-GR" sz="2400" dirty="0" smtClean="0">
                <a:solidFill>
                  <a:srgbClr val="FF6600"/>
                </a:solidFill>
              </a:rPr>
              <a:t> Κριτήρια Κατανομής Θωρακικών Οργάνων</a:t>
            </a:r>
            <a:endParaRPr lang="el-GR" sz="2400" dirty="0">
              <a:solidFill>
                <a:srgbClr val="FF6600"/>
              </a:solidFill>
            </a:endParaRPr>
          </a:p>
        </p:txBody>
      </p:sp>
      <p:pic>
        <p:nvPicPr>
          <p:cNvPr id="28674" name="Picture 2" descr="http://www.iran-daily.com/File/File/23496"/>
          <p:cNvPicPr>
            <a:picLocks noChangeAspect="1" noChangeArrowheads="1"/>
          </p:cNvPicPr>
          <p:nvPr/>
        </p:nvPicPr>
        <p:blipFill>
          <a:blip r:embed="rId3" cstate="print"/>
          <a:srcRect/>
          <a:stretch>
            <a:fillRect/>
          </a:stretch>
        </p:blipFill>
        <p:spPr bwMode="auto">
          <a:xfrm>
            <a:off x="5357817" y="3071810"/>
            <a:ext cx="2855955" cy="1785950"/>
          </a:xfrm>
          <a:prstGeom prst="rect">
            <a:avLst/>
          </a:prstGeom>
          <a:noFill/>
        </p:spPr>
      </p:pic>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Επέκταση</a:t>
            </a:r>
            <a:r>
              <a:rPr lang="en-US" sz="3200" dirty="0" smtClean="0"/>
              <a:t> </a:t>
            </a:r>
            <a:r>
              <a:rPr lang="en-US" sz="3200" dirty="0" smtClean="0">
                <a:solidFill>
                  <a:schemeClr val="accent1"/>
                </a:solidFill>
              </a:rPr>
              <a:t>TRANS-MED </a:t>
            </a:r>
            <a:r>
              <a:rPr lang="el-GR" sz="3200" dirty="0" smtClean="0"/>
              <a:t>εντός </a:t>
            </a:r>
            <a:br>
              <a:rPr lang="el-GR" sz="3200" dirty="0" smtClean="0"/>
            </a:br>
            <a:r>
              <a:rPr lang="el-GR" sz="3200" dirty="0" smtClean="0"/>
              <a:t>2016 - 2017</a:t>
            </a:r>
            <a:endParaRPr lang="el-GR" sz="3200" dirty="0"/>
          </a:p>
        </p:txBody>
      </p:sp>
      <p:sp>
        <p:nvSpPr>
          <p:cNvPr id="3" name="2 - Θέση περιεχομένου"/>
          <p:cNvSpPr>
            <a:spLocks noGrp="1"/>
          </p:cNvSpPr>
          <p:nvPr>
            <p:ph sz="quarter" idx="1"/>
          </p:nvPr>
        </p:nvSpPr>
        <p:spPr>
          <a:xfrm>
            <a:off x="500034" y="1785926"/>
            <a:ext cx="4000528" cy="4525963"/>
          </a:xfrm>
        </p:spPr>
        <p:txBody>
          <a:bodyPr>
            <a:normAutofit lnSpcReduction="10000"/>
          </a:bodyPr>
          <a:lstStyle/>
          <a:p>
            <a:r>
              <a:rPr lang="en-US" sz="2000" dirty="0" smtClean="0">
                <a:solidFill>
                  <a:schemeClr val="accent1"/>
                </a:solidFill>
              </a:rPr>
              <a:t>On-line</a:t>
            </a:r>
            <a:r>
              <a:rPr lang="en-US" sz="2000" dirty="0" smtClean="0"/>
              <a:t> </a:t>
            </a:r>
            <a:r>
              <a:rPr lang="el-GR" sz="2000" dirty="0" smtClean="0"/>
              <a:t>Διασύνδεση με Μ.Μ.Ν. &amp; Εργαστήρια Ιστοσυμβατότητας </a:t>
            </a:r>
          </a:p>
          <a:p>
            <a:endParaRPr lang="el-GR" sz="2000" dirty="0" smtClean="0"/>
          </a:p>
          <a:p>
            <a:r>
              <a:rPr lang="el-GR" sz="2000" dirty="0" smtClean="0">
                <a:solidFill>
                  <a:schemeClr val="accent1"/>
                </a:solidFill>
              </a:rPr>
              <a:t>Στόχος: </a:t>
            </a:r>
            <a:r>
              <a:rPr lang="el-GR" sz="2000" dirty="0" smtClean="0"/>
              <a:t>Ένας ενιαίος φάκελος ανά ασθενή, στον οποίο θα υπάρχει ελεγχόμενη πρόσβαση για ενημέρωση από όλους τους εμπλεκόμενους</a:t>
            </a:r>
          </a:p>
          <a:p>
            <a:endParaRPr lang="el-GR" sz="2000" dirty="0" smtClean="0"/>
          </a:p>
          <a:p>
            <a:r>
              <a:rPr lang="el-GR" sz="2000" dirty="0" smtClean="0"/>
              <a:t>Αντίστοιχη πρόβλεψη για φακέλους υποψηφίων </a:t>
            </a:r>
            <a:r>
              <a:rPr lang="el-GR" sz="2000" dirty="0" smtClean="0">
                <a:solidFill>
                  <a:schemeClr val="accent1"/>
                </a:solidFill>
              </a:rPr>
              <a:t>Ήπατος, Καρδιάς &amp; Πνευμόνων </a:t>
            </a:r>
            <a:r>
              <a:rPr lang="el-GR" sz="2000" dirty="0" smtClean="0"/>
              <a:t>+ κατανομή, βάσει κριτηρίων που πρέπει να εκδοθούν σε νέες Υ.Α.</a:t>
            </a:r>
            <a:endParaRPr lang="el-GR" sz="2000" dirty="0"/>
          </a:p>
        </p:txBody>
      </p:sp>
      <p:pic>
        <p:nvPicPr>
          <p:cNvPr id="25602" name="Picture 2" descr="C:\Users\gmenoudakou\Desktop\online-medical-staff-global-connection-15635706.jpg"/>
          <p:cNvPicPr>
            <a:picLocks noChangeAspect="1" noChangeArrowheads="1"/>
          </p:cNvPicPr>
          <p:nvPr/>
        </p:nvPicPr>
        <p:blipFill>
          <a:blip r:embed="rId2" cstate="print"/>
          <a:srcRect/>
          <a:stretch>
            <a:fillRect/>
          </a:stretch>
        </p:blipFill>
        <p:spPr bwMode="auto">
          <a:xfrm>
            <a:off x="4699996" y="1857364"/>
            <a:ext cx="4444004" cy="394026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 Point Presentation_final.jpg"/>
          <p:cNvPicPr>
            <a:picLocks noChangeAspect="1"/>
          </p:cNvPicPr>
          <p:nvPr/>
        </p:nvPicPr>
        <p:blipFill>
          <a:blip r:embed="rId2" cstate="print"/>
          <a:stretch>
            <a:fillRect/>
          </a:stretch>
        </p:blipFill>
        <p:spPr>
          <a:xfrm>
            <a:off x="64008" y="0"/>
            <a:ext cx="9015984" cy="6858000"/>
          </a:xfrm>
          <a:prstGeom prst="rect">
            <a:avLst/>
          </a:prstGeom>
        </p:spPr>
      </p:pic>
      <p:sp>
        <p:nvSpPr>
          <p:cNvPr id="2" name="1 - Τίτλος"/>
          <p:cNvSpPr>
            <a:spLocks noGrp="1"/>
          </p:cNvSpPr>
          <p:nvPr>
            <p:ph type="title"/>
          </p:nvPr>
        </p:nvSpPr>
        <p:spPr/>
        <p:txBody>
          <a:bodyPr>
            <a:normAutofit/>
          </a:bodyPr>
          <a:lstStyle/>
          <a:p>
            <a:r>
              <a:rPr lang="el-GR" sz="4000" dirty="0" smtClean="0"/>
              <a:t>Κεντρικός Συντονισμός ΕΟΜ</a:t>
            </a:r>
            <a:endParaRPr lang="el-GR" sz="4000" dirty="0"/>
          </a:p>
        </p:txBody>
      </p:sp>
      <p:sp>
        <p:nvSpPr>
          <p:cNvPr id="3" name="2 - Θέση περιεχομένου"/>
          <p:cNvSpPr>
            <a:spLocks noGrp="1"/>
          </p:cNvSpPr>
          <p:nvPr>
            <p:ph idx="1"/>
          </p:nvPr>
        </p:nvSpPr>
        <p:spPr/>
        <p:txBody>
          <a:bodyPr>
            <a:normAutofit/>
          </a:bodyPr>
          <a:lstStyle/>
          <a:p>
            <a:pPr algn="just">
              <a:buFontTx/>
              <a:buNone/>
            </a:pPr>
            <a:r>
              <a:rPr lang="el-GR" sz="2400" dirty="0" smtClean="0">
                <a:solidFill>
                  <a:srgbClr val="FF9900"/>
                </a:solidFill>
              </a:rPr>
              <a:t>3 είδη Συντονισμού:</a:t>
            </a:r>
          </a:p>
          <a:p>
            <a:pPr marL="457200" indent="-457200" algn="just">
              <a:buFont typeface="+mj-lt"/>
              <a:buAutoNum type="arabicPeriod"/>
            </a:pPr>
            <a:r>
              <a:rPr lang="el-GR" sz="2400" dirty="0" smtClean="0">
                <a:solidFill>
                  <a:srgbClr val="FF9900"/>
                </a:solidFill>
              </a:rPr>
              <a:t>Αποβιώσαντες δότες οργάνων &amp; ιστών</a:t>
            </a:r>
          </a:p>
          <a:p>
            <a:pPr marL="457200" indent="-457200" algn="just">
              <a:buFont typeface="+mj-lt"/>
              <a:buAutoNum type="arabicPeriod"/>
            </a:pPr>
            <a:r>
              <a:rPr lang="el-GR" sz="2400" dirty="0" smtClean="0">
                <a:solidFill>
                  <a:srgbClr val="FF9900"/>
                </a:solidFill>
              </a:rPr>
              <a:t>Διαχείριση προσφορών οργάνων από το εξωτερικό</a:t>
            </a:r>
          </a:p>
          <a:p>
            <a:pPr marL="457200" indent="-457200" algn="just">
              <a:buFont typeface="+mj-lt"/>
              <a:buAutoNum type="arabicPeriod"/>
            </a:pPr>
            <a:r>
              <a:rPr lang="el-GR" sz="2400" dirty="0" smtClean="0">
                <a:solidFill>
                  <a:srgbClr val="FF9900"/>
                </a:solidFill>
              </a:rPr>
              <a:t>Επείγουσες μεταβάσεις στο εξωτερικό (Ιταλία – ήπαρ)</a:t>
            </a:r>
          </a:p>
          <a:p>
            <a:pPr marL="457200" indent="-457200" algn="just">
              <a:buNone/>
            </a:pPr>
            <a:endParaRPr lang="el-GR" sz="2400" dirty="0"/>
          </a:p>
        </p:txBody>
      </p:sp>
      <p:pic>
        <p:nvPicPr>
          <p:cNvPr id="4" name="Picture 4" descr="20540741361049308600V1FPage_2"/>
          <p:cNvPicPr>
            <a:picLocks noChangeAspect="1" noChangeArrowheads="1"/>
          </p:cNvPicPr>
          <p:nvPr/>
        </p:nvPicPr>
        <p:blipFill>
          <a:blip r:embed="rId3" cstate="print"/>
          <a:srcRect/>
          <a:stretch>
            <a:fillRect/>
          </a:stretch>
        </p:blipFill>
        <p:spPr bwMode="auto">
          <a:xfrm>
            <a:off x="3059113" y="4508500"/>
            <a:ext cx="2514600" cy="173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571744"/>
            <a:ext cx="7043758" cy="3554419"/>
          </a:xfrm>
        </p:spPr>
        <p:txBody>
          <a:bodyPr>
            <a:normAutofit fontScale="85000" lnSpcReduction="20000"/>
          </a:bodyPr>
          <a:lstStyle/>
          <a:p>
            <a:pPr>
              <a:buNone/>
            </a:pPr>
            <a:r>
              <a:rPr lang="el-GR" sz="2400" dirty="0" smtClean="0">
                <a:solidFill>
                  <a:srgbClr val="C00000"/>
                </a:solidFill>
              </a:rPr>
              <a:t>Δημιουργία πρωτοκόλλων</a:t>
            </a:r>
          </a:p>
          <a:p>
            <a:r>
              <a:rPr lang="el-GR" sz="2400" dirty="0" smtClean="0"/>
              <a:t>Εντοπισμού δοτών &amp; Τοπικού Συντονισμού ΕΝΔΟΝΟΣΟΚΟΜΕΙΑΚΑ</a:t>
            </a:r>
          </a:p>
          <a:p>
            <a:r>
              <a:rPr lang="el-GR" sz="2400" dirty="0" smtClean="0"/>
              <a:t>Κεντρικού Συντονισμού</a:t>
            </a:r>
          </a:p>
          <a:p>
            <a:r>
              <a:rPr lang="el-GR" sz="2400" dirty="0" smtClean="0"/>
              <a:t>Κλινικού Συντονισμού</a:t>
            </a:r>
          </a:p>
          <a:p>
            <a:endParaRPr lang="el-GR" sz="2400" dirty="0" smtClean="0"/>
          </a:p>
          <a:p>
            <a:pPr>
              <a:buNone/>
            </a:pPr>
            <a:r>
              <a:rPr lang="el-GR" sz="2400" dirty="0" smtClean="0">
                <a:solidFill>
                  <a:srgbClr val="C00000"/>
                </a:solidFill>
              </a:rPr>
              <a:t>Έλεγχος, πιστοποίηση &amp; κωδικοποίηση διαδικασιών</a:t>
            </a:r>
          </a:p>
          <a:p>
            <a:pPr>
              <a:buNone/>
            </a:pPr>
            <a:endParaRPr lang="el-GR" sz="2400" dirty="0" smtClean="0"/>
          </a:p>
          <a:p>
            <a:pPr>
              <a:buNone/>
            </a:pPr>
            <a:r>
              <a:rPr lang="el-GR" sz="2400" dirty="0" smtClean="0">
                <a:solidFill>
                  <a:srgbClr val="C00000"/>
                </a:solidFill>
              </a:rPr>
              <a:t>Λειτουργία Παραρτημάτων ΕΟΜ</a:t>
            </a:r>
          </a:p>
          <a:p>
            <a:pPr>
              <a:buNone/>
            </a:pPr>
            <a:endParaRPr lang="el-GR" sz="2400" dirty="0" smtClean="0">
              <a:solidFill>
                <a:srgbClr val="C00000"/>
              </a:solidFill>
            </a:endParaRPr>
          </a:p>
          <a:p>
            <a:pPr>
              <a:buNone/>
            </a:pPr>
            <a:r>
              <a:rPr lang="el-GR" sz="2400" dirty="0" smtClean="0">
                <a:solidFill>
                  <a:srgbClr val="C00000"/>
                </a:solidFill>
              </a:rPr>
              <a:t>Εκπαίδευση &amp; διαρκής Επιμόρφωση Συντονιστών</a:t>
            </a:r>
            <a:endParaRPr lang="el-GR" sz="2400" dirty="0">
              <a:solidFill>
                <a:srgbClr val="C00000"/>
              </a:solidFill>
            </a:endParaRPr>
          </a:p>
        </p:txBody>
      </p:sp>
      <p:pic>
        <p:nvPicPr>
          <p:cNvPr id="26626" name="Picture 2" descr="http://rappingmanual.com/wp-content/uploads/2012/09/improve.jpg"/>
          <p:cNvPicPr>
            <a:picLocks noChangeAspect="1" noChangeArrowheads="1"/>
          </p:cNvPicPr>
          <p:nvPr/>
        </p:nvPicPr>
        <p:blipFill>
          <a:blip r:embed="rId2" cstate="print"/>
          <a:srcRect/>
          <a:stretch>
            <a:fillRect/>
          </a:stretch>
        </p:blipFill>
        <p:spPr bwMode="auto">
          <a:xfrm>
            <a:off x="2643174" y="0"/>
            <a:ext cx="4071966" cy="2438631"/>
          </a:xfrm>
          <a:prstGeom prst="rect">
            <a:avLst/>
          </a:prstGeom>
          <a:noFill/>
        </p:spPr>
      </p:pic>
      <p:pic>
        <p:nvPicPr>
          <p:cNvPr id="26628" name="Picture 4" descr="http://2.bp.blogspot.com/-VZLVN2LqMCc/UO3QUH91wmI/AAAAAAAAAT0/GAFc8mp8LyM/s1600/Certification-resized-600.jpg"/>
          <p:cNvPicPr>
            <a:picLocks noChangeAspect="1" noChangeArrowheads="1"/>
          </p:cNvPicPr>
          <p:nvPr/>
        </p:nvPicPr>
        <p:blipFill>
          <a:blip r:embed="rId3" cstate="print"/>
          <a:srcRect/>
          <a:stretch>
            <a:fillRect/>
          </a:stretch>
        </p:blipFill>
        <p:spPr bwMode="auto">
          <a:xfrm>
            <a:off x="6929454" y="3929066"/>
            <a:ext cx="1403375" cy="1428760"/>
          </a:xfrm>
          <a:prstGeom prst="rect">
            <a:avLst/>
          </a:prstGeom>
          <a:noFill/>
        </p:spPr>
      </p:pic>
      <p:pic>
        <p:nvPicPr>
          <p:cNvPr id="26630" name="Picture 6" descr="http://2015.igem.org/wiki/images/5/56/BABS_UNSW_Australia_header_protocols.png"/>
          <p:cNvPicPr>
            <a:picLocks noChangeAspect="1" noChangeArrowheads="1"/>
          </p:cNvPicPr>
          <p:nvPr/>
        </p:nvPicPr>
        <p:blipFill>
          <a:blip r:embed="rId4" cstate="print"/>
          <a:srcRect/>
          <a:stretch>
            <a:fillRect/>
          </a:stretch>
        </p:blipFill>
        <p:spPr bwMode="auto">
          <a:xfrm>
            <a:off x="3714744" y="3214686"/>
            <a:ext cx="3165344" cy="52333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 Θέση περιεχομένου"/>
          <p:cNvSpPr>
            <a:spLocks noGrp="1"/>
          </p:cNvSpPr>
          <p:nvPr>
            <p:ph idx="1"/>
          </p:nvPr>
        </p:nvSpPr>
        <p:spPr>
          <a:xfrm>
            <a:off x="285720" y="1571612"/>
            <a:ext cx="8643998" cy="1285884"/>
          </a:xfrm>
        </p:spPr>
        <p:txBody>
          <a:bodyPr>
            <a:normAutofit/>
          </a:bodyPr>
          <a:lstStyle/>
          <a:p>
            <a:pPr algn="ctr" eaLnBrk="1" hangingPunct="1">
              <a:buNone/>
            </a:pPr>
            <a:r>
              <a:rPr lang="el-GR" sz="1600" dirty="0" smtClean="0"/>
              <a:t>   	Στην αρμοδιότητα των Κεντρικών Συντονιστών είναι η </a:t>
            </a:r>
            <a:r>
              <a:rPr lang="el-GR" sz="1600" b="1" dirty="0" smtClean="0"/>
              <a:t>οργάνωση της ασφαλούς επιστροφής των ομάδων λήψης στις βάσεις τους και των οργάνων στους λήπτες τους</a:t>
            </a:r>
          </a:p>
          <a:p>
            <a:pPr algn="ctr" eaLnBrk="1" hangingPunct="1">
              <a:buNone/>
            </a:pPr>
            <a:r>
              <a:rPr lang="el-GR" sz="1600" dirty="0" smtClean="0"/>
              <a:t>	Απρόβλεπτες δυσκολίες Κακοκαιρία, Απεργίες, Ατυχήματα</a:t>
            </a:r>
          </a:p>
          <a:p>
            <a:pPr algn="ctr" eaLnBrk="1" hangingPunct="1">
              <a:buNone/>
            </a:pPr>
            <a:r>
              <a:rPr lang="el-GR" sz="1600" dirty="0" smtClean="0"/>
              <a:t>	Απαιτούνται ιδιαίτερες γνώσεις και </a:t>
            </a:r>
            <a:r>
              <a:rPr lang="el-GR" sz="1600" b="1" dirty="0" smtClean="0"/>
              <a:t>ικανότητα διαχείρισης κρίσεων </a:t>
            </a:r>
            <a:r>
              <a:rPr lang="el-GR" sz="1600" dirty="0" smtClean="0"/>
              <a:t>των κεντρικών συντονιστών</a:t>
            </a:r>
          </a:p>
        </p:txBody>
      </p:sp>
      <p:sp>
        <p:nvSpPr>
          <p:cNvPr id="5" name="1 - Τίτλος"/>
          <p:cNvSpPr txBox="1">
            <a:spLocks/>
          </p:cNvSpPr>
          <p:nvPr/>
        </p:nvSpPr>
        <p:spPr>
          <a:xfrm>
            <a:off x="571472" y="21429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1"/>
                </a:solidFill>
                <a:effectLst/>
                <a:uLnTx/>
                <a:uFillTx/>
                <a:latin typeface="+mj-lt"/>
                <a:ea typeface="+mj-ea"/>
                <a:cs typeface="+mj-cs"/>
              </a:rPr>
              <a:t>Απρόοπτα Συντονισμού</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2 - Θέση περιεχομένου"/>
          <p:cNvSpPr txBox="1">
            <a:spLocks/>
          </p:cNvSpPr>
          <p:nvPr/>
        </p:nvSpPr>
        <p:spPr>
          <a:xfrm>
            <a:off x="714348" y="4572008"/>
            <a:ext cx="8143932" cy="2143164"/>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Κακοκαιρία απαγορεύει την απογείωση του μικρού στρατιωτικού αεροσκάφους από τον Άραξο για Θεσσαλονίκη. Κλήθηκε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C-130</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το οποίο κατάφερε να προσγειωθεί.</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Ομάδα Ιπποκρατείου αποκλείσθηκε από το χιόνι στο αεροδρόμιο Ελ. Βενιζέλος και το ηπατικό μόσχευμα δεν μπόρεσε να μεταμοσχευθεί…</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Αναστολή πτήσεων από το Ηράκλειο λόγω κακοκαιρίας. Το ήπαρ έφυγε με στρατιωτικό ελικόπτερο για Θεσσαλονίκη. Η ομάδα επέστρεψε την επομένη…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Ιταλοί δεν μπορούν να προσγειωθούν Θεσσαλονίκη λόγω ομίχλης – αλλαγή σχεδίου πτήσης για Λάρισα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Υποψήφιος λήπτης αποκλεισμένος στη Μυτιλήνη – στρατιωτικό ελικόπτερο</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1400" dirty="0" smtClean="0"/>
              <a:t>Ακατάλληλο υλικό για </a:t>
            </a:r>
            <a:r>
              <a:rPr lang="en-US" sz="1400" dirty="0" smtClean="0"/>
              <a:t>crossmatch</a:t>
            </a:r>
            <a:endParaRPr kumimoji="0" lang="el-GR"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ΕΚΑΒ παρέλαβε λάθος μόσχευμα από το χειρουργείο</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5602" name="Picture 2" descr="http://znconsulting.com/wp-content/uploads/2011/09/don_t_panic_button.png"/>
          <p:cNvPicPr>
            <a:picLocks noChangeAspect="1" noChangeArrowheads="1"/>
          </p:cNvPicPr>
          <p:nvPr/>
        </p:nvPicPr>
        <p:blipFill>
          <a:blip r:embed="rId3" cstate="print"/>
          <a:srcRect/>
          <a:stretch>
            <a:fillRect/>
          </a:stretch>
        </p:blipFill>
        <p:spPr bwMode="auto">
          <a:xfrm>
            <a:off x="1071538" y="214290"/>
            <a:ext cx="1380024" cy="1214422"/>
          </a:xfrm>
          <a:prstGeom prst="rect">
            <a:avLst/>
          </a:prstGeom>
          <a:noFill/>
        </p:spPr>
      </p:pic>
      <p:pic>
        <p:nvPicPr>
          <p:cNvPr id="6" name="Picture 2" descr="http://www.governmentconsultants.com/wp-content/uploads/2014/08/contingency.jpg"/>
          <p:cNvPicPr>
            <a:picLocks noChangeAspect="1" noChangeArrowheads="1"/>
          </p:cNvPicPr>
          <p:nvPr/>
        </p:nvPicPr>
        <p:blipFill>
          <a:blip r:embed="rId4" cstate="print"/>
          <a:srcRect/>
          <a:stretch>
            <a:fillRect/>
          </a:stretch>
        </p:blipFill>
        <p:spPr bwMode="auto">
          <a:xfrm>
            <a:off x="3428992" y="3000372"/>
            <a:ext cx="1785918" cy="1339439"/>
          </a:xfrm>
          <a:prstGeom prst="rect">
            <a:avLst/>
          </a:prstGeom>
          <a:noFill/>
        </p:spPr>
      </p:pic>
      <p:sp>
        <p:nvSpPr>
          <p:cNvPr id="7" name="2 - Θέση περιεχομένου"/>
          <p:cNvSpPr txBox="1">
            <a:spLocks/>
          </p:cNvSpPr>
          <p:nvPr/>
        </p:nvSpPr>
        <p:spPr>
          <a:xfrm>
            <a:off x="6286512" y="1142984"/>
            <a:ext cx="2328850" cy="2571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 b="0" i="0" u="none" strike="noStrike" kern="1200" cap="none" spc="0" normalizeH="0" baseline="0" noProof="0" smtClean="0">
                <a:ln>
                  <a:noFill/>
                </a:ln>
                <a:solidFill>
                  <a:schemeClr val="tx1"/>
                </a:solidFill>
                <a:effectLst/>
                <a:uLnTx/>
                <a:uFillTx/>
                <a:latin typeface="+mn-lt"/>
                <a:ea typeface="+mn-ea"/>
                <a:cs typeface="+mn-cs"/>
                <a:hlinkClick r:id="rId5" action="ppaction://hlinkpres?slideindex=1&amp;slidetitle="/>
              </a:rPr>
              <a:t>https://www.youtube.com/watch?v=QRw3Y8sJ9a8</a:t>
            </a:r>
            <a:endParaRPr kumimoji="0" lang="el-GR" sz="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Budweiser in the operating room (commercial) - YouTube.avi">
            <a:hlinkClick r:id="" action="ppaction://media"/>
          </p:cNvPr>
          <p:cNvPicPr>
            <a:picLocks noRot="1" noChangeAspect="1"/>
          </p:cNvPicPr>
          <p:nvPr>
            <a:videoFile r:link="rId1"/>
          </p:nvPr>
        </p:nvPicPr>
        <p:blipFill>
          <a:blip r:embed="rId6" cstate="print"/>
          <a:stretch>
            <a:fillRect/>
          </a:stretch>
        </p:blipFill>
        <p:spPr>
          <a:xfrm>
            <a:off x="6300192" y="2924944"/>
            <a:ext cx="2016224" cy="15121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57158" y="571480"/>
            <a:ext cx="8501122" cy="57150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2531" name="Picture 3" descr="C:\Users\gmenoudakou\Desktop\kitrino.jpg"/>
          <p:cNvPicPr>
            <a:picLocks noChangeAspect="1" noChangeArrowheads="1"/>
          </p:cNvPicPr>
          <p:nvPr/>
        </p:nvPicPr>
        <p:blipFill>
          <a:blip r:embed="rId2" cstate="print"/>
          <a:srcRect/>
          <a:stretch>
            <a:fillRect/>
          </a:stretch>
        </p:blipFill>
        <p:spPr bwMode="auto">
          <a:xfrm>
            <a:off x="1000100" y="1071546"/>
            <a:ext cx="7192433" cy="469986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71670" y="357166"/>
            <a:ext cx="5400684" cy="582594"/>
          </a:xfrm>
        </p:spPr>
        <p:txBody>
          <a:bodyPr>
            <a:noAutofit/>
          </a:bodyPr>
          <a:lstStyle/>
          <a:p>
            <a:r>
              <a:rPr lang="el-GR" sz="3600" dirty="0" smtClean="0">
                <a:solidFill>
                  <a:srgbClr val="C00000"/>
                </a:solidFill>
              </a:rPr>
              <a:t>Οι Συντονιστές του ΕΟΜ</a:t>
            </a:r>
            <a:endParaRPr lang="el-GR" sz="3600" dirty="0">
              <a:solidFill>
                <a:srgbClr val="C00000"/>
              </a:solidFill>
            </a:endParaRPr>
          </a:p>
        </p:txBody>
      </p:sp>
      <p:sp>
        <p:nvSpPr>
          <p:cNvPr id="3" name="2 - Θέση περιεχομένου"/>
          <p:cNvSpPr>
            <a:spLocks noGrp="1"/>
          </p:cNvSpPr>
          <p:nvPr>
            <p:ph idx="1"/>
          </p:nvPr>
        </p:nvSpPr>
        <p:spPr>
          <a:xfrm>
            <a:off x="4786314" y="2714620"/>
            <a:ext cx="1785950" cy="642942"/>
          </a:xfrm>
        </p:spPr>
        <p:txBody>
          <a:bodyPr>
            <a:normAutofit/>
          </a:bodyPr>
          <a:lstStyle/>
          <a:p>
            <a:pPr>
              <a:buNone/>
            </a:pPr>
            <a:r>
              <a:rPr lang="en-US" sz="2000" dirty="0" smtClean="0">
                <a:solidFill>
                  <a:schemeClr val="accent1">
                    <a:lumMod val="75000"/>
                  </a:schemeClr>
                </a:solidFill>
              </a:rPr>
              <a:t>Anna </a:t>
            </a:r>
            <a:r>
              <a:rPr lang="en-US" sz="2000" dirty="0" err="1" smtClean="0">
                <a:solidFill>
                  <a:schemeClr val="accent1">
                    <a:lumMod val="75000"/>
                  </a:schemeClr>
                </a:solidFill>
              </a:rPr>
              <a:t>Tzoka</a:t>
            </a:r>
            <a:endParaRPr lang="el-GR" sz="2000" dirty="0">
              <a:solidFill>
                <a:schemeClr val="accent1">
                  <a:lumMod val="75000"/>
                </a:schemeClr>
              </a:solidFill>
            </a:endParaRPr>
          </a:p>
        </p:txBody>
      </p:sp>
      <p:sp>
        <p:nvSpPr>
          <p:cNvPr id="4" name="2 - Θέση περιεχομένου"/>
          <p:cNvSpPr txBox="1">
            <a:spLocks/>
          </p:cNvSpPr>
          <p:nvPr/>
        </p:nvSpPr>
        <p:spPr>
          <a:xfrm>
            <a:off x="357158" y="2786058"/>
            <a:ext cx="2000264" cy="500066"/>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Sophia </a:t>
            </a:r>
            <a:r>
              <a:rPr kumimoji="0" lang="en-US"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Maleskou</a:t>
            </a:r>
            <a:endParaRPr kumimoji="0" lang="el-G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5" name="2 - Θέση περιεχομένου"/>
          <p:cNvSpPr txBox="1">
            <a:spLocks/>
          </p:cNvSpPr>
          <p:nvPr/>
        </p:nvSpPr>
        <p:spPr>
          <a:xfrm>
            <a:off x="6516216" y="2780928"/>
            <a:ext cx="2000264" cy="642942"/>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Konstantina</a:t>
            </a:r>
            <a:endParaRPr kumimoji="0" lang="el-G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Tsaroucha</a:t>
            </a:r>
            <a:endParaRPr kumimoji="0" lang="el-G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7" name="2 - Θέση περιεχομένου"/>
          <p:cNvSpPr txBox="1">
            <a:spLocks/>
          </p:cNvSpPr>
          <p:nvPr/>
        </p:nvSpPr>
        <p:spPr>
          <a:xfrm>
            <a:off x="2643174" y="2714620"/>
            <a:ext cx="2000264" cy="642942"/>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Nikol</a:t>
            </a:r>
            <a:r>
              <a:rPr kumimoji="0" lang="el-GR"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eta</a:t>
            </a:r>
            <a:r>
              <a:rPr kumimoji="0" lang="en-US" sz="2400" b="0" i="0" u="none" strike="noStrike" kern="1200" cap="none" spc="0" normalizeH="0" noProof="0" dirty="0" smtClean="0">
                <a:ln>
                  <a:noFill/>
                </a:ln>
                <a:solidFill>
                  <a:schemeClr val="accent1">
                    <a:lumMod val="75000"/>
                  </a:schemeClr>
                </a:solidFill>
                <a:effectLst/>
                <a:uLnTx/>
                <a:uFillTx/>
                <a:latin typeface="+mn-lt"/>
                <a:ea typeface="+mn-ea"/>
                <a:cs typeface="+mn-cs"/>
              </a:rPr>
              <a:t> Bo</a:t>
            </a:r>
            <a:r>
              <a:rPr kumimoji="0" lang="el-GR" sz="2400" b="0" i="0" u="none" strike="noStrike" kern="1200" cap="none" spc="0" normalizeH="0" noProof="0" dirty="0" smtClean="0">
                <a:ln>
                  <a:noFill/>
                </a:ln>
                <a:solidFill>
                  <a:schemeClr val="accent1">
                    <a:lumMod val="75000"/>
                  </a:schemeClr>
                </a:solidFill>
                <a:effectLst/>
                <a:uLnTx/>
                <a:uFillTx/>
                <a:latin typeface="+mn-lt"/>
                <a:ea typeface="+mn-ea"/>
                <a:cs typeface="+mn-cs"/>
              </a:rPr>
              <a:t>c</a:t>
            </a:r>
            <a:r>
              <a:rPr kumimoji="0" lang="en-US" sz="2400" b="0" i="0" u="none" strike="noStrike" kern="1200" cap="none" spc="0" normalizeH="0" noProof="0" dirty="0" err="1" smtClean="0">
                <a:ln>
                  <a:noFill/>
                </a:ln>
                <a:solidFill>
                  <a:schemeClr val="accent1">
                    <a:lumMod val="75000"/>
                  </a:schemeClr>
                </a:solidFill>
                <a:effectLst/>
                <a:uLnTx/>
                <a:uFillTx/>
                <a:latin typeface="+mn-lt"/>
                <a:ea typeface="+mn-ea"/>
                <a:cs typeface="+mn-cs"/>
              </a:rPr>
              <a:t>hti</a:t>
            </a:r>
            <a:endParaRPr kumimoji="0" lang="el-G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8" name="2 - Θέση περιεχομένου"/>
          <p:cNvSpPr txBox="1">
            <a:spLocks/>
          </p:cNvSpPr>
          <p:nvPr/>
        </p:nvSpPr>
        <p:spPr>
          <a:xfrm>
            <a:off x="3347864" y="5877272"/>
            <a:ext cx="2592288" cy="642942"/>
          </a:xfrm>
          <a:prstGeom prst="rect">
            <a:avLst/>
          </a:prstGeom>
        </p:spPr>
        <p:txBody>
          <a:bodyPr vert="horz" lIns="91440" tIns="45720" rIns="91440" bIns="45720" rtlCol="0" anchor="ct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Δήμητρα</a:t>
            </a:r>
            <a:r>
              <a:rPr kumimoji="0" lang="el-GR" sz="2200" b="0" i="0" u="none" strike="noStrike" kern="1200" cap="none" spc="0" normalizeH="0" noProof="0" dirty="0" smtClean="0">
                <a:ln>
                  <a:noFill/>
                </a:ln>
                <a:solidFill>
                  <a:schemeClr val="accent1">
                    <a:lumMod val="75000"/>
                  </a:schemeClr>
                </a:solidFill>
                <a:effectLst/>
                <a:uLnTx/>
                <a:uFillTx/>
                <a:latin typeface="+mn-lt"/>
                <a:ea typeface="+mn-ea"/>
                <a:cs typeface="+mn-cs"/>
              </a:rPr>
              <a:t> </a:t>
            </a:r>
            <a:r>
              <a:rPr kumimoji="0" lang="el-GR" sz="22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Ζαχαρούδη</a:t>
            </a:r>
            <a:endParaRPr kumimoji="0" lang="el-GR"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9" name="2 - Θέση περιεχομένου"/>
          <p:cNvSpPr txBox="1">
            <a:spLocks/>
          </p:cNvSpPr>
          <p:nvPr/>
        </p:nvSpPr>
        <p:spPr>
          <a:xfrm>
            <a:off x="785786" y="6000768"/>
            <a:ext cx="2000264" cy="64294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Έφη Καλλέργη</a:t>
            </a:r>
            <a:endParaRPr kumimoji="0" lang="el-GR" sz="22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0" name="2 - Θέση περιεχομένου"/>
          <p:cNvSpPr txBox="1">
            <a:spLocks/>
          </p:cNvSpPr>
          <p:nvPr/>
        </p:nvSpPr>
        <p:spPr>
          <a:xfrm>
            <a:off x="6588224" y="6021288"/>
            <a:ext cx="1884178" cy="642942"/>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Fotis</a:t>
            </a:r>
            <a:r>
              <a:rPr lang="el-GR" sz="2400" dirty="0" smtClean="0">
                <a:solidFill>
                  <a:schemeClr val="accent1">
                    <a:lumMod val="75000"/>
                  </a:schemeClr>
                </a:solidFill>
              </a:rPr>
              <a:t> A</a:t>
            </a:r>
            <a:r>
              <a:rPr kumimoji="0" lang="en-US"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ntoniou</a:t>
            </a:r>
            <a:endParaRPr kumimoji="0" lang="el-G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11" name="10 - Εικόνα" descr="Anna.jpg"/>
          <p:cNvPicPr>
            <a:picLocks noChangeAspect="1"/>
          </p:cNvPicPr>
          <p:nvPr/>
        </p:nvPicPr>
        <p:blipFill>
          <a:blip r:embed="rId2" cstate="print"/>
          <a:stretch>
            <a:fillRect/>
          </a:stretch>
        </p:blipFill>
        <p:spPr>
          <a:xfrm>
            <a:off x="4929190" y="1500174"/>
            <a:ext cx="1142984" cy="1142984"/>
          </a:xfrm>
          <a:prstGeom prst="rect">
            <a:avLst/>
          </a:prstGeom>
        </p:spPr>
      </p:pic>
      <p:pic>
        <p:nvPicPr>
          <p:cNvPr id="12" name="11 - Εικόνα" descr="dhmhtra.jpg"/>
          <p:cNvPicPr>
            <a:picLocks noChangeAspect="1"/>
          </p:cNvPicPr>
          <p:nvPr/>
        </p:nvPicPr>
        <p:blipFill>
          <a:blip r:embed="rId3" cstate="print"/>
          <a:stretch>
            <a:fillRect/>
          </a:stretch>
        </p:blipFill>
        <p:spPr>
          <a:xfrm>
            <a:off x="4139952" y="4653136"/>
            <a:ext cx="964931" cy="1285884"/>
          </a:xfrm>
          <a:prstGeom prst="rect">
            <a:avLst/>
          </a:prstGeom>
        </p:spPr>
      </p:pic>
      <p:pic>
        <p:nvPicPr>
          <p:cNvPr id="15" name="14 - Εικόνα" descr="Κωνσταντίνα.jpg"/>
          <p:cNvPicPr>
            <a:picLocks noChangeAspect="1"/>
          </p:cNvPicPr>
          <p:nvPr/>
        </p:nvPicPr>
        <p:blipFill>
          <a:blip r:embed="rId4" cstate="print"/>
          <a:stretch>
            <a:fillRect/>
          </a:stretch>
        </p:blipFill>
        <p:spPr>
          <a:xfrm>
            <a:off x="6929454" y="1428736"/>
            <a:ext cx="1214446" cy="1214446"/>
          </a:xfrm>
          <a:prstGeom prst="rect">
            <a:avLst/>
          </a:prstGeom>
        </p:spPr>
      </p:pic>
      <p:sp>
        <p:nvSpPr>
          <p:cNvPr id="20482" name="AutoShape 2" descr="Εμφάνιση Αντωνίου Φώτης.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4" name="AutoShape 4" descr="Εμφάνιση Αντωνίου Φώτης.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85" name="Picture 5" descr="C:\Users\gmenoudakou\Desktop\fotisfotis.jpg"/>
          <p:cNvPicPr>
            <a:picLocks noChangeAspect="1" noChangeArrowheads="1"/>
          </p:cNvPicPr>
          <p:nvPr/>
        </p:nvPicPr>
        <p:blipFill>
          <a:blip r:embed="rId5" cstate="print"/>
          <a:srcRect/>
          <a:stretch>
            <a:fillRect/>
          </a:stretch>
        </p:blipFill>
        <p:spPr bwMode="auto">
          <a:xfrm>
            <a:off x="6948264" y="4581128"/>
            <a:ext cx="1071570" cy="1378023"/>
          </a:xfrm>
          <a:prstGeom prst="rect">
            <a:avLst/>
          </a:prstGeom>
          <a:noFill/>
        </p:spPr>
      </p:pic>
      <p:pic>
        <p:nvPicPr>
          <p:cNvPr id="20486" name="Picture 6" descr="C:\Users\gmenoudakou\Desktop\nikiniki.png"/>
          <p:cNvPicPr>
            <a:picLocks noChangeAspect="1" noChangeArrowheads="1"/>
          </p:cNvPicPr>
          <p:nvPr/>
        </p:nvPicPr>
        <p:blipFill>
          <a:blip r:embed="rId6" cstate="print"/>
          <a:srcRect/>
          <a:stretch>
            <a:fillRect/>
          </a:stretch>
        </p:blipFill>
        <p:spPr bwMode="auto">
          <a:xfrm>
            <a:off x="3132250" y="1428736"/>
            <a:ext cx="939684" cy="1285884"/>
          </a:xfrm>
          <a:prstGeom prst="rect">
            <a:avLst/>
          </a:prstGeom>
          <a:noFill/>
        </p:spPr>
      </p:pic>
      <p:pic>
        <p:nvPicPr>
          <p:cNvPr id="6" name="Picture 2" descr="C:\Users\gmenoudakou\Desktop\φωτογραφία (1).JPG"/>
          <p:cNvPicPr>
            <a:picLocks noChangeAspect="1" noChangeArrowheads="1"/>
          </p:cNvPicPr>
          <p:nvPr/>
        </p:nvPicPr>
        <p:blipFill>
          <a:blip r:embed="rId7" cstate="print"/>
          <a:srcRect/>
          <a:stretch>
            <a:fillRect/>
          </a:stretch>
        </p:blipFill>
        <p:spPr bwMode="auto">
          <a:xfrm>
            <a:off x="928662" y="1428736"/>
            <a:ext cx="1000116" cy="1333488"/>
          </a:xfrm>
          <a:prstGeom prst="rect">
            <a:avLst/>
          </a:prstGeom>
          <a:noFill/>
        </p:spPr>
      </p:pic>
      <p:pic>
        <p:nvPicPr>
          <p:cNvPr id="13" name="Picture 4" descr="https://ac3d197e9505f18c50e0-32b9f49f48b2c22be12b40ee79e2acc4.ssl.cf1.rackcdn.com/icon/logos_and_badges_find_us_on_facebook_badge/SgmejgknvwdHwcb7Ofu6/FB-FindUsonFacebook-online-1024.png"/>
          <p:cNvPicPr>
            <a:picLocks noChangeAspect="1" noChangeArrowheads="1"/>
          </p:cNvPicPr>
          <p:nvPr/>
        </p:nvPicPr>
        <p:blipFill>
          <a:blip r:embed="rId8" cstate="print"/>
          <a:srcRect/>
          <a:stretch>
            <a:fillRect/>
          </a:stretch>
        </p:blipFill>
        <p:spPr bwMode="auto">
          <a:xfrm>
            <a:off x="2786050" y="3286124"/>
            <a:ext cx="3447340" cy="656476"/>
          </a:xfrm>
          <a:prstGeom prst="rect">
            <a:avLst/>
          </a:prstGeom>
          <a:noFill/>
        </p:spPr>
      </p:pic>
      <p:sp>
        <p:nvSpPr>
          <p:cNvPr id="20" name="1 - Τίτλος"/>
          <p:cNvSpPr txBox="1">
            <a:spLocks/>
          </p:cNvSpPr>
          <p:nvPr/>
        </p:nvSpPr>
        <p:spPr>
          <a:xfrm>
            <a:off x="428596" y="4000504"/>
            <a:ext cx="8358246" cy="642942"/>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rgbClr val="C00000"/>
                </a:solidFill>
                <a:effectLst/>
                <a:uLnTx/>
                <a:uFillTx/>
                <a:latin typeface="+mj-lt"/>
                <a:ea typeface="+mj-ea"/>
                <a:cs typeface="+mj-cs"/>
              </a:rPr>
              <a:t>Οι Συντονιστές του </a:t>
            </a:r>
            <a:r>
              <a:rPr lang="el-GR" sz="4400" dirty="0" smtClean="0">
                <a:solidFill>
                  <a:srgbClr val="C00000"/>
                </a:solidFill>
                <a:latin typeface="+mj-lt"/>
                <a:ea typeface="+mj-ea"/>
                <a:cs typeface="+mj-cs"/>
              </a:rPr>
              <a:t>Περιφερειακού Γραφείου Β. Ελλάδας του </a:t>
            </a:r>
            <a:r>
              <a:rPr kumimoji="0" lang="el-GR" sz="4400" b="0" i="0" u="none" strike="noStrike" kern="1200" cap="none" spc="0" normalizeH="0" baseline="0" noProof="0" dirty="0" smtClean="0">
                <a:ln>
                  <a:noFill/>
                </a:ln>
                <a:solidFill>
                  <a:srgbClr val="C00000"/>
                </a:solidFill>
                <a:effectLst/>
                <a:uLnTx/>
                <a:uFillTx/>
                <a:latin typeface="+mj-lt"/>
                <a:ea typeface="+mj-ea"/>
                <a:cs typeface="+mj-cs"/>
              </a:rPr>
              <a:t>ΕΟΜ</a:t>
            </a:r>
            <a:endParaRPr kumimoji="0" lang="el-GR" sz="4400" b="0" i="0" u="none" strike="noStrike" kern="1200" cap="none" spc="0" normalizeH="0" baseline="0" noProof="0" dirty="0">
              <a:ln>
                <a:noFill/>
              </a:ln>
              <a:solidFill>
                <a:srgbClr val="C00000"/>
              </a:solidFill>
              <a:effectLst/>
              <a:uLnTx/>
              <a:uFillTx/>
              <a:latin typeface="+mj-lt"/>
              <a:ea typeface="+mj-ea"/>
              <a:cs typeface="+mj-cs"/>
            </a:endParaRPr>
          </a:p>
        </p:txBody>
      </p:sp>
      <p:pic>
        <p:nvPicPr>
          <p:cNvPr id="14" name="Picture 2" descr="C:\Users\gmenoudakou\Downloads\IMG_20160510_081901-000001.jpeg"/>
          <p:cNvPicPr>
            <a:picLocks noChangeAspect="1" noChangeArrowheads="1"/>
          </p:cNvPicPr>
          <p:nvPr/>
        </p:nvPicPr>
        <p:blipFill>
          <a:blip r:embed="rId9" cstate="print"/>
          <a:srcRect/>
          <a:stretch>
            <a:fillRect/>
          </a:stretch>
        </p:blipFill>
        <p:spPr bwMode="auto">
          <a:xfrm>
            <a:off x="1071538" y="4641290"/>
            <a:ext cx="1328101" cy="128803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 Θέση περιεχομένου"/>
          <p:cNvSpPr txBox="1">
            <a:spLocks/>
          </p:cNvSpPr>
          <p:nvPr/>
        </p:nvSpPr>
        <p:spPr>
          <a:xfrm>
            <a:off x="3786182" y="3286124"/>
            <a:ext cx="4929222"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l-GR" sz="2400" dirty="0" smtClean="0">
                <a:solidFill>
                  <a:schemeClr val="accent1">
                    <a:lumMod val="75000"/>
                  </a:schemeClr>
                </a:solidFill>
              </a:rPr>
              <a:t>Συντονιστής Μεταμοσχεύσεων ΕΟΜ</a:t>
            </a:r>
            <a:endParaRPr kumimoji="0" lang="el-G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52228" name="Picture 4" descr="https://www.facebookbrand.com/img/fb-art.jpg"/>
          <p:cNvPicPr>
            <a:picLocks noChangeAspect="1" noChangeArrowheads="1"/>
          </p:cNvPicPr>
          <p:nvPr/>
        </p:nvPicPr>
        <p:blipFill>
          <a:blip r:embed="rId2" cstate="print"/>
          <a:srcRect/>
          <a:stretch>
            <a:fillRect/>
          </a:stretch>
        </p:blipFill>
        <p:spPr bwMode="auto">
          <a:xfrm>
            <a:off x="3000364" y="3286124"/>
            <a:ext cx="500066" cy="500066"/>
          </a:xfrm>
          <a:prstGeom prst="rect">
            <a:avLst/>
          </a:prstGeom>
          <a:noFill/>
        </p:spPr>
      </p:pic>
      <p:sp>
        <p:nvSpPr>
          <p:cNvPr id="9" name="2 - Θέση περιεχομένου"/>
          <p:cNvSpPr txBox="1">
            <a:spLocks/>
          </p:cNvSpPr>
          <p:nvPr/>
        </p:nvSpPr>
        <p:spPr>
          <a:xfrm>
            <a:off x="3857620" y="5357826"/>
            <a:ext cx="4929222" cy="50006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Yiouli</a:t>
            </a:r>
            <a:r>
              <a:rPr kumimoji="0" lang="en-US" sz="2400" b="0" i="0" u="none" strike="noStrike" kern="1200" cap="none" spc="0" normalizeH="0" noProof="0" dirty="0" smtClean="0">
                <a:ln>
                  <a:noFill/>
                </a:ln>
                <a:solidFill>
                  <a:schemeClr val="accent1">
                    <a:lumMod val="75000"/>
                  </a:schemeClr>
                </a:solidFill>
                <a:effectLst/>
                <a:uLnTx/>
                <a:uFillTx/>
                <a:latin typeface="+mn-lt"/>
                <a:ea typeface="+mn-ea"/>
                <a:cs typeface="+mn-cs"/>
              </a:rPr>
              <a:t> Menoudakou</a:t>
            </a:r>
            <a:endParaRPr kumimoji="0" lang="el-G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pic>
        <p:nvPicPr>
          <p:cNvPr id="10" name="Picture 4" descr="https://www.facebookbrand.com/img/fb-art.jpg"/>
          <p:cNvPicPr>
            <a:picLocks noChangeAspect="1" noChangeArrowheads="1"/>
          </p:cNvPicPr>
          <p:nvPr/>
        </p:nvPicPr>
        <p:blipFill>
          <a:blip r:embed="rId2" cstate="print"/>
          <a:srcRect/>
          <a:stretch>
            <a:fillRect/>
          </a:stretch>
        </p:blipFill>
        <p:spPr bwMode="auto">
          <a:xfrm>
            <a:off x="3071802" y="5357826"/>
            <a:ext cx="500066" cy="500066"/>
          </a:xfrm>
          <a:prstGeom prst="rect">
            <a:avLst/>
          </a:prstGeom>
          <a:noFill/>
        </p:spPr>
      </p:pic>
      <p:pic>
        <p:nvPicPr>
          <p:cNvPr id="52231" name="Picture 7" descr="http://www.challengefuture.org/static/upload/uploads/thank-you.jpg"/>
          <p:cNvPicPr>
            <a:picLocks noChangeAspect="1" noChangeArrowheads="1"/>
          </p:cNvPicPr>
          <p:nvPr/>
        </p:nvPicPr>
        <p:blipFill>
          <a:blip r:embed="rId3" cstate="print"/>
          <a:srcRect/>
          <a:stretch>
            <a:fillRect/>
          </a:stretch>
        </p:blipFill>
        <p:spPr bwMode="auto">
          <a:xfrm>
            <a:off x="1142976" y="0"/>
            <a:ext cx="6965145" cy="2786058"/>
          </a:xfrm>
          <a:prstGeom prst="rect">
            <a:avLst/>
          </a:prstGeom>
          <a:noFill/>
        </p:spPr>
      </p:pic>
      <p:pic>
        <p:nvPicPr>
          <p:cNvPr id="20483" name="Picture 3" descr="C:\Users\gmenoudakou\Desktop\Γεφυρες Ζωης.jpg"/>
          <p:cNvPicPr>
            <a:picLocks noChangeAspect="1" noChangeArrowheads="1"/>
          </p:cNvPicPr>
          <p:nvPr/>
        </p:nvPicPr>
        <p:blipFill>
          <a:blip r:embed="rId4" cstate="print"/>
          <a:srcRect/>
          <a:stretch>
            <a:fillRect/>
          </a:stretch>
        </p:blipFill>
        <p:spPr bwMode="auto">
          <a:xfrm>
            <a:off x="1071538" y="2857496"/>
            <a:ext cx="1765007" cy="13573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ower Point Presentation_final.jpg"/>
          <p:cNvPicPr>
            <a:picLocks noChangeAspect="1"/>
          </p:cNvPicPr>
          <p:nvPr/>
        </p:nvPicPr>
        <p:blipFill>
          <a:blip r:embed="rId2" cstate="print"/>
          <a:stretch>
            <a:fillRect/>
          </a:stretch>
        </p:blipFill>
        <p:spPr>
          <a:xfrm>
            <a:off x="64008" y="0"/>
            <a:ext cx="9015984" cy="6858000"/>
          </a:xfrm>
          <a:prstGeom prst="rect">
            <a:avLst/>
          </a:prstGeom>
        </p:spPr>
      </p:pic>
      <p:sp>
        <p:nvSpPr>
          <p:cNvPr id="2" name="1 - Τίτλος"/>
          <p:cNvSpPr>
            <a:spLocks noGrp="1"/>
          </p:cNvSpPr>
          <p:nvPr>
            <p:ph type="title"/>
          </p:nvPr>
        </p:nvSpPr>
        <p:spPr>
          <a:xfrm>
            <a:off x="500034" y="357166"/>
            <a:ext cx="8229600" cy="1143000"/>
          </a:xfrm>
        </p:spPr>
        <p:txBody>
          <a:bodyPr>
            <a:normAutofit fontScale="90000"/>
          </a:bodyPr>
          <a:lstStyle/>
          <a:p>
            <a:r>
              <a:rPr lang="el-GR" dirty="0" smtClean="0"/>
              <a:t>Κεντρικός Συντονισμός ΕΟΜ</a:t>
            </a:r>
            <a:br>
              <a:rPr lang="el-GR" dirty="0" smtClean="0"/>
            </a:br>
            <a:r>
              <a:rPr lang="el-GR" sz="2200" dirty="0" smtClean="0">
                <a:solidFill>
                  <a:srgbClr val="FF9900"/>
                </a:solidFill>
              </a:rPr>
              <a:t>1. Αποβιώσαντες δότες οργάνων &amp; ιστών</a:t>
            </a:r>
            <a:r>
              <a:rPr lang="el-GR" dirty="0" smtClean="0">
                <a:solidFill>
                  <a:srgbClr val="FF9900"/>
                </a:solidFill>
              </a:rPr>
              <a:t/>
            </a:r>
            <a:br>
              <a:rPr lang="el-GR" dirty="0" smtClean="0">
                <a:solidFill>
                  <a:srgbClr val="FF9900"/>
                </a:solidFill>
              </a:rPr>
            </a:br>
            <a:endParaRPr lang="el-GR" dirty="0"/>
          </a:p>
        </p:txBody>
      </p:sp>
      <p:sp>
        <p:nvSpPr>
          <p:cNvPr id="5" name="Rectangle 3"/>
          <p:cNvSpPr txBox="1">
            <a:spLocks noChangeArrowheads="1"/>
          </p:cNvSpPr>
          <p:nvPr/>
        </p:nvSpPr>
        <p:spPr>
          <a:xfrm>
            <a:off x="250825" y="1500188"/>
            <a:ext cx="8893175" cy="5357812"/>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
                <a:srgbClr val="FF0000"/>
              </a:buClr>
              <a:buSzTx/>
              <a:buFont typeface="Arial" pitchFamily="34" charset="0"/>
              <a:buChar char="•"/>
              <a:tabLst/>
              <a:defRPr/>
            </a:pPr>
            <a:r>
              <a:rPr kumimoji="0" lang="el-GR" sz="1700" b="1" i="0" u="none" strike="noStrike" kern="1200" cap="none" spc="0" normalizeH="0" baseline="0" noProof="0" dirty="0" smtClean="0">
                <a:ln>
                  <a:noFill/>
                </a:ln>
                <a:solidFill>
                  <a:srgbClr val="00B050"/>
                </a:solidFill>
                <a:effectLst/>
                <a:uLnTx/>
                <a:uFillTx/>
                <a:latin typeface="+mn-lt"/>
                <a:ea typeface="+mn-ea"/>
                <a:cs typeface="+mn-cs"/>
              </a:rPr>
              <a:t>ΜΕΘ: Σοβαρή Εγκεφαλική Κάκωση /Βλάβη</a:t>
            </a:r>
            <a:endParaRPr kumimoji="0" lang="en-US" sz="1700" b="1" i="0" u="none" strike="noStrike" kern="1200" cap="none" spc="0" normalizeH="0" baseline="0" noProof="0" dirty="0" smtClean="0">
              <a:ln>
                <a:noFill/>
              </a:ln>
              <a:solidFill>
                <a:srgbClr val="00B050"/>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rgbClr val="00B050"/>
                </a:solidFill>
              </a:rPr>
              <a:t>ΜΕΘ: Αναγνώριση </a:t>
            </a:r>
            <a:r>
              <a:rPr kumimoji="0" lang="el-GR" sz="1700" b="1" i="0" u="none" strike="noStrike" kern="1200" cap="none" spc="0" normalizeH="0" baseline="0" noProof="0" dirty="0" smtClean="0">
                <a:ln>
                  <a:noFill/>
                </a:ln>
                <a:solidFill>
                  <a:srgbClr val="00B050"/>
                </a:solidFill>
                <a:effectLst/>
                <a:uLnTx/>
                <a:uFillTx/>
                <a:latin typeface="+mn-lt"/>
                <a:ea typeface="+mn-ea"/>
                <a:cs typeface="+mn-cs"/>
              </a:rPr>
              <a:t>δυνητικού δότη</a:t>
            </a:r>
            <a:endParaRPr kumimoji="0" lang="en-US" sz="1700" b="1" i="0" u="none" strike="noStrike" kern="1200" cap="none" spc="0" normalizeH="0" baseline="0" noProof="0" dirty="0" smtClean="0">
              <a:ln>
                <a:noFill/>
              </a:ln>
              <a:solidFill>
                <a:srgbClr val="00B050"/>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rgbClr val="00B050"/>
                </a:solidFill>
              </a:rPr>
              <a:t>ΜΕΘ: Διάγνωση </a:t>
            </a:r>
            <a:r>
              <a:rPr kumimoji="0" lang="el-GR" sz="1700" b="1" i="0" u="none" strike="noStrike" kern="1200" cap="none" spc="0" normalizeH="0" baseline="0" noProof="0" dirty="0" smtClean="0">
                <a:ln>
                  <a:noFill/>
                </a:ln>
                <a:solidFill>
                  <a:srgbClr val="00B050"/>
                </a:solidFill>
                <a:effectLst/>
                <a:uLnTx/>
                <a:uFillTx/>
                <a:latin typeface="+mn-lt"/>
                <a:ea typeface="+mn-ea"/>
                <a:cs typeface="+mn-cs"/>
              </a:rPr>
              <a:t>εγκεφαλικού θανάτου</a:t>
            </a:r>
            <a:endParaRPr kumimoji="0" lang="en-US" sz="1700" b="1" i="0" u="none" strike="noStrike" kern="1200" cap="none" spc="0" normalizeH="0" baseline="0" noProof="0" dirty="0" smtClean="0">
              <a:ln>
                <a:noFill/>
              </a:ln>
              <a:solidFill>
                <a:srgbClr val="00B050"/>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rgbClr val="00B050"/>
                </a:solidFill>
              </a:rPr>
              <a:t>ΜΕΘ: Αναφορά </a:t>
            </a:r>
            <a:r>
              <a:rPr kumimoji="0" lang="el-GR" sz="1700" b="1" i="0" u="none" strike="noStrike" kern="1200" cap="none" spc="0" normalizeH="0" baseline="0" noProof="0" dirty="0" smtClean="0">
                <a:ln>
                  <a:noFill/>
                </a:ln>
                <a:solidFill>
                  <a:srgbClr val="00B050"/>
                </a:solidFill>
                <a:effectLst/>
                <a:uLnTx/>
                <a:uFillTx/>
                <a:latin typeface="+mn-lt"/>
                <a:ea typeface="+mn-ea"/>
                <a:cs typeface="+mn-cs"/>
              </a:rPr>
              <a:t>στον Συντονιστή Μεταμοσχεύσεων (Σ.Μ.)</a:t>
            </a:r>
          </a:p>
          <a:p>
            <a:pPr marL="1143000" lvl="2" indent="-228600">
              <a:spcBef>
                <a:spcPct val="20000"/>
              </a:spcBef>
              <a:buClr>
                <a:srgbClr val="FF0000"/>
              </a:buClr>
              <a:buFont typeface="Arial" pitchFamily="34" charset="0"/>
              <a:buChar char="•"/>
              <a:defRPr/>
            </a:pPr>
            <a:r>
              <a:rPr lang="el-GR" sz="1700" b="1" dirty="0">
                <a:solidFill>
                  <a:srgbClr val="00B050"/>
                </a:solidFill>
              </a:rPr>
              <a:t>ΜΕΘ: </a:t>
            </a:r>
            <a:r>
              <a:rPr kumimoji="0" lang="en-US" sz="1700" b="1" i="0" u="none" strike="noStrike" kern="1200" cap="none" spc="0" normalizeH="0" baseline="0" noProof="0" dirty="0" smtClean="0">
                <a:ln>
                  <a:noFill/>
                </a:ln>
                <a:solidFill>
                  <a:srgbClr val="00B050"/>
                </a:solidFill>
                <a:effectLst/>
                <a:uLnTx/>
                <a:uFillTx/>
                <a:latin typeface="+mn-lt"/>
                <a:ea typeface="+mn-ea"/>
                <a:cs typeface="+mn-cs"/>
              </a:rPr>
              <a:t>E</a:t>
            </a:r>
            <a:r>
              <a:rPr kumimoji="0" lang="el-GR" sz="1700" b="1" i="0" u="none" strike="noStrike" kern="1200" cap="none" spc="0" normalizeH="0" baseline="0" noProof="0" dirty="0" err="1" smtClean="0">
                <a:ln>
                  <a:noFill/>
                </a:ln>
                <a:solidFill>
                  <a:srgbClr val="00B050"/>
                </a:solidFill>
                <a:effectLst/>
                <a:uLnTx/>
                <a:uFillTx/>
                <a:latin typeface="+mn-lt"/>
                <a:ea typeface="+mn-ea"/>
                <a:cs typeface="+mn-cs"/>
              </a:rPr>
              <a:t>νημέρωση</a:t>
            </a:r>
            <a:r>
              <a:rPr kumimoji="0" lang="el-GR" sz="1700" b="1" i="0" u="none" strike="noStrike" kern="1200" cap="none" spc="0" normalizeH="0" baseline="0" noProof="0" dirty="0" smtClean="0">
                <a:ln>
                  <a:noFill/>
                </a:ln>
                <a:solidFill>
                  <a:srgbClr val="00B050"/>
                </a:solidFill>
                <a:effectLst/>
                <a:uLnTx/>
                <a:uFillTx/>
                <a:latin typeface="+mn-lt"/>
                <a:ea typeface="+mn-ea"/>
                <a:cs typeface="+mn-cs"/>
              </a:rPr>
              <a:t> και Προσέγγιση συγγενών από Ιατρό Μ.Ε.Θ. &amp; Σ.Μ.</a:t>
            </a:r>
            <a:endParaRPr kumimoji="0" lang="en-US" sz="1700" b="1" i="0" u="none" strike="noStrike" kern="1200" cap="none" spc="0" normalizeH="0" baseline="0" noProof="0" dirty="0" smtClean="0">
              <a:ln>
                <a:noFill/>
              </a:ln>
              <a:solidFill>
                <a:srgbClr val="00B050"/>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rgbClr val="00B050"/>
                </a:solidFill>
              </a:rPr>
              <a:t>ΜΕΘ: Συναίνεση</a:t>
            </a:r>
            <a:endParaRPr kumimoji="0" lang="el-GR" sz="1700" b="1" i="0" u="none" strike="noStrike" kern="1200" cap="none" spc="0" normalizeH="0" baseline="0" noProof="0" dirty="0" smtClean="0">
              <a:ln>
                <a:noFill/>
              </a:ln>
              <a:solidFill>
                <a:srgbClr val="00B050"/>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rgbClr val="00B050"/>
                </a:solidFill>
              </a:rPr>
              <a:t>ΜΕΘ: </a:t>
            </a:r>
            <a:r>
              <a:rPr kumimoji="0" lang="en-US" sz="1700" b="1" i="0" u="none" strike="noStrike" kern="1200" cap="none" spc="0" normalizeH="0" baseline="0" noProof="0" dirty="0" smtClean="0">
                <a:ln>
                  <a:noFill/>
                </a:ln>
                <a:solidFill>
                  <a:srgbClr val="00B050"/>
                </a:solidFill>
                <a:effectLst/>
                <a:uLnTx/>
                <a:uFillTx/>
                <a:latin typeface="+mn-lt"/>
                <a:ea typeface="+mn-ea"/>
                <a:cs typeface="+mn-cs"/>
              </a:rPr>
              <a:t>K</a:t>
            </a:r>
            <a:r>
              <a:rPr kumimoji="0" lang="el-GR" sz="1700" b="1" i="0" u="none" strike="noStrike" kern="1200" cap="none" spc="0" normalizeH="0" baseline="0" noProof="0" dirty="0" err="1" smtClean="0">
                <a:ln>
                  <a:noFill/>
                </a:ln>
                <a:solidFill>
                  <a:srgbClr val="00B050"/>
                </a:solidFill>
                <a:effectLst/>
                <a:uLnTx/>
                <a:uFillTx/>
                <a:latin typeface="+mn-lt"/>
                <a:ea typeface="+mn-ea"/>
                <a:cs typeface="+mn-cs"/>
              </a:rPr>
              <a:t>λινικός</a:t>
            </a:r>
            <a:r>
              <a:rPr kumimoji="0" lang="el-GR" sz="1700" b="1" i="0" u="none" strike="noStrike" kern="1200" cap="none" spc="0" normalizeH="0" baseline="0" noProof="0" dirty="0" smtClean="0">
                <a:ln>
                  <a:noFill/>
                </a:ln>
                <a:solidFill>
                  <a:srgbClr val="00B050"/>
                </a:solidFill>
                <a:effectLst/>
                <a:uLnTx/>
                <a:uFillTx/>
                <a:latin typeface="+mn-lt"/>
                <a:ea typeface="+mn-ea"/>
                <a:cs typeface="+mn-cs"/>
              </a:rPr>
              <a:t> και εργαστηριακός έλεγχος</a:t>
            </a:r>
            <a:endParaRPr kumimoji="0" lang="en-US" sz="1700" b="1" i="0" u="none" strike="noStrike" kern="1200" cap="none" spc="0" normalizeH="0" baseline="0" noProof="0" dirty="0" smtClean="0">
              <a:ln>
                <a:noFill/>
              </a:ln>
              <a:solidFill>
                <a:srgbClr val="00B050"/>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rgbClr val="00B050"/>
                </a:solidFill>
              </a:rPr>
              <a:t>ΜΕΘ: Κλινική </a:t>
            </a:r>
            <a:r>
              <a:rPr kumimoji="0" lang="el-GR" sz="1700" b="1" i="0" u="none" strike="noStrike" kern="1200" cap="none" spc="0" normalizeH="0" baseline="0" noProof="0" dirty="0" smtClean="0">
                <a:ln>
                  <a:noFill/>
                </a:ln>
                <a:solidFill>
                  <a:srgbClr val="00B050"/>
                </a:solidFill>
                <a:effectLst/>
                <a:uLnTx/>
                <a:uFillTx/>
                <a:latin typeface="+mn-lt"/>
                <a:ea typeface="+mn-ea"/>
                <a:cs typeface="+mn-cs"/>
              </a:rPr>
              <a:t>συντήρηση του δότη</a:t>
            </a:r>
          </a:p>
          <a:p>
            <a:pPr marL="1143000" marR="0" lvl="2" indent="-228600" algn="l" defTabSz="914400" rtl="0" eaLnBrk="1" fontAlgn="auto" latinLnBrk="0" hangingPunct="1">
              <a:lnSpc>
                <a:spcPct val="100000"/>
              </a:lnSpc>
              <a:spcBef>
                <a:spcPct val="20000"/>
              </a:spcBef>
              <a:spcAft>
                <a:spcPts val="0"/>
              </a:spcAft>
              <a:buClr>
                <a:srgbClr val="FF0000"/>
              </a:buClr>
              <a:buSzTx/>
              <a:buFont typeface="Arial" pitchFamily="34" charset="0"/>
              <a:buChar char="•"/>
              <a:tabLst/>
              <a:defRPr/>
            </a:pPr>
            <a:r>
              <a:rPr kumimoji="0" lang="el-GR" sz="1700" b="1" i="0" u="none" strike="noStrike" kern="1200" cap="none" spc="0" normalizeH="0" baseline="0" noProof="0" dirty="0" smtClean="0">
                <a:ln>
                  <a:noFill/>
                </a:ln>
                <a:solidFill>
                  <a:srgbClr val="FF6600"/>
                </a:solidFill>
                <a:effectLst/>
                <a:uLnTx/>
                <a:uFillTx/>
                <a:latin typeface="+mn-lt"/>
                <a:ea typeface="+mn-ea"/>
                <a:cs typeface="+mn-cs"/>
              </a:rPr>
              <a:t>Έναρξη Συντονισμού με ΕΟΜ</a:t>
            </a:r>
            <a:r>
              <a:rPr kumimoji="0" lang="el-GR" sz="1700" b="1" i="0" u="none" strike="noStrike" kern="1200" cap="none" spc="0" normalizeH="0" noProof="0" dirty="0" smtClean="0">
                <a:ln>
                  <a:noFill/>
                </a:ln>
                <a:solidFill>
                  <a:srgbClr val="FF6600"/>
                </a:solidFill>
                <a:effectLst/>
                <a:uLnTx/>
                <a:uFillTx/>
                <a:latin typeface="+mn-lt"/>
                <a:ea typeface="+mn-ea"/>
                <a:cs typeface="+mn-cs"/>
              </a:rPr>
              <a:t> – Αποστολή Πληροφοριών Δότη</a:t>
            </a:r>
            <a:endParaRPr kumimoji="0" lang="el-GR" sz="1700" b="1" i="0" u="none" strike="noStrike" kern="1200" cap="none" spc="0" normalizeH="0" baseline="0" noProof="0" dirty="0" smtClean="0">
              <a:ln>
                <a:noFill/>
              </a:ln>
              <a:solidFill>
                <a:srgbClr val="FF6600"/>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rgbClr val="FF0000"/>
              </a:buClr>
              <a:buSzTx/>
              <a:buFont typeface="Arial" pitchFamily="34" charset="0"/>
              <a:buChar char="•"/>
              <a:tabLst/>
              <a:defRPr/>
            </a:pPr>
            <a:r>
              <a:rPr kumimoji="0" lang="el-GR" sz="1700" b="1" i="0" u="none" strike="noStrike" kern="1200" cap="none" spc="0" normalizeH="0" baseline="0" noProof="0" dirty="0" smtClean="0">
                <a:ln>
                  <a:noFill/>
                </a:ln>
                <a:solidFill>
                  <a:srgbClr val="FF6600"/>
                </a:solidFill>
                <a:effectLst/>
                <a:uLnTx/>
                <a:uFillTx/>
                <a:latin typeface="+mn-lt"/>
                <a:ea typeface="+mn-ea"/>
                <a:cs typeface="+mn-cs"/>
              </a:rPr>
              <a:t>ΕΟΜ: Αξιολόγηση &amp; διαβίβαση ιατρικών πληροφοριών σε</a:t>
            </a:r>
            <a:r>
              <a:rPr kumimoji="0" lang="el-GR" sz="1700" b="1" i="0" u="none" strike="noStrike" kern="1200" cap="none" spc="0" normalizeH="0" noProof="0" dirty="0" smtClean="0">
                <a:ln>
                  <a:noFill/>
                </a:ln>
                <a:solidFill>
                  <a:srgbClr val="FF6600"/>
                </a:solidFill>
                <a:effectLst/>
                <a:uLnTx/>
                <a:uFillTx/>
                <a:latin typeface="+mn-lt"/>
                <a:ea typeface="+mn-ea"/>
                <a:cs typeface="+mn-cs"/>
              </a:rPr>
              <a:t> Μον. </a:t>
            </a:r>
            <a:r>
              <a:rPr kumimoji="0" lang="el-GR" sz="1700" b="1" i="0" u="none" strike="noStrike" kern="1200" cap="none" spc="0" normalizeH="0" noProof="0" dirty="0" err="1" smtClean="0">
                <a:ln>
                  <a:noFill/>
                </a:ln>
                <a:solidFill>
                  <a:srgbClr val="FF6600"/>
                </a:solidFill>
                <a:effectLst/>
                <a:uLnTx/>
                <a:uFillTx/>
                <a:latin typeface="+mn-lt"/>
                <a:ea typeface="+mn-ea"/>
                <a:cs typeface="+mn-cs"/>
              </a:rPr>
              <a:t>Μεταμ</a:t>
            </a:r>
            <a:r>
              <a:rPr kumimoji="0" lang="el-GR" sz="1700" b="1" i="0" u="none" strike="noStrike" kern="1200" cap="none" spc="0" normalizeH="0" noProof="0" dirty="0" smtClean="0">
                <a:ln>
                  <a:noFill/>
                </a:ln>
                <a:solidFill>
                  <a:srgbClr val="FF6600"/>
                </a:solidFill>
                <a:effectLst/>
                <a:uLnTx/>
                <a:uFillTx/>
                <a:latin typeface="+mn-lt"/>
                <a:ea typeface="+mn-ea"/>
                <a:cs typeface="+mn-cs"/>
              </a:rPr>
              <a:t>.</a:t>
            </a:r>
            <a:endParaRPr kumimoji="0" lang="el-GR" sz="1700" b="1" i="0" u="none" strike="noStrike" kern="1200" cap="none" spc="0" normalizeH="0" baseline="0" noProof="0" dirty="0" smtClean="0">
              <a:ln>
                <a:noFill/>
              </a:ln>
              <a:solidFill>
                <a:srgbClr val="FF6600"/>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rgbClr val="FF6600"/>
                </a:solidFill>
              </a:rPr>
              <a:t> </a:t>
            </a:r>
            <a:r>
              <a:rPr lang="el-GR" sz="1700" b="1" dirty="0" smtClean="0">
                <a:solidFill>
                  <a:srgbClr val="FF6600"/>
                </a:solidFill>
              </a:rPr>
              <a:t>ΕΟΜ : Συντονισμός </a:t>
            </a:r>
            <a:r>
              <a:rPr kumimoji="0" lang="el-GR" sz="1700" b="1" i="0" u="none" strike="noStrike" kern="1200" cap="none" spc="0" normalizeH="0" baseline="0" noProof="0" dirty="0" smtClean="0">
                <a:ln>
                  <a:noFill/>
                </a:ln>
                <a:solidFill>
                  <a:srgbClr val="FF6600"/>
                </a:solidFill>
                <a:effectLst/>
                <a:uLnTx/>
                <a:uFillTx/>
                <a:latin typeface="+mn-lt"/>
                <a:ea typeface="+mn-ea"/>
                <a:cs typeface="+mn-cs"/>
              </a:rPr>
              <a:t>αρμόδιων Ομάδων Αφαίρεσης / Μον.</a:t>
            </a:r>
            <a:r>
              <a:rPr kumimoji="0" lang="el-GR" sz="1700" b="1" i="0" u="none" strike="noStrike" kern="1200" cap="none" spc="0" normalizeH="0" noProof="0" dirty="0" smtClean="0">
                <a:ln>
                  <a:noFill/>
                </a:ln>
                <a:solidFill>
                  <a:srgbClr val="FF6600"/>
                </a:solidFill>
                <a:effectLst/>
                <a:uLnTx/>
                <a:uFillTx/>
                <a:latin typeface="+mn-lt"/>
                <a:ea typeface="+mn-ea"/>
                <a:cs typeface="+mn-cs"/>
              </a:rPr>
              <a:t> </a:t>
            </a:r>
            <a:r>
              <a:rPr kumimoji="0" lang="el-GR" sz="1700" b="1" i="0" u="none" strike="noStrike" kern="1200" cap="none" spc="0" normalizeH="0" baseline="0" noProof="0" dirty="0" smtClean="0">
                <a:ln>
                  <a:noFill/>
                </a:ln>
                <a:solidFill>
                  <a:srgbClr val="FF6600"/>
                </a:solidFill>
                <a:effectLst/>
                <a:uLnTx/>
                <a:uFillTx/>
                <a:latin typeface="+mn-lt"/>
                <a:ea typeface="+mn-ea"/>
                <a:cs typeface="+mn-cs"/>
              </a:rPr>
              <a:t>Μεταμόσχευσης</a:t>
            </a:r>
          </a:p>
          <a:p>
            <a:pPr marL="1143000" marR="0" lvl="2" indent="-228600" algn="l" defTabSz="914400" rtl="0" eaLnBrk="1" fontAlgn="auto" latinLnBrk="0" hangingPunct="1">
              <a:lnSpc>
                <a:spcPct val="100000"/>
              </a:lnSpc>
              <a:spcBef>
                <a:spcPct val="20000"/>
              </a:spcBef>
              <a:spcAft>
                <a:spcPts val="0"/>
              </a:spcAft>
              <a:buClr>
                <a:srgbClr val="FF0000"/>
              </a:buClr>
              <a:buSzTx/>
              <a:buFont typeface="Arial" pitchFamily="34" charset="0"/>
              <a:buChar char="•"/>
              <a:tabLst/>
              <a:defRPr/>
            </a:pPr>
            <a:r>
              <a:rPr kumimoji="0" lang="el-GR" sz="1700" b="1" i="0" u="none" strike="noStrike" kern="1200" cap="none" spc="0" normalizeH="0" baseline="0" noProof="0" dirty="0" smtClean="0">
                <a:ln>
                  <a:noFill/>
                </a:ln>
                <a:solidFill>
                  <a:srgbClr val="FF6600"/>
                </a:solidFill>
                <a:effectLst/>
                <a:uLnTx/>
                <a:uFillTx/>
                <a:latin typeface="+mn-lt"/>
                <a:ea typeface="+mn-ea"/>
                <a:cs typeface="+mn-cs"/>
              </a:rPr>
              <a:t>ΕΟΜ: Επιλογή κατάλληλων Ληπτών Βάσει Εθνικής Λίστας Υποψηφίων</a:t>
            </a:r>
            <a:endParaRPr kumimoji="0" lang="en-US" sz="1700" b="1" i="0" u="none" strike="noStrike" kern="1200" cap="none" spc="0" normalizeH="0" baseline="0" noProof="0" dirty="0" smtClean="0">
              <a:ln>
                <a:noFill/>
              </a:ln>
              <a:solidFill>
                <a:srgbClr val="FF6600"/>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rgbClr val="FF0000"/>
              </a:buClr>
              <a:buSzTx/>
              <a:buFont typeface="Arial" pitchFamily="34" charset="0"/>
              <a:buChar char="•"/>
              <a:tabLst/>
              <a:defRPr/>
            </a:pPr>
            <a:r>
              <a:rPr kumimoji="0" lang="el-GR" sz="1700" b="1" i="0" u="none" strike="noStrike" kern="1200" cap="none" spc="0" normalizeH="0" baseline="0" noProof="0" dirty="0" smtClean="0">
                <a:ln>
                  <a:noFill/>
                </a:ln>
                <a:solidFill>
                  <a:schemeClr val="accent1"/>
                </a:solidFill>
                <a:effectLst/>
                <a:uLnTx/>
                <a:uFillTx/>
                <a:latin typeface="+mn-lt"/>
                <a:ea typeface="+mn-ea"/>
                <a:cs typeface="+mn-cs"/>
              </a:rPr>
              <a:t>Μον. </a:t>
            </a:r>
            <a:r>
              <a:rPr kumimoji="0" lang="el-GR" sz="1700" b="1" i="0" u="none" strike="noStrike" kern="1200" cap="none" spc="0" normalizeH="0" baseline="0" noProof="0" dirty="0" err="1" smtClean="0">
                <a:ln>
                  <a:noFill/>
                </a:ln>
                <a:solidFill>
                  <a:schemeClr val="accent1"/>
                </a:solidFill>
                <a:effectLst/>
                <a:uLnTx/>
                <a:uFillTx/>
                <a:latin typeface="+mn-lt"/>
                <a:ea typeface="+mn-ea"/>
                <a:cs typeface="+mn-cs"/>
              </a:rPr>
              <a:t>Μεταμ</a:t>
            </a:r>
            <a:r>
              <a:rPr kumimoji="0" lang="el-GR" sz="1700" b="1" i="0" u="none" strike="noStrike" kern="1200" cap="none" spc="0" normalizeH="0" baseline="0" noProof="0" dirty="0" smtClean="0">
                <a:ln>
                  <a:noFill/>
                </a:ln>
                <a:solidFill>
                  <a:schemeClr val="accent1"/>
                </a:solidFill>
                <a:effectLst/>
                <a:uLnTx/>
                <a:uFillTx/>
                <a:latin typeface="+mn-lt"/>
                <a:ea typeface="+mn-ea"/>
                <a:cs typeface="+mn-cs"/>
              </a:rPr>
              <a:t>.: Αφαίρεση των οργάνων</a:t>
            </a:r>
            <a:endParaRPr kumimoji="0" lang="en-US" sz="1700" b="1" i="0" u="none" strike="noStrike" kern="1200" cap="none" spc="0" normalizeH="0" baseline="0" noProof="0" dirty="0" smtClean="0">
              <a:ln>
                <a:noFill/>
              </a:ln>
              <a:solidFill>
                <a:schemeClr val="accent1"/>
              </a:solidFill>
              <a:effectLst/>
              <a:uLnTx/>
              <a:uFillTx/>
              <a:latin typeface="+mn-lt"/>
              <a:ea typeface="+mn-ea"/>
              <a:cs typeface="+mn-cs"/>
            </a:endParaRPr>
          </a:p>
          <a:p>
            <a:pPr marL="1143000" lvl="2" indent="-228600">
              <a:spcBef>
                <a:spcPct val="20000"/>
              </a:spcBef>
              <a:buClr>
                <a:srgbClr val="FF0000"/>
              </a:buClr>
              <a:buFont typeface="Arial" pitchFamily="34" charset="0"/>
              <a:buChar char="•"/>
              <a:defRPr/>
            </a:pPr>
            <a:r>
              <a:rPr lang="el-GR" sz="1700" b="1" dirty="0">
                <a:solidFill>
                  <a:schemeClr val="accent1"/>
                </a:solidFill>
              </a:rPr>
              <a:t>Μον. </a:t>
            </a:r>
            <a:r>
              <a:rPr lang="el-GR" sz="1700" b="1" dirty="0" err="1">
                <a:solidFill>
                  <a:schemeClr val="accent1"/>
                </a:solidFill>
              </a:rPr>
              <a:t>Μεταμ</a:t>
            </a:r>
            <a:r>
              <a:rPr lang="el-GR" sz="1700" b="1" dirty="0">
                <a:solidFill>
                  <a:schemeClr val="accent1"/>
                </a:solidFill>
              </a:rPr>
              <a:t>.: Μεταμόσχευση</a:t>
            </a:r>
            <a:endParaRPr kumimoji="0" lang="el-GR" sz="1700" b="1" i="0" u="none" strike="noStrike" kern="1200" cap="none" spc="0" normalizeH="0" baseline="0" noProof="0" dirty="0" smtClean="0">
              <a:ln>
                <a:noFill/>
              </a:ln>
              <a:solidFill>
                <a:schemeClr val="accent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
                <a:srgbClr val="FF0000"/>
              </a:buClr>
              <a:buSzTx/>
              <a:buFont typeface="Arial" pitchFamily="34" charset="0"/>
              <a:buChar char="•"/>
              <a:tabLst/>
              <a:defRPr/>
            </a:pPr>
            <a:r>
              <a:rPr kumimoji="0" lang="el-GR" sz="1700" b="1" i="0" u="none" strike="noStrike" kern="1200" cap="none" spc="0" normalizeH="0" baseline="0" noProof="0" dirty="0" smtClean="0">
                <a:ln>
                  <a:noFill/>
                </a:ln>
                <a:solidFill>
                  <a:schemeClr val="accent1"/>
                </a:solidFill>
                <a:effectLst/>
                <a:uLnTx/>
                <a:uFillTx/>
                <a:latin typeface="+mn-lt"/>
                <a:ea typeface="+mn-ea"/>
                <a:cs typeface="+mn-cs"/>
              </a:rPr>
              <a:t>Αναφορά από τα Μ.Κ. της επιλογής του λήπτη</a:t>
            </a:r>
          </a:p>
          <a:p>
            <a:pPr marL="1143000" lvl="2" indent="-228600">
              <a:spcBef>
                <a:spcPct val="20000"/>
              </a:spcBef>
              <a:buClr>
                <a:srgbClr val="FF0000"/>
              </a:buClr>
              <a:buFont typeface="Arial" pitchFamily="34" charset="0"/>
              <a:buChar char="•"/>
              <a:defRPr/>
            </a:pPr>
            <a:r>
              <a:rPr lang="el-GR" sz="1700" b="1" dirty="0">
                <a:solidFill>
                  <a:srgbClr val="FF6600"/>
                </a:solidFill>
              </a:rPr>
              <a:t>ΕΟΜ: </a:t>
            </a:r>
            <a:r>
              <a:rPr kumimoji="0" lang="el-GR" sz="1700" b="1" i="0" u="none" strike="noStrike" kern="1200" cap="none" spc="0" normalizeH="0" baseline="0" noProof="0" dirty="0" smtClean="0">
                <a:ln>
                  <a:noFill/>
                </a:ln>
                <a:solidFill>
                  <a:srgbClr val="FF6600"/>
                </a:solidFill>
                <a:effectLst/>
                <a:uLnTx/>
                <a:uFillTx/>
                <a:latin typeface="+mn-lt"/>
                <a:ea typeface="+mn-ea"/>
                <a:cs typeface="+mn-cs"/>
              </a:rPr>
              <a:t>Ενημέρωση συγγενών του δότη για την τελική έκβαση</a:t>
            </a:r>
            <a:endParaRPr kumimoji="0" lang="fr-FR" sz="1700" b="1" i="0" u="none" strike="noStrike" kern="1200" cap="none" spc="0" normalizeH="0" baseline="0" noProof="0" dirty="0" smtClean="0">
              <a:ln>
                <a:noFill/>
              </a:ln>
              <a:solidFill>
                <a:srgbClr val="FF6600"/>
              </a:solidFill>
              <a:effectLst/>
              <a:uLnTx/>
              <a:uFillTx/>
              <a:latin typeface="+mn-lt"/>
              <a:ea typeface="+mn-ea"/>
              <a:cs typeface="+mn-cs"/>
            </a:endParaRPr>
          </a:p>
        </p:txBody>
      </p:sp>
      <p:sp>
        <p:nvSpPr>
          <p:cNvPr id="6" name="AutoShape 4"/>
          <p:cNvSpPr>
            <a:spLocks noChangeArrowheads="1"/>
          </p:cNvSpPr>
          <p:nvPr/>
        </p:nvSpPr>
        <p:spPr bwMode="auto">
          <a:xfrm>
            <a:off x="428596" y="2000240"/>
            <a:ext cx="485775" cy="4176713"/>
          </a:xfrm>
          <a:prstGeom prst="downArrow">
            <a:avLst>
              <a:gd name="adj1" fmla="val 50000"/>
              <a:gd name="adj2" fmla="val 214951"/>
            </a:avLst>
          </a:prstGeom>
          <a:solidFill>
            <a:srgbClr val="00B050">
              <a:alpha val="50000"/>
            </a:srgbClr>
          </a:solidFill>
          <a:ln w="28575">
            <a:solidFill>
              <a:schemeClr val="tx1"/>
            </a:solidFill>
            <a:miter lim="800000"/>
            <a:headEnd/>
            <a:tailEnd/>
          </a:ln>
        </p:spPr>
        <p:txBody>
          <a:bodyPr wrap="none" anchor="ctr"/>
          <a:lstStyle/>
          <a:p>
            <a:endParaRPr lang="el-GR"/>
          </a:p>
        </p:txBody>
      </p:sp>
      <p:sp>
        <p:nvSpPr>
          <p:cNvPr id="8" name="7 - Δεξιό άγκιστρο"/>
          <p:cNvSpPr/>
          <p:nvPr/>
        </p:nvSpPr>
        <p:spPr>
          <a:xfrm>
            <a:off x="7715272" y="1571612"/>
            <a:ext cx="285752" cy="2500330"/>
          </a:xfrm>
          <a:prstGeom prst="rightBrace">
            <a:avLst/>
          </a:prstGeom>
          <a:ln w="254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1 - Τίτλος"/>
          <p:cNvSpPr txBox="1">
            <a:spLocks/>
          </p:cNvSpPr>
          <p:nvPr/>
        </p:nvSpPr>
        <p:spPr>
          <a:xfrm>
            <a:off x="7929586" y="2500306"/>
            <a:ext cx="1214414" cy="714380"/>
          </a:xfrm>
          <a:prstGeom prst="rect">
            <a:avLst/>
          </a:prstGeom>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FF6600"/>
                </a:solidFill>
                <a:effectLst/>
                <a:uLnTx/>
                <a:uFillTx/>
                <a:latin typeface="+mj-lt"/>
                <a:ea typeface="+mj-ea"/>
                <a:cs typeface="+mj-cs"/>
              </a:rPr>
              <a:t>Σε επικοινωνία με ΕΟΜ</a:t>
            </a:r>
          </a:p>
        </p:txBody>
      </p:sp>
      <p:sp>
        <p:nvSpPr>
          <p:cNvPr id="7" name="6 - Δεξιό άγκιστρο"/>
          <p:cNvSpPr/>
          <p:nvPr/>
        </p:nvSpPr>
        <p:spPr>
          <a:xfrm>
            <a:off x="7643834" y="5286388"/>
            <a:ext cx="347666" cy="857256"/>
          </a:xfrm>
          <a:prstGeom prst="rightBrace">
            <a:avLst/>
          </a:prstGeom>
          <a:ln w="254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1 - Τίτλος"/>
          <p:cNvSpPr txBox="1">
            <a:spLocks/>
          </p:cNvSpPr>
          <p:nvPr/>
        </p:nvSpPr>
        <p:spPr>
          <a:xfrm>
            <a:off x="7929586" y="5357826"/>
            <a:ext cx="1214414" cy="714380"/>
          </a:xfrm>
          <a:prstGeom prst="rect">
            <a:avLst/>
          </a:prstGeom>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FF6600"/>
                </a:solidFill>
                <a:effectLst/>
                <a:uLnTx/>
                <a:uFillTx/>
                <a:latin typeface="+mj-lt"/>
                <a:ea typeface="+mj-ea"/>
                <a:cs typeface="+mj-cs"/>
              </a:rPr>
              <a:t>Σε επικοινωνία με ΕΟΜ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1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1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10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10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10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10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10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100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86" dur="10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100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92" dur="10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5">
                                            <p:txEl>
                                              <p:pRg st="15" end="15"/>
                                            </p:txEl>
                                          </p:spTgt>
                                        </p:tgtEl>
                                        <p:attrNameLst>
                                          <p:attrName>style.visibility</p:attrName>
                                        </p:attrNameLst>
                                      </p:cBhvr>
                                      <p:to>
                                        <p:strVal val="visible"/>
                                      </p:to>
                                    </p:set>
                                    <p:anim calcmode="lin" valueType="num">
                                      <p:cBhvr additive="base">
                                        <p:cTn id="97" dur="1000" fill="hold"/>
                                        <p:tgtEl>
                                          <p:spTgt spid="5">
                                            <p:txEl>
                                              <p:pRg st="15" end="15"/>
                                            </p:txEl>
                                          </p:spTgt>
                                        </p:tgtEl>
                                        <p:attrNameLst>
                                          <p:attrName>ppt_x</p:attrName>
                                        </p:attrNameLst>
                                      </p:cBhvr>
                                      <p:tavLst>
                                        <p:tav tm="0">
                                          <p:val>
                                            <p:strVal val="1+#ppt_w/2"/>
                                          </p:val>
                                        </p:tav>
                                        <p:tav tm="100000">
                                          <p:val>
                                            <p:strVal val="#ppt_x"/>
                                          </p:val>
                                        </p:tav>
                                      </p:tavLst>
                                    </p:anim>
                                    <p:anim calcmode="lin" valueType="num">
                                      <p:cBhvr additive="base">
                                        <p:cTn id="98" dur="1000" fill="hold"/>
                                        <p:tgtEl>
                                          <p:spTgt spid="5">
                                            <p:txEl>
                                              <p:pRg st="15" end="15"/>
                                            </p:txEl>
                                          </p:spTgt>
                                        </p:tgtEl>
                                        <p:attrNameLst>
                                          <p:attrName>ppt_y</p:attrName>
                                        </p:attrNameLst>
                                      </p:cBhvr>
                                      <p:tavLst>
                                        <p:tav tm="0">
                                          <p:val>
                                            <p:strVal val="#ppt_y"/>
                                          </p:val>
                                        </p:tav>
                                        <p:tav tm="100000">
                                          <p:val>
                                            <p:strVal val="#ppt_y"/>
                                          </p:val>
                                        </p:tav>
                                      </p:tavLst>
                                    </p:anim>
                                  </p:childTnLst>
                                </p:cTn>
                              </p:par>
                            </p:childTnLst>
                          </p:cTn>
                        </p:par>
                        <p:par>
                          <p:cTn id="99" fill="hold">
                            <p:stCondLst>
                              <p:cond delay="1000"/>
                            </p:stCondLst>
                            <p:childTnLst>
                              <p:par>
                                <p:cTn id="100" presetID="2" presetClass="entr" presetSubtype="1" fill="hold" grpId="0" nodeType="after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additive="base">
                                        <p:cTn id="102" dur="500" fill="hold"/>
                                        <p:tgtEl>
                                          <p:spTgt spid="6"/>
                                        </p:tgtEl>
                                        <p:attrNameLst>
                                          <p:attrName>ppt_x</p:attrName>
                                        </p:attrNameLst>
                                      </p:cBhvr>
                                      <p:tavLst>
                                        <p:tav tm="0">
                                          <p:val>
                                            <p:strVal val="#ppt_x"/>
                                          </p:val>
                                        </p:tav>
                                        <p:tav tm="100000">
                                          <p:val>
                                            <p:strVal val="#ppt_x"/>
                                          </p:val>
                                        </p:tav>
                                      </p:tavLst>
                                    </p:anim>
                                    <p:anim calcmode="lin" valueType="num">
                                      <p:cBhvr additive="base">
                                        <p:cTn id="10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Power Point Presentation_final.jpg"/>
          <p:cNvPicPr>
            <a:picLocks noChangeAspect="1"/>
          </p:cNvPicPr>
          <p:nvPr/>
        </p:nvPicPr>
        <p:blipFill>
          <a:blip r:embed="rId3" cstate="print"/>
          <a:stretch>
            <a:fillRect/>
          </a:stretch>
        </p:blipFill>
        <p:spPr>
          <a:xfrm>
            <a:off x="64008" y="0"/>
            <a:ext cx="9015984" cy="6858000"/>
          </a:xfrm>
          <a:prstGeom prst="rect">
            <a:avLst/>
          </a:prstGeom>
        </p:spPr>
      </p:pic>
      <p:pic>
        <p:nvPicPr>
          <p:cNvPr id="4450" name="Picture 354" descr="ANd9GcRHafGnPlRSn0ItjCWyZMZ21pnGRpNNaay5ooUAuL74rbjTygMk"/>
          <p:cNvPicPr>
            <a:picLocks noChangeAspect="1" noChangeArrowheads="1"/>
          </p:cNvPicPr>
          <p:nvPr/>
        </p:nvPicPr>
        <p:blipFill>
          <a:blip r:embed="rId4" cstate="print"/>
          <a:srcRect/>
          <a:stretch>
            <a:fillRect/>
          </a:stretch>
        </p:blipFill>
        <p:spPr bwMode="auto">
          <a:xfrm>
            <a:off x="7378700" y="1555750"/>
            <a:ext cx="649288" cy="649288"/>
          </a:xfrm>
          <a:prstGeom prst="rect">
            <a:avLst/>
          </a:prstGeom>
          <a:noFill/>
        </p:spPr>
      </p:pic>
      <p:sp>
        <p:nvSpPr>
          <p:cNvPr id="4339" name="Rectangle 243"/>
          <p:cNvSpPr>
            <a:spLocks noChangeArrowheads="1"/>
          </p:cNvSpPr>
          <p:nvPr/>
        </p:nvSpPr>
        <p:spPr bwMode="auto">
          <a:xfrm>
            <a:off x="0" y="5981700"/>
            <a:ext cx="3168650" cy="976313"/>
          </a:xfrm>
          <a:prstGeom prst="rect">
            <a:avLst/>
          </a:prstGeom>
          <a:noFill/>
          <a:ln w="9525">
            <a:noFill/>
            <a:miter lim="800000"/>
            <a:headEnd/>
            <a:tailEnd/>
          </a:ln>
          <a:effectLst/>
        </p:spPr>
        <p:txBody>
          <a:bodyPr anchor="ctr">
            <a:spAutoFit/>
          </a:bodyPr>
          <a:lstStyle/>
          <a:p>
            <a:pPr>
              <a:buFontTx/>
              <a:buChar char="•"/>
            </a:pPr>
            <a:r>
              <a:rPr lang="el-GR" sz="1000">
                <a:latin typeface="Tahoma" pitchFamily="34" charset="0"/>
              </a:rPr>
              <a:t> Παραλαβή δείγματος αίματος από Νοσοκ. Δότη</a:t>
            </a:r>
          </a:p>
          <a:p>
            <a:pPr>
              <a:buFontTx/>
              <a:buChar char="•"/>
            </a:pPr>
            <a:r>
              <a:rPr lang="el-GR" sz="1000">
                <a:latin typeface="Tahoma" pitchFamily="34" charset="0"/>
              </a:rPr>
              <a:t> Τυποποίηση αντιγόνων Ιστοσυμβατότητας ( HLA)</a:t>
            </a:r>
          </a:p>
          <a:p>
            <a:pPr>
              <a:buFontTx/>
              <a:buChar char="•"/>
            </a:pPr>
            <a:r>
              <a:rPr lang="el-GR" sz="1000">
                <a:latin typeface="Tahoma" pitchFamily="34" charset="0"/>
              </a:rPr>
              <a:t> Γραπτή αναφορά αποτελεσμάτων στον ΕΟΜ για την επιλογή των κατάλληλων ληπτών</a:t>
            </a:r>
          </a:p>
          <a:p>
            <a:pPr algn="ctr"/>
            <a:endParaRPr lang="el-GR" sz="1000">
              <a:latin typeface="Tahoma" pitchFamily="34" charset="0"/>
            </a:endParaRPr>
          </a:p>
          <a:p>
            <a:pPr algn="ctr"/>
            <a:endParaRPr lang="en-US" sz="800">
              <a:latin typeface="Tahoma" pitchFamily="34" charset="0"/>
            </a:endParaRPr>
          </a:p>
        </p:txBody>
      </p:sp>
      <p:sp>
        <p:nvSpPr>
          <p:cNvPr id="4358" name="Rectangle 262"/>
          <p:cNvSpPr>
            <a:spLocks noChangeArrowheads="1"/>
          </p:cNvSpPr>
          <p:nvPr/>
        </p:nvSpPr>
        <p:spPr bwMode="auto">
          <a:xfrm>
            <a:off x="6300788" y="2636838"/>
            <a:ext cx="2663825" cy="2819400"/>
          </a:xfrm>
          <a:prstGeom prst="rect">
            <a:avLst/>
          </a:prstGeom>
          <a:noFill/>
          <a:ln w="9525">
            <a:noFill/>
            <a:miter lim="800000"/>
            <a:headEnd/>
            <a:tailEnd/>
          </a:ln>
          <a:effectLst/>
        </p:spPr>
        <p:txBody>
          <a:bodyPr>
            <a:spAutoFit/>
          </a:bodyPr>
          <a:lstStyle/>
          <a:p>
            <a:r>
              <a:rPr lang="el-GR" sz="1000" dirty="0">
                <a:solidFill>
                  <a:schemeClr val="tx2"/>
                </a:solidFill>
                <a:latin typeface="Tahoma" pitchFamily="34" charset="0"/>
              </a:rPr>
              <a:t>1. Αξιολόγηση καταλληλότητας οργάνων βάσει των διαβιβαζόμενων από τον ΕΟΜ εξετάσεων του δότη</a:t>
            </a:r>
          </a:p>
          <a:p>
            <a:r>
              <a:rPr lang="el-GR" sz="1000" dirty="0">
                <a:solidFill>
                  <a:schemeClr val="tx2"/>
                </a:solidFill>
                <a:latin typeface="Tahoma" pitchFamily="34" charset="0"/>
              </a:rPr>
              <a:t>2. Προετοιμασία ομάδας αφαίρεσης οργάνων </a:t>
            </a:r>
          </a:p>
          <a:p>
            <a:r>
              <a:rPr lang="el-GR" sz="1000" dirty="0">
                <a:solidFill>
                  <a:schemeClr val="tx2"/>
                </a:solidFill>
                <a:latin typeface="Tahoma" pitchFamily="34" charset="0"/>
              </a:rPr>
              <a:t>3. Μετάβαση ομάδας αφαίρεσης στο Νοσοκομείο του δότη – Χειρουργείο</a:t>
            </a:r>
          </a:p>
          <a:p>
            <a:r>
              <a:rPr lang="el-GR" sz="1000" dirty="0">
                <a:solidFill>
                  <a:schemeClr val="tx2"/>
                </a:solidFill>
                <a:latin typeface="Tahoma" pitchFamily="34" charset="0"/>
              </a:rPr>
              <a:t>4. Έλεγχος καταλληλότητας επιλεγμένων υποψήφιων ληπτών βάσει Εθνικής Λίστας</a:t>
            </a:r>
          </a:p>
          <a:p>
            <a:r>
              <a:rPr lang="el-GR" sz="1000" dirty="0">
                <a:solidFill>
                  <a:schemeClr val="tx2"/>
                </a:solidFill>
                <a:latin typeface="Tahoma" pitchFamily="34" charset="0"/>
              </a:rPr>
              <a:t>5. Πρόσκληση &amp; προετοιμασία υποψήφιων ληπτών</a:t>
            </a:r>
          </a:p>
          <a:p>
            <a:r>
              <a:rPr lang="el-GR" sz="1000" dirty="0">
                <a:solidFill>
                  <a:schemeClr val="tx2"/>
                </a:solidFill>
                <a:latin typeface="Tahoma" pitchFamily="34" charset="0"/>
              </a:rPr>
              <a:t>6. Αναμονή αποτελεσμάτων τελικής διασταύρωσης ιστοσυμβατότητας από εργαστήριο</a:t>
            </a:r>
          </a:p>
          <a:p>
            <a:r>
              <a:rPr lang="el-GR" sz="1000" dirty="0">
                <a:solidFill>
                  <a:schemeClr val="tx2"/>
                </a:solidFill>
                <a:latin typeface="Tahoma" pitchFamily="34" charset="0"/>
              </a:rPr>
              <a:t>7. Χειρουργείο εμφύτευσης οργάνων</a:t>
            </a:r>
          </a:p>
          <a:p>
            <a:r>
              <a:rPr lang="el-GR" sz="1000" dirty="0">
                <a:solidFill>
                  <a:schemeClr val="tx2"/>
                </a:solidFill>
                <a:latin typeface="Tahoma" pitchFamily="34" charset="0"/>
              </a:rPr>
              <a:t>8. Νοσηλεία και παρακολούθηση ληπτών</a:t>
            </a:r>
          </a:p>
          <a:p>
            <a:endParaRPr lang="el-GR" sz="1000" dirty="0">
              <a:solidFill>
                <a:schemeClr val="tx2"/>
              </a:solidFill>
              <a:latin typeface="Tahoma" pitchFamily="34" charset="0"/>
            </a:endParaRPr>
          </a:p>
          <a:p>
            <a:pPr algn="ctr"/>
            <a:endParaRPr lang="el-GR" b="1" dirty="0">
              <a:solidFill>
                <a:schemeClr val="tx2"/>
              </a:solidFill>
            </a:endParaRPr>
          </a:p>
        </p:txBody>
      </p:sp>
      <p:grpSp>
        <p:nvGrpSpPr>
          <p:cNvPr id="2" name="Group 283"/>
          <p:cNvGrpSpPr>
            <a:grpSpLocks/>
          </p:cNvGrpSpPr>
          <p:nvPr/>
        </p:nvGrpSpPr>
        <p:grpSpPr bwMode="auto">
          <a:xfrm>
            <a:off x="7885113" y="981075"/>
            <a:ext cx="865187" cy="790575"/>
            <a:chOff x="2200" y="1570"/>
            <a:chExt cx="1496" cy="1496"/>
          </a:xfrm>
        </p:grpSpPr>
        <p:sp>
          <p:nvSpPr>
            <p:cNvPr id="4380" name="Oval 284"/>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noFill/>
              <a:round/>
              <a:headEnd/>
              <a:tailEnd/>
            </a:ln>
            <a:effectLst/>
          </p:spPr>
          <p:txBody>
            <a:bodyPr wrap="none" anchor="ctr">
              <a:spAutoFit/>
            </a:bodyPr>
            <a:lstStyle/>
            <a:p>
              <a:endParaRPr lang="el-GR"/>
            </a:p>
          </p:txBody>
        </p:sp>
        <p:sp>
          <p:nvSpPr>
            <p:cNvPr id="4381" name="Oval 285"/>
            <p:cNvSpPr>
              <a:spLocks noChangeArrowheads="1"/>
            </p:cNvSpPr>
            <p:nvPr/>
          </p:nvSpPr>
          <p:spPr bwMode="gray">
            <a:xfrm>
              <a:off x="2200" y="1570"/>
              <a:ext cx="1496" cy="1496"/>
            </a:xfrm>
            <a:prstGeom prst="ellipse">
              <a:avLst/>
            </a:prstGeom>
            <a:solidFill>
              <a:srgbClr val="00FFFF"/>
            </a:solidFill>
            <a:ln w="38100">
              <a:noFill/>
              <a:round/>
              <a:headEnd/>
              <a:tailEnd/>
            </a:ln>
            <a:effectLst/>
          </p:spPr>
          <p:txBody>
            <a:bodyPr wrap="none" anchor="ctr">
              <a:spAutoFit/>
            </a:bodyPr>
            <a:lstStyle/>
            <a:p>
              <a:endParaRPr lang="el-GR"/>
            </a:p>
          </p:txBody>
        </p:sp>
        <p:sp>
          <p:nvSpPr>
            <p:cNvPr id="4382" name="Oval 286"/>
            <p:cNvSpPr>
              <a:spLocks noChangeArrowheads="1"/>
            </p:cNvSpPr>
            <p:nvPr/>
          </p:nvSpPr>
          <p:spPr bwMode="gray">
            <a:xfrm>
              <a:off x="2298" y="1668"/>
              <a:ext cx="1300"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noFill/>
              <a:round/>
              <a:headEnd/>
              <a:tailEnd/>
            </a:ln>
            <a:effectLst/>
          </p:spPr>
          <p:txBody>
            <a:bodyPr anchor="ctr">
              <a:spAutoFit/>
            </a:bodyPr>
            <a:lstStyle/>
            <a:p>
              <a:endParaRPr lang="el-GR"/>
            </a:p>
          </p:txBody>
        </p:sp>
        <p:sp>
          <p:nvSpPr>
            <p:cNvPr id="4383" name="Oval 287"/>
            <p:cNvSpPr>
              <a:spLocks noChangeArrowheads="1"/>
            </p:cNvSpPr>
            <p:nvPr/>
          </p:nvSpPr>
          <p:spPr bwMode="gray">
            <a:xfrm>
              <a:off x="2298" y="1668"/>
              <a:ext cx="1300" cy="1300"/>
            </a:xfrm>
            <a:prstGeom prst="ellipse">
              <a:avLst/>
            </a:prstGeom>
            <a:gradFill rotWithShape="1">
              <a:gsLst>
                <a:gs pos="0">
                  <a:srgbClr val="33CCCC">
                    <a:gamma/>
                    <a:shade val="46275"/>
                    <a:invGamma/>
                  </a:srgbClr>
                </a:gs>
                <a:gs pos="100000">
                  <a:srgbClr val="33CCCC"/>
                </a:gs>
              </a:gsLst>
              <a:lin ang="5400000" scaled="1"/>
            </a:gradFill>
            <a:ln w="38100">
              <a:noFill/>
              <a:round/>
              <a:headEnd/>
              <a:tailEnd/>
            </a:ln>
            <a:effectLst/>
          </p:spPr>
          <p:txBody>
            <a:bodyPr anchor="ctr">
              <a:spAutoFit/>
            </a:bodyPr>
            <a:lstStyle/>
            <a:p>
              <a:endParaRPr lang="el-GR"/>
            </a:p>
          </p:txBody>
        </p:sp>
        <p:sp>
          <p:nvSpPr>
            <p:cNvPr id="4384" name="Oval 288"/>
            <p:cNvSpPr>
              <a:spLocks noChangeArrowheads="1"/>
            </p:cNvSpPr>
            <p:nvPr/>
          </p:nvSpPr>
          <p:spPr bwMode="gray">
            <a:xfrm>
              <a:off x="2363" y="1733"/>
              <a:ext cx="1170" cy="1170"/>
            </a:xfrm>
            <a:prstGeom prst="ellipse">
              <a:avLst/>
            </a:prstGeom>
            <a:gradFill rotWithShape="1">
              <a:gsLst>
                <a:gs pos="0">
                  <a:srgbClr val="00FFFF">
                    <a:gamma/>
                    <a:shade val="46275"/>
                    <a:invGamma/>
                  </a:srgbClr>
                </a:gs>
                <a:gs pos="100000">
                  <a:srgbClr val="00FFFF"/>
                </a:gs>
              </a:gsLst>
              <a:lin ang="5400000" scaled="1"/>
            </a:gradFill>
            <a:ln w="38100">
              <a:noFill/>
              <a:round/>
              <a:headEnd/>
              <a:tailEnd/>
            </a:ln>
            <a:effectLst/>
          </p:spPr>
          <p:txBody>
            <a:bodyPr anchor="ctr">
              <a:spAutoFit/>
            </a:bodyPr>
            <a:lstStyle/>
            <a:p>
              <a:endParaRPr lang="el-GR"/>
            </a:p>
          </p:txBody>
        </p:sp>
      </p:grpSp>
      <p:grpSp>
        <p:nvGrpSpPr>
          <p:cNvPr id="3" name="Group 289"/>
          <p:cNvGrpSpPr>
            <a:grpSpLocks/>
          </p:cNvGrpSpPr>
          <p:nvPr/>
        </p:nvGrpSpPr>
        <p:grpSpPr bwMode="auto">
          <a:xfrm>
            <a:off x="7956550" y="1844675"/>
            <a:ext cx="863600" cy="720725"/>
            <a:chOff x="2200" y="1570"/>
            <a:chExt cx="1496" cy="1496"/>
          </a:xfrm>
        </p:grpSpPr>
        <p:sp>
          <p:nvSpPr>
            <p:cNvPr id="4386" name="Oval 290"/>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noFill/>
              <a:round/>
              <a:headEnd/>
              <a:tailEnd/>
            </a:ln>
            <a:effectLst/>
          </p:spPr>
          <p:txBody>
            <a:bodyPr wrap="none" anchor="ctr">
              <a:spAutoFit/>
            </a:bodyPr>
            <a:lstStyle/>
            <a:p>
              <a:endParaRPr lang="el-GR"/>
            </a:p>
          </p:txBody>
        </p:sp>
        <p:sp>
          <p:nvSpPr>
            <p:cNvPr id="4387" name="Oval 291"/>
            <p:cNvSpPr>
              <a:spLocks noChangeArrowheads="1"/>
            </p:cNvSpPr>
            <p:nvPr/>
          </p:nvSpPr>
          <p:spPr bwMode="gray">
            <a:xfrm>
              <a:off x="2200" y="1570"/>
              <a:ext cx="1496" cy="1496"/>
            </a:xfrm>
            <a:prstGeom prst="ellipse">
              <a:avLst/>
            </a:prstGeom>
            <a:solidFill>
              <a:srgbClr val="C0C0C0"/>
            </a:solidFill>
            <a:ln w="38100">
              <a:noFill/>
              <a:round/>
              <a:headEnd/>
              <a:tailEnd/>
            </a:ln>
            <a:effectLst/>
          </p:spPr>
          <p:txBody>
            <a:bodyPr wrap="none" anchor="ctr">
              <a:spAutoFit/>
            </a:bodyPr>
            <a:lstStyle/>
            <a:p>
              <a:endParaRPr lang="el-GR"/>
            </a:p>
          </p:txBody>
        </p:sp>
        <p:sp>
          <p:nvSpPr>
            <p:cNvPr id="4388" name="Oval 292"/>
            <p:cNvSpPr>
              <a:spLocks noChangeArrowheads="1"/>
            </p:cNvSpPr>
            <p:nvPr/>
          </p:nvSpPr>
          <p:spPr bwMode="gray">
            <a:xfrm>
              <a:off x="2298" y="1668"/>
              <a:ext cx="1300" cy="13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noFill/>
              <a:round/>
              <a:headEnd/>
              <a:tailEnd/>
            </a:ln>
            <a:effectLst/>
          </p:spPr>
          <p:txBody>
            <a:bodyPr anchor="ctr">
              <a:spAutoFit/>
            </a:bodyPr>
            <a:lstStyle/>
            <a:p>
              <a:endParaRPr lang="el-GR"/>
            </a:p>
          </p:txBody>
        </p:sp>
        <p:sp>
          <p:nvSpPr>
            <p:cNvPr id="4389" name="Oval 293"/>
            <p:cNvSpPr>
              <a:spLocks noChangeArrowheads="1"/>
            </p:cNvSpPr>
            <p:nvPr/>
          </p:nvSpPr>
          <p:spPr bwMode="gray">
            <a:xfrm>
              <a:off x="2298" y="1668"/>
              <a:ext cx="1300" cy="1300"/>
            </a:xfrm>
            <a:prstGeom prst="ellipse">
              <a:avLst/>
            </a:prstGeom>
            <a:gradFill rotWithShape="1">
              <a:gsLst>
                <a:gs pos="0">
                  <a:srgbClr val="00FF00">
                    <a:gamma/>
                    <a:shade val="48627"/>
                    <a:invGamma/>
                  </a:srgbClr>
                </a:gs>
                <a:gs pos="100000">
                  <a:srgbClr val="00FF00"/>
                </a:gs>
              </a:gsLst>
              <a:lin ang="5400000" scaled="1"/>
            </a:gradFill>
            <a:ln w="38100">
              <a:noFill/>
              <a:round/>
              <a:headEnd/>
              <a:tailEnd/>
            </a:ln>
            <a:effectLst/>
          </p:spPr>
          <p:txBody>
            <a:bodyPr anchor="ctr">
              <a:spAutoFit/>
            </a:bodyPr>
            <a:lstStyle/>
            <a:p>
              <a:endParaRPr lang="el-GR"/>
            </a:p>
          </p:txBody>
        </p:sp>
        <p:sp>
          <p:nvSpPr>
            <p:cNvPr id="4390" name="Oval 294"/>
            <p:cNvSpPr>
              <a:spLocks noChangeArrowheads="1"/>
            </p:cNvSpPr>
            <p:nvPr/>
          </p:nvSpPr>
          <p:spPr bwMode="gray">
            <a:xfrm>
              <a:off x="2363" y="1733"/>
              <a:ext cx="1170" cy="1170"/>
            </a:xfrm>
            <a:prstGeom prst="ellipse">
              <a:avLst/>
            </a:prstGeom>
            <a:gradFill rotWithShape="1">
              <a:gsLst>
                <a:gs pos="0">
                  <a:srgbClr val="C0C0C0">
                    <a:gamma/>
                    <a:shade val="46275"/>
                    <a:invGamma/>
                  </a:srgbClr>
                </a:gs>
                <a:gs pos="100000">
                  <a:srgbClr val="C0C0C0"/>
                </a:gs>
              </a:gsLst>
              <a:lin ang="5400000" scaled="1"/>
            </a:gradFill>
            <a:ln w="38100">
              <a:noFill/>
              <a:round/>
              <a:headEnd/>
              <a:tailEnd/>
            </a:ln>
            <a:effectLst/>
          </p:spPr>
          <p:txBody>
            <a:bodyPr anchor="ctr">
              <a:spAutoFit/>
            </a:bodyPr>
            <a:lstStyle/>
            <a:p>
              <a:endParaRPr lang="el-GR"/>
            </a:p>
          </p:txBody>
        </p:sp>
      </p:grpSp>
      <p:grpSp>
        <p:nvGrpSpPr>
          <p:cNvPr id="4" name="Group 295"/>
          <p:cNvGrpSpPr>
            <a:grpSpLocks/>
          </p:cNvGrpSpPr>
          <p:nvPr/>
        </p:nvGrpSpPr>
        <p:grpSpPr bwMode="auto">
          <a:xfrm>
            <a:off x="6588125" y="1844675"/>
            <a:ext cx="863600" cy="792163"/>
            <a:chOff x="2200" y="1570"/>
            <a:chExt cx="1496" cy="1496"/>
          </a:xfrm>
        </p:grpSpPr>
        <p:sp>
          <p:nvSpPr>
            <p:cNvPr id="4392" name="Oval 296"/>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noFill/>
              <a:round/>
              <a:headEnd/>
              <a:tailEnd/>
            </a:ln>
            <a:effectLst/>
          </p:spPr>
          <p:txBody>
            <a:bodyPr wrap="none" anchor="ctr">
              <a:spAutoFit/>
            </a:bodyPr>
            <a:lstStyle/>
            <a:p>
              <a:endParaRPr lang="el-GR"/>
            </a:p>
          </p:txBody>
        </p:sp>
        <p:sp>
          <p:nvSpPr>
            <p:cNvPr id="4393" name="Oval 297"/>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noFill/>
              <a:round/>
              <a:headEnd/>
              <a:tailEnd/>
            </a:ln>
            <a:effectLst/>
          </p:spPr>
          <p:txBody>
            <a:bodyPr anchor="ctr">
              <a:spAutoFit/>
            </a:bodyPr>
            <a:lstStyle/>
            <a:p>
              <a:endParaRPr lang="el-GR"/>
            </a:p>
          </p:txBody>
        </p:sp>
        <p:sp>
          <p:nvSpPr>
            <p:cNvPr id="4394" name="Oval 298"/>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noFill/>
              <a:round/>
              <a:headEnd/>
              <a:tailEnd/>
            </a:ln>
            <a:effectLst/>
          </p:spPr>
          <p:txBody>
            <a:bodyPr anchor="ctr">
              <a:spAutoFit/>
            </a:bodyPr>
            <a:lstStyle/>
            <a:p>
              <a:endParaRPr lang="el-GR"/>
            </a:p>
          </p:txBody>
        </p:sp>
        <p:sp>
          <p:nvSpPr>
            <p:cNvPr id="4395" name="Oval 299"/>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noFill/>
              <a:round/>
              <a:headEnd/>
              <a:tailEnd/>
            </a:ln>
            <a:effectLst/>
          </p:spPr>
          <p:txBody>
            <a:bodyPr anchor="ctr">
              <a:spAutoFit/>
            </a:bodyPr>
            <a:lstStyle/>
            <a:p>
              <a:endParaRPr lang="el-GR"/>
            </a:p>
          </p:txBody>
        </p:sp>
        <p:sp>
          <p:nvSpPr>
            <p:cNvPr id="4396" name="Oval 300"/>
            <p:cNvSpPr>
              <a:spLocks noChangeArrowheads="1"/>
            </p:cNvSpPr>
            <p:nvPr/>
          </p:nvSpPr>
          <p:spPr bwMode="gray">
            <a:xfrm>
              <a:off x="2363" y="1733"/>
              <a:ext cx="1170" cy="1170"/>
            </a:xfrm>
            <a:prstGeom prst="ellipse">
              <a:avLst/>
            </a:prstGeom>
            <a:gradFill rotWithShape="1">
              <a:gsLst>
                <a:gs pos="0">
                  <a:schemeClr val="hlink">
                    <a:gamma/>
                    <a:shade val="46275"/>
                    <a:invGamma/>
                  </a:schemeClr>
                </a:gs>
                <a:gs pos="100000">
                  <a:schemeClr val="hlink"/>
                </a:gs>
              </a:gsLst>
              <a:lin ang="5400000" scaled="1"/>
            </a:gradFill>
            <a:ln w="38100">
              <a:noFill/>
              <a:round/>
              <a:headEnd/>
              <a:tailEnd/>
            </a:ln>
            <a:effectLst/>
          </p:spPr>
          <p:txBody>
            <a:bodyPr anchor="ctr">
              <a:spAutoFit/>
            </a:bodyPr>
            <a:lstStyle/>
            <a:p>
              <a:endParaRPr lang="el-GR"/>
            </a:p>
          </p:txBody>
        </p:sp>
      </p:grpSp>
      <p:sp>
        <p:nvSpPr>
          <p:cNvPr id="4397" name="AutoShape 301"/>
          <p:cNvSpPr>
            <a:spLocks noChangeArrowheads="1"/>
          </p:cNvSpPr>
          <p:nvPr/>
        </p:nvSpPr>
        <p:spPr bwMode="auto">
          <a:xfrm>
            <a:off x="3708400" y="1412875"/>
            <a:ext cx="1727200" cy="576263"/>
          </a:xfrm>
          <a:prstGeom prst="roundRect">
            <a:avLst>
              <a:gd name="adj" fmla="val 50000"/>
            </a:avLst>
          </a:prstGeom>
          <a:solidFill>
            <a:srgbClr val="FF3399"/>
          </a:solidFill>
          <a:ln w="19050">
            <a:noFill/>
            <a:round/>
            <a:headEnd/>
            <a:tailEnd/>
          </a:ln>
          <a:effectLst/>
        </p:spPr>
        <p:txBody>
          <a:bodyPr wrap="none" anchor="ctr"/>
          <a:lstStyle/>
          <a:p>
            <a:pPr algn="ctr"/>
            <a:r>
              <a:rPr lang="el-GR" sz="1400" b="1">
                <a:solidFill>
                  <a:srgbClr val="FFFF00"/>
                </a:solidFill>
                <a:latin typeface="Tahoma" pitchFamily="34" charset="0"/>
              </a:rPr>
              <a:t>Ε.Ο.Μ.</a:t>
            </a:r>
          </a:p>
          <a:p>
            <a:pPr algn="ctr"/>
            <a:r>
              <a:rPr lang="el-GR" sz="1000" b="1">
                <a:solidFill>
                  <a:srgbClr val="FFFF00"/>
                </a:solidFill>
                <a:latin typeface="Tahoma" pitchFamily="34" charset="0"/>
              </a:rPr>
              <a:t>Κεντρικός Συντονιστής</a:t>
            </a:r>
          </a:p>
        </p:txBody>
      </p:sp>
      <p:sp>
        <p:nvSpPr>
          <p:cNvPr id="4399" name="Rectangle 303"/>
          <p:cNvSpPr>
            <a:spLocks noChangeArrowheads="1"/>
          </p:cNvSpPr>
          <p:nvPr/>
        </p:nvSpPr>
        <p:spPr bwMode="gray">
          <a:xfrm>
            <a:off x="7956550" y="1196975"/>
            <a:ext cx="708025" cy="400110"/>
          </a:xfrm>
          <a:prstGeom prst="rect">
            <a:avLst/>
          </a:prstGeom>
          <a:noFill/>
          <a:ln w="9525">
            <a:noFill/>
            <a:miter lim="800000"/>
            <a:headEnd/>
            <a:tailEnd/>
          </a:ln>
          <a:effectLst/>
        </p:spPr>
        <p:txBody>
          <a:bodyPr>
            <a:spAutoFit/>
          </a:bodyPr>
          <a:lstStyle/>
          <a:p>
            <a:pPr algn="ctr"/>
            <a:r>
              <a:rPr lang="el-GR" sz="1000" b="1" dirty="0">
                <a:latin typeface="Tahoma" pitchFamily="34" charset="0"/>
              </a:rPr>
              <a:t>Μ.Μ. </a:t>
            </a:r>
          </a:p>
          <a:p>
            <a:pPr algn="ctr"/>
            <a:r>
              <a:rPr lang="el-GR" sz="1000" b="1" dirty="0">
                <a:latin typeface="Tahoma" pitchFamily="34" charset="0"/>
              </a:rPr>
              <a:t>Νεφρού</a:t>
            </a:r>
          </a:p>
        </p:txBody>
      </p:sp>
      <p:sp>
        <p:nvSpPr>
          <p:cNvPr id="4400" name="Rectangle 304"/>
          <p:cNvSpPr>
            <a:spLocks noChangeArrowheads="1"/>
          </p:cNvSpPr>
          <p:nvPr/>
        </p:nvSpPr>
        <p:spPr bwMode="gray">
          <a:xfrm>
            <a:off x="6732588" y="2060575"/>
            <a:ext cx="649287" cy="553998"/>
          </a:xfrm>
          <a:prstGeom prst="rect">
            <a:avLst/>
          </a:prstGeom>
          <a:noFill/>
          <a:ln w="9525">
            <a:noFill/>
            <a:miter lim="800000"/>
            <a:headEnd/>
            <a:tailEnd/>
          </a:ln>
          <a:effectLst/>
        </p:spPr>
        <p:txBody>
          <a:bodyPr>
            <a:spAutoFit/>
          </a:bodyPr>
          <a:lstStyle/>
          <a:p>
            <a:pPr algn="ctr"/>
            <a:r>
              <a:rPr lang="el-GR" sz="1000" b="1" dirty="0">
                <a:latin typeface="Tahoma" pitchFamily="34" charset="0"/>
              </a:rPr>
              <a:t>Μ.Μ. </a:t>
            </a:r>
          </a:p>
          <a:p>
            <a:pPr algn="ctr"/>
            <a:r>
              <a:rPr lang="el-GR" sz="1000" b="1" dirty="0">
                <a:latin typeface="Tahoma" pitchFamily="34" charset="0"/>
              </a:rPr>
              <a:t>Ήπατος</a:t>
            </a:r>
          </a:p>
        </p:txBody>
      </p:sp>
      <p:sp>
        <p:nvSpPr>
          <p:cNvPr id="4401" name="Rectangle 305"/>
          <p:cNvSpPr>
            <a:spLocks noChangeArrowheads="1"/>
          </p:cNvSpPr>
          <p:nvPr/>
        </p:nvSpPr>
        <p:spPr bwMode="gray">
          <a:xfrm>
            <a:off x="8101013" y="2060575"/>
            <a:ext cx="614362" cy="400110"/>
          </a:xfrm>
          <a:prstGeom prst="rect">
            <a:avLst/>
          </a:prstGeom>
          <a:noFill/>
          <a:ln w="9525">
            <a:noFill/>
            <a:miter lim="800000"/>
            <a:headEnd/>
            <a:tailEnd/>
          </a:ln>
          <a:effectLst/>
        </p:spPr>
        <p:txBody>
          <a:bodyPr>
            <a:spAutoFit/>
          </a:bodyPr>
          <a:lstStyle/>
          <a:p>
            <a:pPr algn="ctr"/>
            <a:r>
              <a:rPr lang="el-GR" sz="1000" b="1" dirty="0">
                <a:latin typeface="Tahoma" pitchFamily="34" charset="0"/>
              </a:rPr>
              <a:t>Μ.Μ.</a:t>
            </a:r>
          </a:p>
          <a:p>
            <a:pPr algn="ctr"/>
            <a:r>
              <a:rPr lang="el-GR" sz="1000" b="1" dirty="0">
                <a:latin typeface="Tahoma" pitchFamily="34" charset="0"/>
              </a:rPr>
              <a:t>Ιστών</a:t>
            </a:r>
          </a:p>
        </p:txBody>
      </p:sp>
      <p:sp>
        <p:nvSpPr>
          <p:cNvPr id="4402" name="AutoShape 306"/>
          <p:cNvSpPr>
            <a:spLocks noChangeArrowheads="1"/>
          </p:cNvSpPr>
          <p:nvPr/>
        </p:nvSpPr>
        <p:spPr bwMode="auto">
          <a:xfrm>
            <a:off x="323850" y="115888"/>
            <a:ext cx="2087563" cy="576262"/>
          </a:xfrm>
          <a:prstGeom prst="roundRect">
            <a:avLst>
              <a:gd name="adj" fmla="val 50000"/>
            </a:avLst>
          </a:prstGeom>
          <a:solidFill>
            <a:srgbClr val="FFFF99"/>
          </a:solidFill>
          <a:ln w="19050">
            <a:solidFill>
              <a:srgbClr val="FFFF99"/>
            </a:solidFill>
            <a:round/>
            <a:headEnd/>
            <a:tailEnd/>
          </a:ln>
          <a:effectLst/>
        </p:spPr>
        <p:txBody>
          <a:bodyPr wrap="none" anchor="ctr"/>
          <a:lstStyle/>
          <a:p>
            <a:pPr algn="ctr"/>
            <a:r>
              <a:rPr lang="el-GR" sz="1400" b="1">
                <a:solidFill>
                  <a:srgbClr val="FF3399"/>
                </a:solidFill>
                <a:latin typeface="Tahoma" pitchFamily="34" charset="0"/>
              </a:rPr>
              <a:t>Νοσοκομείο / </a:t>
            </a:r>
          </a:p>
          <a:p>
            <a:pPr algn="ctr"/>
            <a:r>
              <a:rPr lang="el-GR" sz="1400" b="1">
                <a:solidFill>
                  <a:srgbClr val="FF3399"/>
                </a:solidFill>
                <a:latin typeface="Tahoma" pitchFamily="34" charset="0"/>
              </a:rPr>
              <a:t>Κέντρο Δότη</a:t>
            </a:r>
          </a:p>
        </p:txBody>
      </p:sp>
      <p:grpSp>
        <p:nvGrpSpPr>
          <p:cNvPr id="5" name="Group 308"/>
          <p:cNvGrpSpPr>
            <a:grpSpLocks/>
          </p:cNvGrpSpPr>
          <p:nvPr/>
        </p:nvGrpSpPr>
        <p:grpSpPr bwMode="auto">
          <a:xfrm>
            <a:off x="900113" y="5013325"/>
            <a:ext cx="1008062" cy="935038"/>
            <a:chOff x="2200" y="1570"/>
            <a:chExt cx="1496" cy="1496"/>
          </a:xfrm>
        </p:grpSpPr>
        <p:sp>
          <p:nvSpPr>
            <p:cNvPr id="4405" name="Oval 309"/>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noFill/>
              <a:round/>
              <a:headEnd/>
              <a:tailEnd/>
            </a:ln>
            <a:effectLst/>
          </p:spPr>
          <p:txBody>
            <a:bodyPr wrap="none" anchor="ctr">
              <a:spAutoFit/>
            </a:bodyPr>
            <a:lstStyle/>
            <a:p>
              <a:endParaRPr lang="el-GR"/>
            </a:p>
          </p:txBody>
        </p:sp>
        <p:sp>
          <p:nvSpPr>
            <p:cNvPr id="4406" name="Oval 310"/>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noFill/>
              <a:round/>
              <a:headEnd/>
              <a:tailEnd/>
            </a:ln>
            <a:effectLst/>
          </p:spPr>
          <p:txBody>
            <a:bodyPr wrap="none" anchor="ctr">
              <a:spAutoFit/>
            </a:bodyPr>
            <a:lstStyle/>
            <a:p>
              <a:endParaRPr lang="el-GR"/>
            </a:p>
          </p:txBody>
        </p:sp>
        <p:sp>
          <p:nvSpPr>
            <p:cNvPr id="4407" name="Oval 311"/>
            <p:cNvSpPr>
              <a:spLocks noChangeArrowheads="1"/>
            </p:cNvSpPr>
            <p:nvPr/>
          </p:nvSpPr>
          <p:spPr bwMode="gray">
            <a:xfrm>
              <a:off x="2298" y="1668"/>
              <a:ext cx="1300"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noFill/>
              <a:round/>
              <a:headEnd/>
              <a:tailEnd/>
            </a:ln>
            <a:effectLst/>
          </p:spPr>
          <p:txBody>
            <a:bodyPr anchor="ctr">
              <a:spAutoFit/>
            </a:bodyPr>
            <a:lstStyle/>
            <a:p>
              <a:endParaRPr lang="el-GR"/>
            </a:p>
          </p:txBody>
        </p:sp>
        <p:sp>
          <p:nvSpPr>
            <p:cNvPr id="4408" name="Oval 312"/>
            <p:cNvSpPr>
              <a:spLocks noChangeArrowheads="1"/>
            </p:cNvSpPr>
            <p:nvPr/>
          </p:nvSpPr>
          <p:spPr bwMode="gray">
            <a:xfrm>
              <a:off x="2298" y="1668"/>
              <a:ext cx="1300" cy="1300"/>
            </a:xfrm>
            <a:prstGeom prst="ellipse">
              <a:avLst/>
            </a:prstGeom>
            <a:gradFill rotWithShape="1">
              <a:gsLst>
                <a:gs pos="0">
                  <a:schemeClr val="accent1"/>
                </a:gs>
                <a:gs pos="100000">
                  <a:schemeClr val="accent1">
                    <a:gamma/>
                    <a:shade val="48627"/>
                    <a:invGamma/>
                  </a:schemeClr>
                </a:gs>
              </a:gsLst>
              <a:lin ang="2700000" scaled="1"/>
            </a:gradFill>
            <a:ln w="38100">
              <a:noFill/>
              <a:round/>
              <a:headEnd/>
              <a:tailEnd/>
            </a:ln>
            <a:effectLst/>
          </p:spPr>
          <p:txBody>
            <a:bodyPr anchor="ctr">
              <a:spAutoFit/>
            </a:bodyPr>
            <a:lstStyle/>
            <a:p>
              <a:endParaRPr lang="el-GR"/>
            </a:p>
          </p:txBody>
        </p:sp>
        <p:sp>
          <p:nvSpPr>
            <p:cNvPr id="4409" name="Oval 313"/>
            <p:cNvSpPr>
              <a:spLocks noChangeArrowheads="1"/>
            </p:cNvSpPr>
            <p:nvPr/>
          </p:nvSpPr>
          <p:spPr bwMode="gray">
            <a:xfrm>
              <a:off x="2363" y="1733"/>
              <a:ext cx="1170" cy="1170"/>
            </a:xfrm>
            <a:prstGeom prst="ellipse">
              <a:avLst/>
            </a:prstGeom>
            <a:solidFill>
              <a:schemeClr val="bg1"/>
            </a:solidFill>
            <a:ln w="38100">
              <a:noFill/>
              <a:round/>
              <a:headEnd/>
              <a:tailEnd/>
            </a:ln>
            <a:effectLst/>
          </p:spPr>
          <p:txBody>
            <a:bodyPr anchor="ctr">
              <a:spAutoFit/>
            </a:bodyPr>
            <a:lstStyle/>
            <a:p>
              <a:endParaRPr lang="el-GR"/>
            </a:p>
          </p:txBody>
        </p:sp>
      </p:grpSp>
      <p:sp>
        <p:nvSpPr>
          <p:cNvPr id="4410" name="Rectangle 314"/>
          <p:cNvSpPr>
            <a:spLocks noChangeArrowheads="1"/>
          </p:cNvSpPr>
          <p:nvPr/>
        </p:nvSpPr>
        <p:spPr bwMode="gray">
          <a:xfrm>
            <a:off x="755650" y="5159375"/>
            <a:ext cx="1308100" cy="900246"/>
          </a:xfrm>
          <a:prstGeom prst="rect">
            <a:avLst/>
          </a:prstGeom>
          <a:noFill/>
          <a:ln w="9525">
            <a:noFill/>
            <a:miter lim="800000"/>
            <a:headEnd/>
            <a:tailEnd/>
          </a:ln>
          <a:effectLst/>
        </p:spPr>
        <p:txBody>
          <a:bodyPr>
            <a:spAutoFit/>
          </a:bodyPr>
          <a:lstStyle/>
          <a:p>
            <a:pPr algn="ctr"/>
            <a:r>
              <a:rPr lang="el-GR" sz="1050" b="1" dirty="0">
                <a:latin typeface="Tahoma" pitchFamily="34" charset="0"/>
              </a:rPr>
              <a:t>Εργαστήρια</a:t>
            </a:r>
            <a:r>
              <a:rPr lang="en-US" sz="1050" b="1" dirty="0">
                <a:latin typeface="Tahoma" pitchFamily="34" charset="0"/>
              </a:rPr>
              <a:t> </a:t>
            </a:r>
            <a:endParaRPr lang="el-GR" sz="1050" b="1" dirty="0">
              <a:latin typeface="Tahoma" pitchFamily="34" charset="0"/>
            </a:endParaRPr>
          </a:p>
          <a:p>
            <a:pPr algn="ctr"/>
            <a:r>
              <a:rPr lang="el-GR" sz="1050" b="1" dirty="0" err="1">
                <a:latin typeface="Tahoma" pitchFamily="34" charset="0"/>
              </a:rPr>
              <a:t>Ιστο</a:t>
            </a:r>
            <a:endParaRPr lang="el-GR" sz="1050" b="1" dirty="0">
              <a:latin typeface="Tahoma" pitchFamily="34" charset="0"/>
            </a:endParaRPr>
          </a:p>
          <a:p>
            <a:pPr algn="ctr"/>
            <a:r>
              <a:rPr lang="el-GR" sz="1050" b="1" dirty="0">
                <a:latin typeface="Tahoma" pitchFamily="34" charset="0"/>
              </a:rPr>
              <a:t>Συμβατότητας</a:t>
            </a:r>
          </a:p>
          <a:p>
            <a:pPr algn="ctr"/>
            <a:r>
              <a:rPr lang="en-US" sz="1050" b="1" dirty="0">
                <a:latin typeface="Tahoma" pitchFamily="34" charset="0"/>
              </a:rPr>
              <a:t> HLA</a:t>
            </a:r>
            <a:endParaRPr lang="el-GR" sz="1050" b="1" dirty="0">
              <a:latin typeface="Tahoma" pitchFamily="34" charset="0"/>
            </a:endParaRPr>
          </a:p>
          <a:p>
            <a:pPr algn="ctr"/>
            <a:endParaRPr lang="el-GR" sz="1050" b="1" dirty="0">
              <a:latin typeface="Arial" pitchFamily="34" charset="0"/>
            </a:endParaRPr>
          </a:p>
        </p:txBody>
      </p:sp>
      <p:sp>
        <p:nvSpPr>
          <p:cNvPr id="4413" name="AutoShape 317"/>
          <p:cNvSpPr>
            <a:spLocks noChangeArrowheads="1"/>
          </p:cNvSpPr>
          <p:nvPr/>
        </p:nvSpPr>
        <p:spPr bwMode="auto">
          <a:xfrm>
            <a:off x="6659563" y="115888"/>
            <a:ext cx="2305050" cy="792162"/>
          </a:xfrm>
          <a:prstGeom prst="roundRect">
            <a:avLst>
              <a:gd name="adj" fmla="val 50000"/>
            </a:avLst>
          </a:prstGeom>
          <a:solidFill>
            <a:srgbClr val="FFFF99"/>
          </a:solidFill>
          <a:ln w="19050">
            <a:noFill/>
            <a:round/>
            <a:headEnd/>
            <a:tailEnd/>
          </a:ln>
          <a:effectLst/>
        </p:spPr>
        <p:txBody>
          <a:bodyPr wrap="none" anchor="ctr"/>
          <a:lstStyle/>
          <a:p>
            <a:pPr algn="ctr"/>
            <a:r>
              <a:rPr lang="el-GR" sz="1400" b="1" dirty="0" err="1">
                <a:solidFill>
                  <a:srgbClr val="FF3399"/>
                </a:solidFill>
                <a:latin typeface="Tahoma" pitchFamily="34" charset="0"/>
              </a:rPr>
              <a:t>Μεταμοσχευτικά</a:t>
            </a:r>
            <a:r>
              <a:rPr lang="el-GR" sz="1400" b="1" dirty="0">
                <a:solidFill>
                  <a:srgbClr val="FF3399"/>
                </a:solidFill>
                <a:latin typeface="Tahoma" pitchFamily="34" charset="0"/>
              </a:rPr>
              <a:t> </a:t>
            </a:r>
          </a:p>
          <a:p>
            <a:pPr algn="ctr"/>
            <a:r>
              <a:rPr lang="el-GR" sz="1400" b="1" dirty="0">
                <a:solidFill>
                  <a:srgbClr val="FF3399"/>
                </a:solidFill>
                <a:latin typeface="Tahoma" pitchFamily="34" charset="0"/>
              </a:rPr>
              <a:t>Κέντρα Ληπτών</a:t>
            </a:r>
            <a:r>
              <a:rPr lang="el-GR" sz="1400" b="1" dirty="0">
                <a:solidFill>
                  <a:srgbClr val="FF0000"/>
                </a:solidFill>
                <a:latin typeface="Arial" pitchFamily="34" charset="0"/>
              </a:rPr>
              <a:t> </a:t>
            </a:r>
          </a:p>
          <a:p>
            <a:pPr algn="ctr"/>
            <a:r>
              <a:rPr lang="el-GR" sz="1000" b="1" dirty="0">
                <a:solidFill>
                  <a:srgbClr val="008000"/>
                </a:solidFill>
                <a:latin typeface="Tahoma" pitchFamily="34" charset="0"/>
              </a:rPr>
              <a:t>Κλινικός Συντονιστής</a:t>
            </a:r>
          </a:p>
        </p:txBody>
      </p:sp>
      <p:grpSp>
        <p:nvGrpSpPr>
          <p:cNvPr id="6" name="Group 318"/>
          <p:cNvGrpSpPr>
            <a:grpSpLocks/>
          </p:cNvGrpSpPr>
          <p:nvPr/>
        </p:nvGrpSpPr>
        <p:grpSpPr bwMode="auto">
          <a:xfrm>
            <a:off x="7235825" y="5086350"/>
            <a:ext cx="1008063" cy="935038"/>
            <a:chOff x="2200" y="1570"/>
            <a:chExt cx="1496" cy="1496"/>
          </a:xfrm>
        </p:grpSpPr>
        <p:sp>
          <p:nvSpPr>
            <p:cNvPr id="4415" name="Oval 319"/>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noFill/>
              <a:round/>
              <a:headEnd/>
              <a:tailEnd/>
            </a:ln>
            <a:effectLst/>
          </p:spPr>
          <p:txBody>
            <a:bodyPr wrap="none" anchor="ctr">
              <a:spAutoFit/>
            </a:bodyPr>
            <a:lstStyle/>
            <a:p>
              <a:endParaRPr lang="el-GR"/>
            </a:p>
          </p:txBody>
        </p:sp>
        <p:sp>
          <p:nvSpPr>
            <p:cNvPr id="4416" name="Oval 320"/>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noFill/>
              <a:round/>
              <a:headEnd/>
              <a:tailEnd/>
            </a:ln>
            <a:effectLst/>
          </p:spPr>
          <p:txBody>
            <a:bodyPr wrap="none" anchor="ctr">
              <a:spAutoFit/>
            </a:bodyPr>
            <a:lstStyle/>
            <a:p>
              <a:endParaRPr lang="el-GR"/>
            </a:p>
          </p:txBody>
        </p:sp>
        <p:sp>
          <p:nvSpPr>
            <p:cNvPr id="4417" name="Oval 321"/>
            <p:cNvSpPr>
              <a:spLocks noChangeArrowheads="1"/>
            </p:cNvSpPr>
            <p:nvPr/>
          </p:nvSpPr>
          <p:spPr bwMode="gray">
            <a:xfrm>
              <a:off x="2298" y="1668"/>
              <a:ext cx="1300"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noFill/>
              <a:round/>
              <a:headEnd/>
              <a:tailEnd/>
            </a:ln>
            <a:effectLst/>
          </p:spPr>
          <p:txBody>
            <a:bodyPr anchor="ctr">
              <a:spAutoFit/>
            </a:bodyPr>
            <a:lstStyle/>
            <a:p>
              <a:endParaRPr lang="el-GR"/>
            </a:p>
          </p:txBody>
        </p:sp>
        <p:sp>
          <p:nvSpPr>
            <p:cNvPr id="4418" name="Oval 322"/>
            <p:cNvSpPr>
              <a:spLocks noChangeArrowheads="1"/>
            </p:cNvSpPr>
            <p:nvPr/>
          </p:nvSpPr>
          <p:spPr bwMode="gray">
            <a:xfrm>
              <a:off x="2298" y="1668"/>
              <a:ext cx="1300" cy="1300"/>
            </a:xfrm>
            <a:prstGeom prst="ellipse">
              <a:avLst/>
            </a:prstGeom>
            <a:gradFill rotWithShape="1">
              <a:gsLst>
                <a:gs pos="0">
                  <a:schemeClr val="accent1"/>
                </a:gs>
                <a:gs pos="100000">
                  <a:schemeClr val="accent1">
                    <a:gamma/>
                    <a:shade val="48627"/>
                    <a:invGamma/>
                  </a:schemeClr>
                </a:gs>
              </a:gsLst>
              <a:lin ang="2700000" scaled="1"/>
            </a:gradFill>
            <a:ln w="38100">
              <a:noFill/>
              <a:round/>
              <a:headEnd/>
              <a:tailEnd/>
            </a:ln>
            <a:effectLst/>
          </p:spPr>
          <p:txBody>
            <a:bodyPr anchor="ctr">
              <a:spAutoFit/>
            </a:bodyPr>
            <a:lstStyle/>
            <a:p>
              <a:endParaRPr lang="el-GR"/>
            </a:p>
          </p:txBody>
        </p:sp>
        <p:sp>
          <p:nvSpPr>
            <p:cNvPr id="4419" name="Oval 323"/>
            <p:cNvSpPr>
              <a:spLocks noChangeArrowheads="1"/>
            </p:cNvSpPr>
            <p:nvPr/>
          </p:nvSpPr>
          <p:spPr bwMode="gray">
            <a:xfrm>
              <a:off x="2363" y="1733"/>
              <a:ext cx="1170" cy="1170"/>
            </a:xfrm>
            <a:prstGeom prst="ellipse">
              <a:avLst/>
            </a:prstGeom>
            <a:solidFill>
              <a:schemeClr val="bg1"/>
            </a:solidFill>
            <a:ln w="38100">
              <a:noFill/>
              <a:round/>
              <a:headEnd/>
              <a:tailEnd/>
            </a:ln>
            <a:effectLst/>
          </p:spPr>
          <p:txBody>
            <a:bodyPr anchor="ctr">
              <a:spAutoFit/>
            </a:bodyPr>
            <a:lstStyle/>
            <a:p>
              <a:endParaRPr lang="el-GR"/>
            </a:p>
          </p:txBody>
        </p:sp>
      </p:grpSp>
      <p:sp>
        <p:nvSpPr>
          <p:cNvPr id="4424" name="Rectangle 328"/>
          <p:cNvSpPr>
            <a:spLocks noChangeArrowheads="1"/>
          </p:cNvSpPr>
          <p:nvPr/>
        </p:nvSpPr>
        <p:spPr bwMode="auto">
          <a:xfrm>
            <a:off x="3132138" y="2060575"/>
            <a:ext cx="2952750" cy="4708981"/>
          </a:xfrm>
          <a:prstGeom prst="rect">
            <a:avLst/>
          </a:prstGeom>
          <a:solidFill>
            <a:srgbClr val="FFFF99">
              <a:alpha val="53000"/>
            </a:srgbClr>
          </a:solidFill>
          <a:ln w="9525">
            <a:solidFill>
              <a:srgbClr val="FF3399"/>
            </a:solidFill>
            <a:miter lim="800000"/>
            <a:headEnd/>
            <a:tailEnd/>
          </a:ln>
          <a:effectLst/>
        </p:spPr>
        <p:txBody>
          <a:bodyPr>
            <a:spAutoFit/>
          </a:bodyPr>
          <a:lstStyle/>
          <a:p>
            <a:r>
              <a:rPr lang="el-GR" sz="1000" dirty="0">
                <a:latin typeface="Tahoma" pitchFamily="34" charset="0"/>
              </a:rPr>
              <a:t>1. </a:t>
            </a:r>
            <a:r>
              <a:rPr lang="en-US" sz="1000" b="1" dirty="0" err="1">
                <a:latin typeface="Tahoma" pitchFamily="34" charset="0"/>
              </a:rPr>
              <a:t>Ελεγχος</a:t>
            </a:r>
            <a:r>
              <a:rPr lang="en-US" sz="1000" b="1" dirty="0">
                <a:latin typeface="Tahoma" pitchFamily="34" charset="0"/>
              </a:rPr>
              <a:t> </a:t>
            </a:r>
            <a:r>
              <a:rPr lang="el-GR" sz="1000" b="1" dirty="0">
                <a:latin typeface="Tahoma" pitchFamily="34" charset="0"/>
              </a:rPr>
              <a:t>εγκυρότητας </a:t>
            </a:r>
            <a:r>
              <a:rPr lang="en-US" sz="1000" b="1" dirty="0" err="1">
                <a:latin typeface="Tahoma" pitchFamily="34" charset="0"/>
              </a:rPr>
              <a:t>διαδικασίας</a:t>
            </a:r>
            <a:r>
              <a:rPr lang="el-GR" sz="1000" b="1" dirty="0">
                <a:latin typeface="Tahoma" pitchFamily="34" charset="0"/>
              </a:rPr>
              <a:t> </a:t>
            </a:r>
            <a:r>
              <a:rPr lang="el-GR" sz="1000" dirty="0">
                <a:latin typeface="Tahoma" pitchFamily="34" charset="0"/>
              </a:rPr>
              <a:t>(διάγνωσης εγκεφαλικού θανάτου, συναίνεσης συγγενών)</a:t>
            </a:r>
          </a:p>
          <a:p>
            <a:r>
              <a:rPr lang="el-GR" sz="1000" dirty="0">
                <a:latin typeface="Tahoma" pitchFamily="34" charset="0"/>
              </a:rPr>
              <a:t>2. </a:t>
            </a:r>
            <a:r>
              <a:rPr lang="en-US" sz="1000" b="1" dirty="0" err="1">
                <a:latin typeface="Tahoma" pitchFamily="34" charset="0"/>
              </a:rPr>
              <a:t>Μεταμοσχευτικότητα</a:t>
            </a:r>
            <a:r>
              <a:rPr lang="en-US" sz="1000" b="1" dirty="0">
                <a:latin typeface="Tahoma" pitchFamily="34" charset="0"/>
              </a:rPr>
              <a:t> </a:t>
            </a:r>
            <a:r>
              <a:rPr lang="el-GR" sz="1000" b="1" dirty="0">
                <a:latin typeface="Tahoma" pitchFamily="34" charset="0"/>
              </a:rPr>
              <a:t>οργάνων </a:t>
            </a:r>
            <a:r>
              <a:rPr lang="en-US" sz="1000" dirty="0" err="1">
                <a:latin typeface="Tahoma" pitchFamily="34" charset="0"/>
              </a:rPr>
              <a:t>βάσει</a:t>
            </a:r>
            <a:r>
              <a:rPr lang="en-US" sz="1000" dirty="0">
                <a:latin typeface="Tahoma" pitchFamily="34" charset="0"/>
              </a:rPr>
              <a:t> </a:t>
            </a:r>
            <a:r>
              <a:rPr lang="en-US" sz="1000" dirty="0" err="1">
                <a:latin typeface="Tahoma" pitchFamily="34" charset="0"/>
              </a:rPr>
              <a:t>των</a:t>
            </a:r>
            <a:r>
              <a:rPr lang="en-US" sz="1000" dirty="0">
                <a:latin typeface="Tahoma" pitchFamily="34" charset="0"/>
              </a:rPr>
              <a:t> </a:t>
            </a:r>
            <a:r>
              <a:rPr lang="el-GR" sz="1000" dirty="0">
                <a:latin typeface="Tahoma" pitchFamily="34" charset="0"/>
              </a:rPr>
              <a:t>κλινικών </a:t>
            </a:r>
            <a:r>
              <a:rPr lang="en-US" sz="1000" dirty="0" err="1">
                <a:latin typeface="Tahoma" pitchFamily="34" charset="0"/>
              </a:rPr>
              <a:t>ευρημάτων</a:t>
            </a:r>
            <a:r>
              <a:rPr lang="en-US" sz="1000" dirty="0">
                <a:latin typeface="Tahoma" pitchFamily="34" charset="0"/>
              </a:rPr>
              <a:t> </a:t>
            </a:r>
            <a:r>
              <a:rPr lang="en-US" sz="1000" dirty="0" err="1">
                <a:latin typeface="Tahoma" pitchFamily="34" charset="0"/>
              </a:rPr>
              <a:t>που</a:t>
            </a:r>
            <a:r>
              <a:rPr lang="en-US" sz="1000" dirty="0">
                <a:latin typeface="Tahoma" pitchFamily="34" charset="0"/>
              </a:rPr>
              <a:t> </a:t>
            </a:r>
            <a:r>
              <a:rPr lang="en-US" sz="1000" dirty="0" err="1">
                <a:latin typeface="Tahoma" pitchFamily="34" charset="0"/>
              </a:rPr>
              <a:t>κοινοποιήθηκαν</a:t>
            </a:r>
            <a:r>
              <a:rPr lang="en-US" sz="1000" dirty="0">
                <a:latin typeface="Tahoma" pitchFamily="34" charset="0"/>
              </a:rPr>
              <a:t> </a:t>
            </a:r>
            <a:r>
              <a:rPr lang="en-US" sz="1000" dirty="0" err="1">
                <a:latin typeface="Tahoma" pitchFamily="34" charset="0"/>
              </a:rPr>
              <a:t>από</a:t>
            </a:r>
            <a:r>
              <a:rPr lang="en-US" sz="1000" dirty="0">
                <a:latin typeface="Tahoma" pitchFamily="34" charset="0"/>
              </a:rPr>
              <a:t> </a:t>
            </a:r>
            <a:r>
              <a:rPr lang="en-US" sz="1000" dirty="0" err="1">
                <a:latin typeface="Tahoma" pitchFamily="34" charset="0"/>
              </a:rPr>
              <a:t>το</a:t>
            </a:r>
            <a:r>
              <a:rPr lang="en-US" sz="1000" dirty="0">
                <a:latin typeface="Tahoma" pitchFamily="34" charset="0"/>
              </a:rPr>
              <a:t> </a:t>
            </a:r>
            <a:r>
              <a:rPr lang="en-US" sz="1000" dirty="0" err="1">
                <a:latin typeface="Tahoma" pitchFamily="34" charset="0"/>
              </a:rPr>
              <a:t>κέντρο</a:t>
            </a:r>
            <a:r>
              <a:rPr lang="en-US" sz="1000" dirty="0">
                <a:latin typeface="Tahoma" pitchFamily="34" charset="0"/>
              </a:rPr>
              <a:t> </a:t>
            </a:r>
            <a:r>
              <a:rPr lang="en-US" sz="1000" dirty="0" err="1">
                <a:latin typeface="Tahoma" pitchFamily="34" charset="0"/>
              </a:rPr>
              <a:t>δότη</a:t>
            </a:r>
            <a:r>
              <a:rPr lang="en-US" sz="1000" dirty="0">
                <a:latin typeface="Tahoma" pitchFamily="34" charset="0"/>
              </a:rPr>
              <a:t> </a:t>
            </a:r>
          </a:p>
          <a:p>
            <a:r>
              <a:rPr lang="el-GR" sz="1000" dirty="0">
                <a:latin typeface="Tahoma" pitchFamily="34" charset="0"/>
              </a:rPr>
              <a:t>3. </a:t>
            </a:r>
            <a:r>
              <a:rPr lang="en-US" sz="1000" dirty="0" err="1">
                <a:latin typeface="Tahoma" pitchFamily="34" charset="0"/>
              </a:rPr>
              <a:t>Ενημέρωση</a:t>
            </a:r>
            <a:r>
              <a:rPr lang="en-US" sz="1000" dirty="0">
                <a:latin typeface="Tahoma" pitchFamily="34" charset="0"/>
              </a:rPr>
              <a:t> </a:t>
            </a:r>
            <a:r>
              <a:rPr lang="el-GR" sz="1000" dirty="0">
                <a:latin typeface="Tahoma" pitchFamily="34" charset="0"/>
              </a:rPr>
              <a:t>μεταμοσχευτικών κέντρων &amp; εργαστηρίων ιστοσυμβατότητας </a:t>
            </a:r>
          </a:p>
          <a:p>
            <a:r>
              <a:rPr lang="el-GR" sz="1000" dirty="0">
                <a:latin typeface="Tahoma" pitchFamily="34" charset="0"/>
              </a:rPr>
              <a:t>4. </a:t>
            </a:r>
            <a:r>
              <a:rPr lang="el-GR" sz="1000" b="1" dirty="0">
                <a:latin typeface="Tahoma" pitchFamily="34" charset="0"/>
              </a:rPr>
              <a:t>Β</a:t>
            </a:r>
            <a:r>
              <a:rPr lang="en-US" sz="1000" b="1" dirty="0" err="1">
                <a:latin typeface="Tahoma" pitchFamily="34" charset="0"/>
              </a:rPr>
              <a:t>ασικές</a:t>
            </a:r>
            <a:r>
              <a:rPr lang="en-US" sz="1000" b="1" dirty="0">
                <a:latin typeface="Tahoma" pitchFamily="34" charset="0"/>
              </a:rPr>
              <a:t> </a:t>
            </a:r>
            <a:r>
              <a:rPr lang="en-US" sz="1000" b="1" dirty="0" err="1">
                <a:latin typeface="Tahoma" pitchFamily="34" charset="0"/>
              </a:rPr>
              <a:t>κατευθύνσεις</a:t>
            </a:r>
            <a:r>
              <a:rPr lang="en-US" sz="1000" b="1" dirty="0">
                <a:latin typeface="Tahoma" pitchFamily="34" charset="0"/>
              </a:rPr>
              <a:t> </a:t>
            </a:r>
            <a:r>
              <a:rPr lang="el-GR" sz="1000" b="1" dirty="0">
                <a:latin typeface="Tahoma" pitchFamily="34" charset="0"/>
              </a:rPr>
              <a:t>σ</a:t>
            </a:r>
            <a:r>
              <a:rPr lang="en-US" sz="1000" b="1" dirty="0" err="1">
                <a:latin typeface="Tahoma" pitchFamily="34" charset="0"/>
              </a:rPr>
              <a:t>υντήρηση</a:t>
            </a:r>
            <a:r>
              <a:rPr lang="el-GR" sz="1000" b="1" dirty="0">
                <a:latin typeface="Tahoma" pitchFamily="34" charset="0"/>
              </a:rPr>
              <a:t>ς</a:t>
            </a:r>
            <a:r>
              <a:rPr lang="en-US" sz="1000" b="1" dirty="0">
                <a:latin typeface="Tahoma" pitchFamily="34" charset="0"/>
              </a:rPr>
              <a:t> </a:t>
            </a:r>
            <a:r>
              <a:rPr lang="el-GR" sz="1000" b="1" dirty="0">
                <a:latin typeface="Tahoma" pitchFamily="34" charset="0"/>
              </a:rPr>
              <a:t>οργάνων </a:t>
            </a:r>
            <a:r>
              <a:rPr lang="en-US" sz="1000" b="1" dirty="0" err="1">
                <a:latin typeface="Tahoma" pitchFamily="34" charset="0"/>
              </a:rPr>
              <a:t>δότη</a:t>
            </a:r>
            <a:endParaRPr lang="en-US" sz="1000" b="1" dirty="0">
              <a:latin typeface="Tahoma" pitchFamily="34" charset="0"/>
            </a:endParaRPr>
          </a:p>
          <a:p>
            <a:r>
              <a:rPr lang="el-GR" sz="1000" dirty="0">
                <a:latin typeface="Tahoma" pitchFamily="34" charset="0"/>
              </a:rPr>
              <a:t>5. </a:t>
            </a:r>
            <a:r>
              <a:rPr lang="en-US" sz="1000" b="1" dirty="0" err="1">
                <a:latin typeface="Tahoma" pitchFamily="34" charset="0"/>
              </a:rPr>
              <a:t>Καταγραφή</a:t>
            </a:r>
            <a:r>
              <a:rPr lang="en-US" sz="1000" b="1" dirty="0">
                <a:latin typeface="Tahoma" pitchFamily="34" charset="0"/>
              </a:rPr>
              <a:t> </a:t>
            </a:r>
            <a:r>
              <a:rPr lang="en-US" sz="1000" b="1" dirty="0" err="1">
                <a:latin typeface="Tahoma" pitchFamily="34" charset="0"/>
              </a:rPr>
              <a:t>ετοιμότητας</a:t>
            </a:r>
            <a:r>
              <a:rPr lang="en-US" sz="1000" b="1" dirty="0">
                <a:latin typeface="Tahoma" pitchFamily="34" charset="0"/>
              </a:rPr>
              <a:t> </a:t>
            </a:r>
            <a:r>
              <a:rPr lang="en-US" sz="1000" b="1" dirty="0" err="1">
                <a:latin typeface="Tahoma" pitchFamily="34" charset="0"/>
              </a:rPr>
              <a:t>του</a:t>
            </a:r>
            <a:r>
              <a:rPr lang="en-US" sz="1000" b="1" dirty="0">
                <a:latin typeface="Tahoma" pitchFamily="34" charset="0"/>
              </a:rPr>
              <a:t> </a:t>
            </a:r>
            <a:r>
              <a:rPr lang="en-US" sz="1000" b="1" dirty="0" err="1">
                <a:latin typeface="Tahoma" pitchFamily="34" charset="0"/>
              </a:rPr>
              <a:t>συστήματος</a:t>
            </a:r>
            <a:r>
              <a:rPr lang="en-US" sz="1000" b="1" dirty="0">
                <a:latin typeface="Tahoma" pitchFamily="34" charset="0"/>
              </a:rPr>
              <a:t> </a:t>
            </a:r>
            <a:r>
              <a:rPr lang="en-US" sz="1000" dirty="0">
                <a:latin typeface="Tahoma" pitchFamily="34" charset="0"/>
              </a:rPr>
              <a:t>(</a:t>
            </a:r>
            <a:r>
              <a:rPr lang="el-GR" sz="1000" dirty="0">
                <a:latin typeface="Tahoma" pitchFamily="34" charset="0"/>
              </a:rPr>
              <a:t>συντονιστές</a:t>
            </a:r>
            <a:r>
              <a:rPr lang="en-US" sz="1000" dirty="0">
                <a:latin typeface="Tahoma" pitchFamily="34" charset="0"/>
              </a:rPr>
              <a:t>, </a:t>
            </a:r>
            <a:r>
              <a:rPr lang="el-GR" sz="1000" dirty="0">
                <a:latin typeface="Tahoma" pitchFamily="34" charset="0"/>
              </a:rPr>
              <a:t>χειρουργικές ομάδες, </a:t>
            </a:r>
            <a:r>
              <a:rPr lang="en-US" sz="1000" dirty="0" err="1">
                <a:latin typeface="Tahoma" pitchFamily="34" charset="0"/>
              </a:rPr>
              <a:t>χειρουργεία</a:t>
            </a:r>
            <a:r>
              <a:rPr lang="el-GR" sz="1000" dirty="0">
                <a:latin typeface="Tahoma" pitchFamily="34" charset="0"/>
              </a:rPr>
              <a:t>)</a:t>
            </a:r>
            <a:endParaRPr lang="en-US" sz="1000" dirty="0">
              <a:latin typeface="Tahoma" pitchFamily="34" charset="0"/>
            </a:endParaRPr>
          </a:p>
          <a:p>
            <a:r>
              <a:rPr lang="el-GR" sz="1000" dirty="0">
                <a:latin typeface="Tahoma" pitchFamily="34" charset="0"/>
              </a:rPr>
              <a:t>6. </a:t>
            </a:r>
            <a:r>
              <a:rPr lang="en-US" sz="1000" b="1" dirty="0" err="1">
                <a:latin typeface="Tahoma" pitchFamily="34" charset="0"/>
              </a:rPr>
              <a:t>Συντονισμός</a:t>
            </a:r>
            <a:r>
              <a:rPr lang="en-US" sz="1000" b="1" dirty="0">
                <a:latin typeface="Tahoma" pitchFamily="34" charset="0"/>
              </a:rPr>
              <a:t> </a:t>
            </a:r>
            <a:r>
              <a:rPr lang="en-US" sz="1000" b="1" dirty="0" err="1">
                <a:latin typeface="Tahoma" pitchFamily="34" charset="0"/>
              </a:rPr>
              <a:t>διαδικασίας</a:t>
            </a:r>
            <a:r>
              <a:rPr lang="en-US" sz="1000" b="1" dirty="0">
                <a:latin typeface="Tahoma" pitchFamily="34" charset="0"/>
              </a:rPr>
              <a:t> </a:t>
            </a:r>
            <a:r>
              <a:rPr lang="en-US" sz="1000" b="1" dirty="0" err="1">
                <a:latin typeface="Tahoma" pitchFamily="34" charset="0"/>
              </a:rPr>
              <a:t>αφαίρεσης</a:t>
            </a:r>
            <a:r>
              <a:rPr lang="en-US" sz="1000" b="1" dirty="0">
                <a:latin typeface="Tahoma" pitchFamily="34" charset="0"/>
              </a:rPr>
              <a:t> </a:t>
            </a:r>
            <a:r>
              <a:rPr lang="en-US" sz="1000" dirty="0" err="1">
                <a:latin typeface="Tahoma" pitchFamily="34" charset="0"/>
              </a:rPr>
              <a:t>βάσ</a:t>
            </a:r>
            <a:r>
              <a:rPr lang="el-GR" sz="1000" dirty="0">
                <a:latin typeface="Tahoma" pitchFamily="34" charset="0"/>
              </a:rPr>
              <a:t>ει</a:t>
            </a:r>
            <a:r>
              <a:rPr lang="en-US" sz="1000" dirty="0">
                <a:latin typeface="Tahoma" pitchFamily="34" charset="0"/>
              </a:rPr>
              <a:t> </a:t>
            </a:r>
            <a:r>
              <a:rPr lang="en-US" sz="1000" dirty="0" err="1">
                <a:latin typeface="Tahoma" pitchFamily="34" charset="0"/>
              </a:rPr>
              <a:t>του</a:t>
            </a:r>
            <a:r>
              <a:rPr lang="en-US" sz="1000" dirty="0">
                <a:latin typeface="Tahoma" pitchFamily="34" charset="0"/>
              </a:rPr>
              <a:t> </a:t>
            </a:r>
            <a:r>
              <a:rPr lang="en-US" sz="1000" dirty="0" err="1">
                <a:latin typeface="Tahoma" pitchFamily="34" charset="0"/>
              </a:rPr>
              <a:t>προγράμματος</a:t>
            </a:r>
            <a:r>
              <a:rPr lang="en-US" sz="1000" dirty="0">
                <a:latin typeface="Tahoma" pitchFamily="34" charset="0"/>
              </a:rPr>
              <a:t> </a:t>
            </a:r>
            <a:r>
              <a:rPr lang="en-US" sz="1000" dirty="0" err="1">
                <a:latin typeface="Tahoma" pitchFamily="34" charset="0"/>
              </a:rPr>
              <a:t>εφημερίας</a:t>
            </a:r>
            <a:r>
              <a:rPr lang="en-US" sz="1000" dirty="0">
                <a:latin typeface="Tahoma" pitchFamily="34" charset="0"/>
              </a:rPr>
              <a:t> </a:t>
            </a:r>
            <a:r>
              <a:rPr lang="en-US" sz="1000" dirty="0" err="1">
                <a:latin typeface="Tahoma" pitchFamily="34" charset="0"/>
              </a:rPr>
              <a:t>των</a:t>
            </a:r>
            <a:r>
              <a:rPr lang="en-US" sz="1000" dirty="0">
                <a:latin typeface="Tahoma" pitchFamily="34" charset="0"/>
              </a:rPr>
              <a:t> </a:t>
            </a:r>
            <a:r>
              <a:rPr lang="en-US" sz="1000" dirty="0" err="1">
                <a:latin typeface="Tahoma" pitchFamily="34" charset="0"/>
              </a:rPr>
              <a:t>Μετ</a:t>
            </a:r>
            <a:r>
              <a:rPr lang="en-US" sz="1000" dirty="0">
                <a:latin typeface="Tahoma" pitchFamily="34" charset="0"/>
              </a:rPr>
              <a:t>/</a:t>
            </a:r>
            <a:r>
              <a:rPr lang="en-US" sz="1000" dirty="0" err="1">
                <a:latin typeface="Tahoma" pitchFamily="34" charset="0"/>
              </a:rPr>
              <a:t>κων</a:t>
            </a:r>
            <a:r>
              <a:rPr lang="en-US" sz="1000" dirty="0">
                <a:latin typeface="Tahoma" pitchFamily="34" charset="0"/>
              </a:rPr>
              <a:t> </a:t>
            </a:r>
            <a:r>
              <a:rPr lang="en-US" sz="1000" dirty="0" err="1">
                <a:latin typeface="Tahoma" pitchFamily="34" charset="0"/>
              </a:rPr>
              <a:t>Κέντρων</a:t>
            </a:r>
            <a:r>
              <a:rPr lang="en-US" sz="1000" dirty="0">
                <a:latin typeface="Tahoma" pitchFamily="34" charset="0"/>
              </a:rPr>
              <a:t>.</a:t>
            </a:r>
          </a:p>
          <a:p>
            <a:r>
              <a:rPr lang="el-GR" sz="1000" dirty="0">
                <a:latin typeface="Tahoma" pitchFamily="34" charset="0"/>
              </a:rPr>
              <a:t>7. </a:t>
            </a:r>
            <a:r>
              <a:rPr lang="en-US" sz="1000" b="1" dirty="0" err="1">
                <a:latin typeface="Tahoma" pitchFamily="34" charset="0"/>
              </a:rPr>
              <a:t>Καθορισμός</a:t>
            </a:r>
            <a:r>
              <a:rPr lang="en-US" sz="1000" b="1" dirty="0">
                <a:latin typeface="Tahoma" pitchFamily="34" charset="0"/>
              </a:rPr>
              <a:t> </a:t>
            </a:r>
            <a:r>
              <a:rPr lang="el-GR" sz="1000" b="1" dirty="0">
                <a:latin typeface="Tahoma" pitchFamily="34" charset="0"/>
              </a:rPr>
              <a:t>της ώρας χειρουργείου </a:t>
            </a:r>
          </a:p>
          <a:p>
            <a:r>
              <a:rPr lang="el-GR" sz="1000" dirty="0">
                <a:latin typeface="Tahoma" pitchFamily="34" charset="0"/>
              </a:rPr>
              <a:t>8. </a:t>
            </a:r>
            <a:r>
              <a:rPr lang="en-US" sz="1000" b="1" dirty="0" err="1">
                <a:latin typeface="Tahoma" pitchFamily="34" charset="0"/>
              </a:rPr>
              <a:t>Σχέδιο</a:t>
            </a:r>
            <a:r>
              <a:rPr lang="en-US" sz="1000" b="1" dirty="0">
                <a:latin typeface="Tahoma" pitchFamily="34" charset="0"/>
              </a:rPr>
              <a:t> </a:t>
            </a:r>
            <a:r>
              <a:rPr lang="el-GR" sz="1000" b="1" dirty="0">
                <a:latin typeface="Tahoma" pitchFamily="34" charset="0"/>
              </a:rPr>
              <a:t>έγκαιρης </a:t>
            </a:r>
            <a:r>
              <a:rPr lang="en-US" sz="1000" b="1" dirty="0" err="1">
                <a:latin typeface="Tahoma" pitchFamily="34" charset="0"/>
              </a:rPr>
              <a:t>μεταφορά</a:t>
            </a:r>
            <a:r>
              <a:rPr lang="el-GR" sz="1000" b="1" dirty="0">
                <a:latin typeface="Tahoma" pitchFamily="34" charset="0"/>
              </a:rPr>
              <a:t>ς</a:t>
            </a:r>
            <a:r>
              <a:rPr lang="en-US" sz="1000" b="1" dirty="0">
                <a:latin typeface="Tahoma" pitchFamily="34" charset="0"/>
              </a:rPr>
              <a:t> </a:t>
            </a:r>
            <a:r>
              <a:rPr lang="en-US" sz="1000" b="1" dirty="0" err="1">
                <a:latin typeface="Tahoma" pitchFamily="34" charset="0"/>
              </a:rPr>
              <a:t>των</a:t>
            </a:r>
            <a:r>
              <a:rPr lang="en-US" sz="1000" b="1" dirty="0">
                <a:latin typeface="Tahoma" pitchFamily="34" charset="0"/>
              </a:rPr>
              <a:t> </a:t>
            </a:r>
            <a:r>
              <a:rPr lang="en-US" sz="1000" b="1" dirty="0" err="1">
                <a:latin typeface="Tahoma" pitchFamily="34" charset="0"/>
              </a:rPr>
              <a:t>ομάδων</a:t>
            </a:r>
            <a:r>
              <a:rPr lang="en-US" sz="1000" b="1" dirty="0">
                <a:latin typeface="Tahoma" pitchFamily="34" charset="0"/>
              </a:rPr>
              <a:t> </a:t>
            </a:r>
            <a:r>
              <a:rPr lang="en-US" sz="1000" dirty="0" err="1">
                <a:latin typeface="Tahoma" pitchFamily="34" charset="0"/>
              </a:rPr>
              <a:t>αφαίρεσης</a:t>
            </a:r>
            <a:r>
              <a:rPr lang="el-GR" sz="1000" dirty="0">
                <a:latin typeface="Tahoma" pitchFamily="34" charset="0"/>
              </a:rPr>
              <a:t> προς και από το Κέντρο Δότη</a:t>
            </a:r>
            <a:endParaRPr lang="en-US" sz="1000" dirty="0">
              <a:latin typeface="Tahoma" pitchFamily="34" charset="0"/>
            </a:endParaRPr>
          </a:p>
          <a:p>
            <a:r>
              <a:rPr lang="el-GR" sz="1000" dirty="0">
                <a:latin typeface="Tahoma" pitchFamily="34" charset="0"/>
              </a:rPr>
              <a:t>9. </a:t>
            </a:r>
            <a:r>
              <a:rPr lang="en-US" sz="1000" dirty="0" err="1">
                <a:latin typeface="Tahoma" pitchFamily="34" charset="0"/>
              </a:rPr>
              <a:t>Ανακοίνωση</a:t>
            </a:r>
            <a:r>
              <a:rPr lang="en-US" sz="1000" dirty="0">
                <a:latin typeface="Tahoma" pitchFamily="34" charset="0"/>
              </a:rPr>
              <a:t> </a:t>
            </a:r>
            <a:r>
              <a:rPr lang="en-US" sz="1000" dirty="0" err="1">
                <a:latin typeface="Tahoma" pitchFamily="34" charset="0"/>
              </a:rPr>
              <a:t>του</a:t>
            </a:r>
            <a:r>
              <a:rPr lang="en-US" sz="1000" dirty="0">
                <a:latin typeface="Tahoma" pitchFamily="34" charset="0"/>
              </a:rPr>
              <a:t> </a:t>
            </a:r>
            <a:r>
              <a:rPr lang="en-US" sz="1000" dirty="0" err="1">
                <a:latin typeface="Tahoma" pitchFamily="34" charset="0"/>
              </a:rPr>
              <a:t>σχεδίου</a:t>
            </a:r>
            <a:r>
              <a:rPr lang="en-US" sz="1000" dirty="0">
                <a:latin typeface="Tahoma" pitchFamily="34" charset="0"/>
              </a:rPr>
              <a:t> </a:t>
            </a:r>
            <a:r>
              <a:rPr lang="el-GR" sz="1000" dirty="0">
                <a:latin typeface="Tahoma" pitchFamily="34" charset="0"/>
              </a:rPr>
              <a:t>στους εμπλεκόμενους φορείς </a:t>
            </a:r>
            <a:r>
              <a:rPr lang="en-US" sz="1000" dirty="0">
                <a:latin typeface="Tahoma" pitchFamily="34" charset="0"/>
              </a:rPr>
              <a:t>(</a:t>
            </a:r>
            <a:r>
              <a:rPr lang="en-US" sz="1000" dirty="0" err="1">
                <a:latin typeface="Tahoma" pitchFamily="34" charset="0"/>
              </a:rPr>
              <a:t>Νοσοκομείο</a:t>
            </a:r>
            <a:r>
              <a:rPr lang="en-US" sz="1000" dirty="0">
                <a:latin typeface="Tahoma" pitchFamily="34" charset="0"/>
              </a:rPr>
              <a:t> </a:t>
            </a:r>
            <a:r>
              <a:rPr lang="en-US" sz="1000" dirty="0" err="1">
                <a:latin typeface="Tahoma" pitchFamily="34" charset="0"/>
              </a:rPr>
              <a:t>δότη</a:t>
            </a:r>
            <a:r>
              <a:rPr lang="en-US" sz="1000" dirty="0">
                <a:latin typeface="Tahoma" pitchFamily="34" charset="0"/>
              </a:rPr>
              <a:t>,</a:t>
            </a:r>
            <a:r>
              <a:rPr lang="el-GR" sz="1000" dirty="0">
                <a:latin typeface="Tahoma" pitchFamily="34" charset="0"/>
              </a:rPr>
              <a:t> Χειρουργικές ομάδες</a:t>
            </a:r>
            <a:r>
              <a:rPr lang="en-US" sz="1000" dirty="0">
                <a:latin typeface="Tahoma" pitchFamily="34" charset="0"/>
              </a:rPr>
              <a:t>)</a:t>
            </a:r>
          </a:p>
          <a:p>
            <a:r>
              <a:rPr lang="el-GR" sz="1000" dirty="0">
                <a:latin typeface="Tahoma" pitchFamily="34" charset="0"/>
              </a:rPr>
              <a:t>10. Έναρξη χειρουργείου</a:t>
            </a:r>
          </a:p>
          <a:p>
            <a:r>
              <a:rPr lang="el-GR" sz="1000" dirty="0">
                <a:latin typeface="Tahoma" pitchFamily="34" charset="0"/>
              </a:rPr>
              <a:t>11. </a:t>
            </a:r>
            <a:r>
              <a:rPr lang="en-US" sz="1000" dirty="0" err="1">
                <a:latin typeface="Tahoma" pitchFamily="34" charset="0"/>
              </a:rPr>
              <a:t>Μεταμοσχευτικότητα</a:t>
            </a:r>
            <a:r>
              <a:rPr lang="en-US" sz="1000" dirty="0">
                <a:latin typeface="Tahoma" pitchFamily="34" charset="0"/>
              </a:rPr>
              <a:t> </a:t>
            </a:r>
            <a:r>
              <a:rPr lang="el-GR" sz="1000" dirty="0">
                <a:latin typeface="Tahoma" pitchFamily="34" charset="0"/>
              </a:rPr>
              <a:t>οργάνων </a:t>
            </a:r>
            <a:r>
              <a:rPr lang="en-US" sz="1000" dirty="0" err="1">
                <a:latin typeface="Tahoma" pitchFamily="34" charset="0"/>
              </a:rPr>
              <a:t>από</a:t>
            </a:r>
            <a:r>
              <a:rPr lang="en-US" sz="1000" dirty="0">
                <a:latin typeface="Tahoma" pitchFamily="34" charset="0"/>
              </a:rPr>
              <a:t> </a:t>
            </a:r>
            <a:r>
              <a:rPr lang="en-US" sz="1000" dirty="0" err="1">
                <a:latin typeface="Tahoma" pitchFamily="34" charset="0"/>
              </a:rPr>
              <a:t>την</a:t>
            </a:r>
            <a:r>
              <a:rPr lang="en-US" sz="1000" dirty="0">
                <a:latin typeface="Tahoma" pitchFamily="34" charset="0"/>
              </a:rPr>
              <a:t> in vivo </a:t>
            </a:r>
            <a:r>
              <a:rPr lang="en-US" sz="1000" dirty="0" err="1">
                <a:latin typeface="Tahoma" pitchFamily="34" charset="0"/>
              </a:rPr>
              <a:t>αξιολόγηση</a:t>
            </a:r>
            <a:endParaRPr lang="en-US" sz="1000" dirty="0">
              <a:latin typeface="Tahoma" pitchFamily="34" charset="0"/>
            </a:endParaRPr>
          </a:p>
          <a:p>
            <a:r>
              <a:rPr lang="el-GR" sz="1000" dirty="0">
                <a:latin typeface="Tahoma" pitchFamily="34" charset="0"/>
              </a:rPr>
              <a:t>12. Επιλογή κατάλληλων ληπτών βάσει Εθνικής Λίστας</a:t>
            </a:r>
          </a:p>
          <a:p>
            <a:r>
              <a:rPr lang="el-GR" sz="1000" dirty="0">
                <a:latin typeface="Tahoma" pitchFamily="34" charset="0"/>
              </a:rPr>
              <a:t>13. Ενημέρωση Μεταμοσχευτικών Κέντρων για τη σειρά της Εθνικής Λίστας</a:t>
            </a:r>
          </a:p>
          <a:p>
            <a:r>
              <a:rPr lang="el-GR" sz="1000" dirty="0">
                <a:latin typeface="Tahoma" pitchFamily="34" charset="0"/>
              </a:rPr>
              <a:t>14. Τελική έκβαση – Μεταμόσχευση</a:t>
            </a:r>
          </a:p>
          <a:p>
            <a:r>
              <a:rPr lang="el-GR" sz="1000" dirty="0">
                <a:latin typeface="Tahoma" pitchFamily="34" charset="0"/>
              </a:rPr>
              <a:t>15. Έλεγχος και αξιολόγηση διαδικασίας</a:t>
            </a:r>
          </a:p>
        </p:txBody>
      </p:sp>
      <p:sp>
        <p:nvSpPr>
          <p:cNvPr id="4428" name="Rectangle 332"/>
          <p:cNvSpPr>
            <a:spLocks noChangeArrowheads="1"/>
          </p:cNvSpPr>
          <p:nvPr/>
        </p:nvSpPr>
        <p:spPr bwMode="auto">
          <a:xfrm>
            <a:off x="6264275" y="5949950"/>
            <a:ext cx="2879725" cy="1006475"/>
          </a:xfrm>
          <a:prstGeom prst="rect">
            <a:avLst/>
          </a:prstGeom>
          <a:noFill/>
          <a:ln w="9525">
            <a:noFill/>
            <a:miter lim="800000"/>
            <a:headEnd/>
            <a:tailEnd/>
          </a:ln>
          <a:effectLst/>
        </p:spPr>
        <p:txBody>
          <a:bodyPr anchor="ctr">
            <a:spAutoFit/>
          </a:bodyPr>
          <a:lstStyle/>
          <a:p>
            <a:r>
              <a:rPr lang="el-GR" sz="1000">
                <a:latin typeface="Tahoma" pitchFamily="34" charset="0"/>
              </a:rPr>
              <a:t>Ανοσολογική αξιολόγηση  επιλεγμένων ληπτών</a:t>
            </a:r>
          </a:p>
          <a:p>
            <a:r>
              <a:rPr lang="el-GR" sz="1000">
                <a:latin typeface="Tahoma" pitchFamily="34" charset="0"/>
              </a:rPr>
              <a:t>Τελική δοκιμασία διασταύρωσης συμβατότητας (</a:t>
            </a:r>
            <a:r>
              <a:rPr lang="en-US" sz="1000">
                <a:latin typeface="Tahoma" pitchFamily="34" charset="0"/>
              </a:rPr>
              <a:t>Cross match)</a:t>
            </a:r>
            <a:r>
              <a:rPr lang="el-GR" sz="1000">
                <a:latin typeface="Tahoma" pitchFamily="34" charset="0"/>
              </a:rPr>
              <a:t> </a:t>
            </a:r>
          </a:p>
          <a:p>
            <a:r>
              <a:rPr lang="el-GR" sz="1000">
                <a:latin typeface="Tahoma" pitchFamily="34" charset="0"/>
              </a:rPr>
              <a:t>Αναφορά αποτελεσμάτων στον ΕΟΜ &amp; στα μεταμοσχευτικά κέντρα</a:t>
            </a:r>
          </a:p>
          <a:p>
            <a:endParaRPr lang="en-US" sz="1000">
              <a:latin typeface="Tahoma" pitchFamily="34" charset="0"/>
            </a:endParaRPr>
          </a:p>
        </p:txBody>
      </p:sp>
      <p:sp>
        <p:nvSpPr>
          <p:cNvPr id="4431" name="AutoShape 335"/>
          <p:cNvSpPr>
            <a:spLocks noChangeArrowheads="1"/>
          </p:cNvSpPr>
          <p:nvPr/>
        </p:nvSpPr>
        <p:spPr bwMode="auto">
          <a:xfrm rot="5400000">
            <a:off x="358775" y="4833938"/>
            <a:ext cx="504825" cy="431800"/>
          </a:xfrm>
          <a:prstGeom prst="rightArrow">
            <a:avLst>
              <a:gd name="adj1" fmla="val 50000"/>
              <a:gd name="adj2" fmla="val 29228"/>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el-GR"/>
          </a:p>
        </p:txBody>
      </p:sp>
      <p:sp>
        <p:nvSpPr>
          <p:cNvPr id="4432" name="AutoShape 336"/>
          <p:cNvSpPr>
            <a:spLocks noChangeArrowheads="1"/>
          </p:cNvSpPr>
          <p:nvPr/>
        </p:nvSpPr>
        <p:spPr bwMode="auto">
          <a:xfrm>
            <a:off x="2268538" y="5229225"/>
            <a:ext cx="574675" cy="358775"/>
          </a:xfrm>
          <a:prstGeom prst="rightArrow">
            <a:avLst>
              <a:gd name="adj1" fmla="val 50000"/>
              <a:gd name="adj2" fmla="val 40044"/>
            </a:avLst>
          </a:prstGeom>
          <a:gradFill rotWithShape="1">
            <a:gsLst>
              <a:gs pos="0">
                <a:srgbClr val="F8FD35">
                  <a:gamma/>
                  <a:shade val="46275"/>
                  <a:invGamma/>
                </a:srgbClr>
              </a:gs>
              <a:gs pos="50000">
                <a:srgbClr val="F8FD35"/>
              </a:gs>
              <a:gs pos="100000">
                <a:srgbClr val="F8FD35">
                  <a:gamma/>
                  <a:shade val="46275"/>
                  <a:invGamma/>
                </a:srgbClr>
              </a:gs>
            </a:gsLst>
            <a:lin ang="5400000" scaled="1"/>
          </a:gradFill>
          <a:ln w="9525">
            <a:noFill/>
            <a:miter lim="800000"/>
            <a:headEnd/>
            <a:tailEnd/>
          </a:ln>
          <a:effectLst/>
        </p:spPr>
        <p:txBody>
          <a:bodyPr wrap="none" anchor="ctr"/>
          <a:lstStyle/>
          <a:p>
            <a:endParaRPr lang="el-GR"/>
          </a:p>
        </p:txBody>
      </p:sp>
      <p:sp>
        <p:nvSpPr>
          <p:cNvPr id="4433" name="AutoShape 337"/>
          <p:cNvSpPr>
            <a:spLocks noChangeArrowheads="1"/>
          </p:cNvSpPr>
          <p:nvPr/>
        </p:nvSpPr>
        <p:spPr bwMode="auto">
          <a:xfrm rot="-1267107">
            <a:off x="5580063" y="1268413"/>
            <a:ext cx="661987" cy="431800"/>
          </a:xfrm>
          <a:prstGeom prst="rightArrow">
            <a:avLst>
              <a:gd name="adj1" fmla="val 50000"/>
              <a:gd name="adj2" fmla="val 38327"/>
            </a:avLst>
          </a:prstGeom>
          <a:gradFill rotWithShape="1">
            <a:gsLst>
              <a:gs pos="0">
                <a:srgbClr val="FF3399">
                  <a:gamma/>
                  <a:shade val="46275"/>
                  <a:invGamma/>
                </a:srgbClr>
              </a:gs>
              <a:gs pos="50000">
                <a:srgbClr val="FF3399"/>
              </a:gs>
              <a:gs pos="100000">
                <a:srgbClr val="FF3399">
                  <a:gamma/>
                  <a:shade val="46275"/>
                  <a:invGamma/>
                </a:srgbClr>
              </a:gs>
            </a:gsLst>
            <a:lin ang="5400000" scaled="1"/>
          </a:gradFill>
          <a:ln w="9525">
            <a:noFill/>
            <a:miter lim="800000"/>
            <a:headEnd/>
            <a:tailEnd/>
          </a:ln>
          <a:effectLst/>
        </p:spPr>
        <p:txBody>
          <a:bodyPr wrap="none" anchor="ctr"/>
          <a:lstStyle/>
          <a:p>
            <a:endParaRPr lang="el-GR"/>
          </a:p>
        </p:txBody>
      </p:sp>
      <p:sp>
        <p:nvSpPr>
          <p:cNvPr id="4434" name="AutoShape 338"/>
          <p:cNvSpPr>
            <a:spLocks noChangeArrowheads="1"/>
          </p:cNvSpPr>
          <p:nvPr/>
        </p:nvSpPr>
        <p:spPr bwMode="auto">
          <a:xfrm>
            <a:off x="6372225" y="5229225"/>
            <a:ext cx="577850" cy="360363"/>
          </a:xfrm>
          <a:prstGeom prst="rightArrow">
            <a:avLst>
              <a:gd name="adj1" fmla="val 50000"/>
              <a:gd name="adj2" fmla="val 40088"/>
            </a:avLst>
          </a:prstGeom>
          <a:gradFill rotWithShape="1">
            <a:gsLst>
              <a:gs pos="0">
                <a:srgbClr val="FF3399">
                  <a:gamma/>
                  <a:shade val="46275"/>
                  <a:invGamma/>
                </a:srgbClr>
              </a:gs>
              <a:gs pos="50000">
                <a:srgbClr val="FF3399"/>
              </a:gs>
              <a:gs pos="100000">
                <a:srgbClr val="FF3399">
                  <a:gamma/>
                  <a:shade val="46275"/>
                  <a:invGamma/>
                </a:srgbClr>
              </a:gs>
            </a:gsLst>
            <a:lin ang="5400000" scaled="1"/>
          </a:gradFill>
          <a:ln w="9525">
            <a:noFill/>
            <a:miter lim="800000"/>
            <a:headEnd/>
            <a:tailEnd/>
          </a:ln>
          <a:effectLst/>
        </p:spPr>
        <p:txBody>
          <a:bodyPr wrap="none" anchor="ctr"/>
          <a:lstStyle/>
          <a:p>
            <a:endParaRPr lang="el-GR"/>
          </a:p>
        </p:txBody>
      </p:sp>
      <p:sp>
        <p:nvSpPr>
          <p:cNvPr id="4435" name="Rectangle 339"/>
          <p:cNvSpPr>
            <a:spLocks noChangeArrowheads="1"/>
          </p:cNvSpPr>
          <p:nvPr/>
        </p:nvSpPr>
        <p:spPr bwMode="auto">
          <a:xfrm>
            <a:off x="250825" y="1773238"/>
            <a:ext cx="2916238" cy="2987675"/>
          </a:xfrm>
          <a:prstGeom prst="rect">
            <a:avLst/>
          </a:prstGeom>
          <a:noFill/>
          <a:ln w="9525">
            <a:noFill/>
            <a:miter lim="800000"/>
            <a:headEnd/>
            <a:tailEnd/>
          </a:ln>
          <a:effectLst/>
        </p:spPr>
        <p:txBody>
          <a:bodyPr>
            <a:spAutoFit/>
          </a:bodyPr>
          <a:lstStyle/>
          <a:p>
            <a:r>
              <a:rPr lang="el-GR" sz="1000" dirty="0">
                <a:latin typeface="Tahoma" pitchFamily="34" charset="0"/>
              </a:rPr>
              <a:t>1.Εντοπισμός δυνητικού δότη</a:t>
            </a:r>
          </a:p>
          <a:p>
            <a:r>
              <a:rPr lang="el-GR" sz="1000" dirty="0">
                <a:latin typeface="Tahoma" pitchFamily="34" charset="0"/>
              </a:rPr>
              <a:t>2. Συγκρότηση 3μελούς επιτροπής για τη διάγνωση του </a:t>
            </a:r>
            <a:r>
              <a:rPr lang="en-US" sz="1000" dirty="0" err="1">
                <a:latin typeface="Tahoma" pitchFamily="34" charset="0"/>
              </a:rPr>
              <a:t>εγκεφαλικού</a:t>
            </a:r>
            <a:r>
              <a:rPr lang="en-US" sz="1000" dirty="0">
                <a:latin typeface="Tahoma" pitchFamily="34" charset="0"/>
              </a:rPr>
              <a:t> </a:t>
            </a:r>
            <a:r>
              <a:rPr lang="en-US" sz="1000" dirty="0" err="1">
                <a:latin typeface="Tahoma" pitchFamily="34" charset="0"/>
              </a:rPr>
              <a:t>θανάτου</a:t>
            </a:r>
            <a:r>
              <a:rPr lang="el-GR" sz="1000" dirty="0">
                <a:latin typeface="Tahoma" pitchFamily="34" charset="0"/>
              </a:rPr>
              <a:t> (α’ </a:t>
            </a:r>
            <a:r>
              <a:rPr lang="en-US" sz="1000" dirty="0">
                <a:latin typeface="Tahoma" pitchFamily="34" charset="0"/>
              </a:rPr>
              <a:t>test)</a:t>
            </a:r>
          </a:p>
          <a:p>
            <a:r>
              <a:rPr lang="el-GR" sz="1000" dirty="0">
                <a:latin typeface="Tahoma" pitchFamily="34" charset="0"/>
              </a:rPr>
              <a:t>3. Ενημέρωση κεντρικού  συντονιστή ΕΟΜ</a:t>
            </a:r>
          </a:p>
          <a:p>
            <a:r>
              <a:rPr lang="el-GR" sz="1000" dirty="0">
                <a:latin typeface="Tahoma" pitchFamily="34" charset="0"/>
              </a:rPr>
              <a:t>4. Συγκρότηση 3μελούς επιτροπής για την επαναληπτική διάγνωση του </a:t>
            </a:r>
            <a:r>
              <a:rPr lang="en-US" sz="1000" dirty="0" err="1">
                <a:latin typeface="Tahoma" pitchFamily="34" charset="0"/>
              </a:rPr>
              <a:t>εγκεφαλικού</a:t>
            </a:r>
            <a:r>
              <a:rPr lang="en-US" sz="1000" dirty="0">
                <a:latin typeface="Tahoma" pitchFamily="34" charset="0"/>
              </a:rPr>
              <a:t> </a:t>
            </a:r>
            <a:r>
              <a:rPr lang="en-US" sz="1000" dirty="0" err="1">
                <a:latin typeface="Tahoma" pitchFamily="34" charset="0"/>
              </a:rPr>
              <a:t>θανάτου</a:t>
            </a:r>
            <a:r>
              <a:rPr lang="el-GR" sz="1000" dirty="0">
                <a:latin typeface="Tahoma" pitchFamily="34" charset="0"/>
              </a:rPr>
              <a:t> (β’ </a:t>
            </a:r>
            <a:r>
              <a:rPr lang="en-US" sz="1000" dirty="0">
                <a:latin typeface="Tahoma" pitchFamily="34" charset="0"/>
              </a:rPr>
              <a:t>test)</a:t>
            </a:r>
            <a:endParaRPr lang="el-GR" sz="1000" dirty="0">
              <a:latin typeface="Tahoma" pitchFamily="34" charset="0"/>
            </a:endParaRPr>
          </a:p>
          <a:p>
            <a:r>
              <a:rPr lang="el-GR" sz="1000" dirty="0">
                <a:latin typeface="Tahoma" pitchFamily="34" charset="0"/>
              </a:rPr>
              <a:t>5. Προσέγγιση - </a:t>
            </a:r>
            <a:r>
              <a:rPr lang="en-US" sz="1000" dirty="0" err="1">
                <a:latin typeface="Tahoma" pitchFamily="34" charset="0"/>
              </a:rPr>
              <a:t>Συναίνεση</a:t>
            </a:r>
            <a:r>
              <a:rPr lang="en-US" sz="1000" dirty="0">
                <a:latin typeface="Tahoma" pitchFamily="34" charset="0"/>
              </a:rPr>
              <a:t> </a:t>
            </a:r>
            <a:r>
              <a:rPr lang="el-GR" sz="1000" dirty="0">
                <a:latin typeface="Tahoma" pitchFamily="34" charset="0"/>
              </a:rPr>
              <a:t>συγγενών</a:t>
            </a:r>
          </a:p>
          <a:p>
            <a:r>
              <a:rPr lang="el-GR" sz="1000" b="1" dirty="0">
                <a:latin typeface="Tahoma" pitchFamily="34" charset="0"/>
              </a:rPr>
              <a:t>6. Έναρξη διαδικασίας Δωρεάς </a:t>
            </a:r>
          </a:p>
          <a:p>
            <a:r>
              <a:rPr lang="el-GR" sz="1000" dirty="0">
                <a:latin typeface="Tahoma" pitchFamily="34" charset="0"/>
              </a:rPr>
              <a:t>7. Κλινικός και εργαστηριακός έλεγχος του δότη</a:t>
            </a:r>
            <a:endParaRPr lang="en-US" sz="1000" dirty="0">
              <a:latin typeface="Tahoma" pitchFamily="34" charset="0"/>
            </a:endParaRPr>
          </a:p>
          <a:p>
            <a:r>
              <a:rPr lang="el-GR" sz="1000" dirty="0">
                <a:latin typeface="Tahoma" pitchFamily="34" charset="0"/>
              </a:rPr>
              <a:t>8. </a:t>
            </a:r>
            <a:r>
              <a:rPr lang="en-US" sz="1000" dirty="0" err="1">
                <a:latin typeface="Tahoma" pitchFamily="34" charset="0"/>
              </a:rPr>
              <a:t>Κλινική</a:t>
            </a:r>
            <a:r>
              <a:rPr lang="en-US" sz="1000" dirty="0">
                <a:latin typeface="Tahoma" pitchFamily="34" charset="0"/>
              </a:rPr>
              <a:t> </a:t>
            </a:r>
            <a:r>
              <a:rPr lang="en-US" sz="1000" dirty="0" err="1">
                <a:latin typeface="Tahoma" pitchFamily="34" charset="0"/>
              </a:rPr>
              <a:t>υποστήριξη</a:t>
            </a:r>
            <a:r>
              <a:rPr lang="en-US" sz="1000" dirty="0">
                <a:latin typeface="Tahoma" pitchFamily="34" charset="0"/>
              </a:rPr>
              <a:t> </a:t>
            </a:r>
            <a:r>
              <a:rPr lang="en-US" sz="1000" dirty="0" err="1">
                <a:latin typeface="Tahoma" pitchFamily="34" charset="0"/>
              </a:rPr>
              <a:t>του</a:t>
            </a:r>
            <a:r>
              <a:rPr lang="en-US" sz="1000" dirty="0">
                <a:latin typeface="Tahoma" pitchFamily="34" charset="0"/>
              </a:rPr>
              <a:t> </a:t>
            </a:r>
            <a:r>
              <a:rPr lang="en-US" sz="1000" dirty="0" err="1">
                <a:latin typeface="Tahoma" pitchFamily="34" charset="0"/>
              </a:rPr>
              <a:t>δότη</a:t>
            </a:r>
            <a:endParaRPr lang="en-US" sz="1000" b="1" dirty="0">
              <a:latin typeface="Tahoma" pitchFamily="34" charset="0"/>
            </a:endParaRPr>
          </a:p>
          <a:p>
            <a:r>
              <a:rPr lang="el-GR" sz="1000" dirty="0">
                <a:latin typeface="Tahoma" pitchFamily="34" charset="0"/>
              </a:rPr>
              <a:t>9. Διάθεση εγγράφων στον ΕΟΜ (Πιστοποιητικό  εγκεφαλικού θανάτου, φύλλο δότη, συναίνεση συγγενών)</a:t>
            </a:r>
          </a:p>
          <a:p>
            <a:r>
              <a:rPr lang="el-GR" sz="1000" dirty="0">
                <a:latin typeface="Tahoma" pitchFamily="34" charset="0"/>
              </a:rPr>
              <a:t>10.Αποστολή δειγμάτων αίματος για τυποποίηση </a:t>
            </a:r>
          </a:p>
          <a:p>
            <a:r>
              <a:rPr lang="el-GR" sz="1000" dirty="0">
                <a:latin typeface="Tahoma" pitchFamily="34" charset="0"/>
              </a:rPr>
              <a:t>αντιγόνων ιστοσυμβατότητας (</a:t>
            </a:r>
            <a:r>
              <a:rPr lang="en-US" sz="1000" dirty="0">
                <a:latin typeface="Tahoma" pitchFamily="34" charset="0"/>
              </a:rPr>
              <a:t>HLA)</a:t>
            </a:r>
            <a:r>
              <a:rPr lang="el-GR" sz="1000" dirty="0">
                <a:latin typeface="Tahoma" pitchFamily="34" charset="0"/>
              </a:rPr>
              <a:t> στο εφημερεύον εργαστήριο</a:t>
            </a:r>
            <a:endParaRPr lang="en-US" sz="1000" dirty="0">
              <a:latin typeface="Tahoma" pitchFamily="34" charset="0"/>
            </a:endParaRPr>
          </a:p>
          <a:p>
            <a:r>
              <a:rPr lang="el-GR" sz="1000" dirty="0">
                <a:latin typeface="Tahoma" pitchFamily="34" charset="0"/>
              </a:rPr>
              <a:t>11. Προετοιμασία υποδοχής μεταμοσχευτικών ομάδων και χειρουργείου</a:t>
            </a:r>
            <a:r>
              <a:rPr lang="en-US" sz="1000" dirty="0">
                <a:latin typeface="Tahoma" pitchFamily="34" charset="0"/>
              </a:rPr>
              <a:t> </a:t>
            </a:r>
            <a:r>
              <a:rPr lang="el-GR" sz="1000" dirty="0">
                <a:latin typeface="Tahoma" pitchFamily="34" charset="0"/>
              </a:rPr>
              <a:t>για αφαίρεση οργάνων </a:t>
            </a:r>
          </a:p>
        </p:txBody>
      </p:sp>
      <p:grpSp>
        <p:nvGrpSpPr>
          <p:cNvPr id="7" name="Group 340"/>
          <p:cNvGrpSpPr>
            <a:grpSpLocks/>
          </p:cNvGrpSpPr>
          <p:nvPr/>
        </p:nvGrpSpPr>
        <p:grpSpPr bwMode="auto">
          <a:xfrm>
            <a:off x="755650" y="836613"/>
            <a:ext cx="1152525" cy="936625"/>
            <a:chOff x="2200" y="1570"/>
            <a:chExt cx="1496" cy="1496"/>
          </a:xfrm>
        </p:grpSpPr>
        <p:sp>
          <p:nvSpPr>
            <p:cNvPr id="4437" name="Oval 341"/>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noFill/>
              <a:round/>
              <a:headEnd/>
              <a:tailEnd/>
            </a:ln>
            <a:effectLst/>
          </p:spPr>
          <p:txBody>
            <a:bodyPr wrap="none" anchor="ctr">
              <a:spAutoFit/>
            </a:bodyPr>
            <a:lstStyle/>
            <a:p>
              <a:endParaRPr lang="el-GR"/>
            </a:p>
          </p:txBody>
        </p:sp>
        <p:sp>
          <p:nvSpPr>
            <p:cNvPr id="4438" name="Oval 342"/>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noFill/>
              <a:round/>
              <a:headEnd/>
              <a:tailEnd/>
            </a:ln>
            <a:effectLst/>
          </p:spPr>
          <p:txBody>
            <a:bodyPr anchor="ctr">
              <a:spAutoFit/>
            </a:bodyPr>
            <a:lstStyle/>
            <a:p>
              <a:endParaRPr lang="el-GR"/>
            </a:p>
          </p:txBody>
        </p:sp>
        <p:sp>
          <p:nvSpPr>
            <p:cNvPr id="4439" name="Oval 343"/>
            <p:cNvSpPr>
              <a:spLocks noChangeArrowheads="1"/>
            </p:cNvSpPr>
            <p:nvPr/>
          </p:nvSpPr>
          <p:spPr bwMode="gray">
            <a:xfrm>
              <a:off x="2298" y="1668"/>
              <a:ext cx="1300"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noFill/>
              <a:round/>
              <a:headEnd/>
              <a:tailEnd/>
            </a:ln>
            <a:effectLst/>
          </p:spPr>
          <p:txBody>
            <a:bodyPr anchor="ctr">
              <a:spAutoFit/>
            </a:bodyPr>
            <a:lstStyle/>
            <a:p>
              <a:endParaRPr lang="el-GR"/>
            </a:p>
          </p:txBody>
        </p:sp>
        <p:sp>
          <p:nvSpPr>
            <p:cNvPr id="4440" name="Oval 344"/>
            <p:cNvSpPr>
              <a:spLocks noChangeArrowheads="1"/>
            </p:cNvSpPr>
            <p:nvPr/>
          </p:nvSpPr>
          <p:spPr bwMode="gray">
            <a:xfrm>
              <a:off x="2298" y="1668"/>
              <a:ext cx="1300" cy="1300"/>
            </a:xfrm>
            <a:prstGeom prst="ellipse">
              <a:avLst/>
            </a:prstGeom>
            <a:gradFill rotWithShape="1">
              <a:gsLst>
                <a:gs pos="0">
                  <a:schemeClr val="accent1"/>
                </a:gs>
                <a:gs pos="100000">
                  <a:schemeClr val="accent1">
                    <a:gamma/>
                    <a:shade val="48627"/>
                    <a:invGamma/>
                  </a:schemeClr>
                </a:gs>
              </a:gsLst>
              <a:lin ang="2700000" scaled="1"/>
            </a:gradFill>
            <a:ln w="38100">
              <a:noFill/>
              <a:round/>
              <a:headEnd/>
              <a:tailEnd/>
            </a:ln>
            <a:effectLst/>
          </p:spPr>
          <p:txBody>
            <a:bodyPr anchor="ctr">
              <a:spAutoFit/>
            </a:bodyPr>
            <a:lstStyle/>
            <a:p>
              <a:endParaRPr lang="el-GR"/>
            </a:p>
          </p:txBody>
        </p:sp>
        <p:sp>
          <p:nvSpPr>
            <p:cNvPr id="4441" name="Oval 345"/>
            <p:cNvSpPr>
              <a:spLocks noChangeArrowheads="1"/>
            </p:cNvSpPr>
            <p:nvPr/>
          </p:nvSpPr>
          <p:spPr bwMode="gray">
            <a:xfrm>
              <a:off x="2363" y="1733"/>
              <a:ext cx="1170" cy="1170"/>
            </a:xfrm>
            <a:prstGeom prst="ellipse">
              <a:avLst/>
            </a:prstGeom>
            <a:gradFill rotWithShape="1">
              <a:gsLst>
                <a:gs pos="0">
                  <a:schemeClr val="accent1">
                    <a:gamma/>
                    <a:shade val="46275"/>
                    <a:invGamma/>
                  </a:schemeClr>
                </a:gs>
                <a:gs pos="100000">
                  <a:schemeClr val="accent1"/>
                </a:gs>
              </a:gsLst>
              <a:lin ang="5400000" scaled="1"/>
            </a:gradFill>
            <a:ln w="38100">
              <a:noFill/>
              <a:round/>
              <a:headEnd/>
              <a:tailEnd/>
            </a:ln>
            <a:effectLst/>
          </p:spPr>
          <p:txBody>
            <a:bodyPr anchor="ctr">
              <a:spAutoFit/>
            </a:bodyPr>
            <a:lstStyle/>
            <a:p>
              <a:endParaRPr lang="el-GR"/>
            </a:p>
          </p:txBody>
        </p:sp>
      </p:grpSp>
      <p:sp>
        <p:nvSpPr>
          <p:cNvPr id="4444" name="AutoShape 348"/>
          <p:cNvSpPr>
            <a:spLocks noChangeArrowheads="1"/>
          </p:cNvSpPr>
          <p:nvPr/>
        </p:nvSpPr>
        <p:spPr bwMode="auto">
          <a:xfrm rot="2200349">
            <a:off x="2339975" y="1341438"/>
            <a:ext cx="576263" cy="431800"/>
          </a:xfrm>
          <a:prstGeom prst="rightArrow">
            <a:avLst>
              <a:gd name="adj1" fmla="val 50000"/>
              <a:gd name="adj2" fmla="val 33364"/>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endParaRPr lang="el-GR"/>
          </a:p>
        </p:txBody>
      </p:sp>
      <p:sp>
        <p:nvSpPr>
          <p:cNvPr id="4445" name="Rectangle 349"/>
          <p:cNvSpPr>
            <a:spLocks noChangeArrowheads="1"/>
          </p:cNvSpPr>
          <p:nvPr/>
        </p:nvSpPr>
        <p:spPr bwMode="gray">
          <a:xfrm>
            <a:off x="7092950" y="5229225"/>
            <a:ext cx="1308100" cy="861774"/>
          </a:xfrm>
          <a:prstGeom prst="rect">
            <a:avLst/>
          </a:prstGeom>
          <a:noFill/>
          <a:ln w="9525">
            <a:noFill/>
            <a:miter lim="800000"/>
            <a:headEnd/>
            <a:tailEnd/>
          </a:ln>
          <a:effectLst/>
        </p:spPr>
        <p:txBody>
          <a:bodyPr>
            <a:spAutoFit/>
          </a:bodyPr>
          <a:lstStyle/>
          <a:p>
            <a:pPr algn="ctr"/>
            <a:r>
              <a:rPr lang="el-GR" sz="1000" b="1" dirty="0">
                <a:latin typeface="Tahoma" pitchFamily="34" charset="0"/>
              </a:rPr>
              <a:t>Εργαστήρια</a:t>
            </a:r>
            <a:r>
              <a:rPr lang="en-US" sz="1000" b="1" dirty="0">
                <a:latin typeface="Tahoma" pitchFamily="34" charset="0"/>
              </a:rPr>
              <a:t> </a:t>
            </a:r>
            <a:endParaRPr lang="el-GR" sz="1000" b="1" dirty="0">
              <a:latin typeface="Tahoma" pitchFamily="34" charset="0"/>
            </a:endParaRPr>
          </a:p>
          <a:p>
            <a:pPr algn="ctr"/>
            <a:r>
              <a:rPr lang="el-GR" sz="1000" b="1" dirty="0" err="1">
                <a:latin typeface="Tahoma" pitchFamily="34" charset="0"/>
              </a:rPr>
              <a:t>Ιστο</a:t>
            </a:r>
            <a:endParaRPr lang="el-GR" sz="1000" b="1" dirty="0">
              <a:latin typeface="Tahoma" pitchFamily="34" charset="0"/>
            </a:endParaRPr>
          </a:p>
          <a:p>
            <a:pPr algn="ctr"/>
            <a:r>
              <a:rPr lang="el-GR" sz="1000" b="1" dirty="0">
                <a:latin typeface="Tahoma" pitchFamily="34" charset="0"/>
              </a:rPr>
              <a:t>Συμβατότητας</a:t>
            </a:r>
          </a:p>
          <a:p>
            <a:pPr algn="ctr"/>
            <a:r>
              <a:rPr lang="en-US" sz="1000" b="1" dirty="0">
                <a:latin typeface="Tahoma" pitchFamily="34" charset="0"/>
              </a:rPr>
              <a:t> HLA</a:t>
            </a:r>
            <a:endParaRPr lang="el-GR" sz="1000" b="1" dirty="0">
              <a:latin typeface="Tahoma" pitchFamily="34" charset="0"/>
            </a:endParaRPr>
          </a:p>
          <a:p>
            <a:pPr algn="ctr"/>
            <a:endParaRPr lang="el-GR" sz="1000" b="1" dirty="0">
              <a:latin typeface="Arial" pitchFamily="34" charset="0"/>
            </a:endParaRPr>
          </a:p>
        </p:txBody>
      </p:sp>
      <p:sp>
        <p:nvSpPr>
          <p:cNvPr id="4446" name="AutoShape 350"/>
          <p:cNvSpPr>
            <a:spLocks noChangeArrowheads="1"/>
          </p:cNvSpPr>
          <p:nvPr/>
        </p:nvSpPr>
        <p:spPr bwMode="auto">
          <a:xfrm rot="16200000">
            <a:off x="8351838" y="5265738"/>
            <a:ext cx="574675" cy="358775"/>
          </a:xfrm>
          <a:prstGeom prst="rightArrow">
            <a:avLst>
              <a:gd name="adj1" fmla="val 50000"/>
              <a:gd name="adj2" fmla="val 40044"/>
            </a:avLst>
          </a:prstGeom>
          <a:gradFill rotWithShape="1">
            <a:gsLst>
              <a:gs pos="0">
                <a:srgbClr val="F8FD35">
                  <a:gamma/>
                  <a:shade val="46275"/>
                  <a:invGamma/>
                </a:srgbClr>
              </a:gs>
              <a:gs pos="50000">
                <a:srgbClr val="F8FD35"/>
              </a:gs>
              <a:gs pos="100000">
                <a:srgbClr val="F8FD35">
                  <a:gamma/>
                  <a:shade val="46275"/>
                  <a:invGamma/>
                </a:srgbClr>
              </a:gs>
            </a:gsLst>
            <a:lin ang="5400000" scaled="1"/>
          </a:gradFill>
          <a:ln w="9525">
            <a:noFill/>
            <a:miter lim="800000"/>
            <a:headEnd/>
            <a:tailEnd/>
          </a:ln>
          <a:effectLst/>
        </p:spPr>
        <p:txBody>
          <a:bodyPr wrap="none" anchor="ctr"/>
          <a:lstStyle/>
          <a:p>
            <a:endParaRPr lang="el-GR"/>
          </a:p>
        </p:txBody>
      </p:sp>
      <p:sp>
        <p:nvSpPr>
          <p:cNvPr id="4447" name="AutoShape 351"/>
          <p:cNvSpPr>
            <a:spLocks noChangeArrowheads="1"/>
          </p:cNvSpPr>
          <p:nvPr/>
        </p:nvSpPr>
        <p:spPr bwMode="auto">
          <a:xfrm rot="10800000">
            <a:off x="6588125" y="5589588"/>
            <a:ext cx="574675" cy="358775"/>
          </a:xfrm>
          <a:prstGeom prst="rightArrow">
            <a:avLst>
              <a:gd name="adj1" fmla="val 50000"/>
              <a:gd name="adj2" fmla="val 40044"/>
            </a:avLst>
          </a:prstGeom>
          <a:gradFill rotWithShape="1">
            <a:gsLst>
              <a:gs pos="0">
                <a:srgbClr val="F8FD35">
                  <a:gamma/>
                  <a:shade val="46275"/>
                  <a:invGamma/>
                </a:srgbClr>
              </a:gs>
              <a:gs pos="50000">
                <a:srgbClr val="F8FD35"/>
              </a:gs>
              <a:gs pos="100000">
                <a:srgbClr val="F8FD35">
                  <a:gamma/>
                  <a:shade val="46275"/>
                  <a:invGamma/>
                </a:srgbClr>
              </a:gs>
            </a:gsLst>
            <a:lin ang="5400000" scaled="1"/>
          </a:gradFill>
          <a:ln w="9525">
            <a:noFill/>
            <a:miter lim="800000"/>
            <a:headEnd/>
            <a:tailEnd/>
          </a:ln>
          <a:effectLst/>
        </p:spPr>
        <p:txBody>
          <a:bodyPr wrap="none" anchor="ctr"/>
          <a:lstStyle/>
          <a:p>
            <a:endParaRPr lang="el-GR"/>
          </a:p>
        </p:txBody>
      </p:sp>
      <p:sp>
        <p:nvSpPr>
          <p:cNvPr id="4448" name="AutoShape 352"/>
          <p:cNvSpPr>
            <a:spLocks noChangeArrowheads="1"/>
          </p:cNvSpPr>
          <p:nvPr/>
        </p:nvSpPr>
        <p:spPr bwMode="auto">
          <a:xfrm rot="9428429">
            <a:off x="6011863" y="1557338"/>
            <a:ext cx="574675" cy="358775"/>
          </a:xfrm>
          <a:prstGeom prst="rightArrow">
            <a:avLst>
              <a:gd name="adj1" fmla="val 50000"/>
              <a:gd name="adj2" fmla="val 40044"/>
            </a:avLst>
          </a:prstGeom>
          <a:solidFill>
            <a:srgbClr val="A890E4">
              <a:alpha val="53999"/>
            </a:srgbClr>
          </a:solidFill>
          <a:ln w="9525">
            <a:noFill/>
            <a:miter lim="800000"/>
            <a:headEnd/>
            <a:tailEnd/>
          </a:ln>
          <a:effectLst/>
        </p:spPr>
        <p:txBody>
          <a:bodyPr wrap="none" anchor="ctr"/>
          <a:lstStyle/>
          <a:p>
            <a:endParaRPr lang="el-GR"/>
          </a:p>
        </p:txBody>
      </p:sp>
      <p:grpSp>
        <p:nvGrpSpPr>
          <p:cNvPr id="8" name="Group 355"/>
          <p:cNvGrpSpPr>
            <a:grpSpLocks/>
          </p:cNvGrpSpPr>
          <p:nvPr/>
        </p:nvGrpSpPr>
        <p:grpSpPr bwMode="auto">
          <a:xfrm>
            <a:off x="6643702" y="1000108"/>
            <a:ext cx="749075" cy="690311"/>
            <a:chOff x="2298" y="1668"/>
            <a:chExt cx="1300" cy="674"/>
          </a:xfrm>
        </p:grpSpPr>
        <p:sp>
          <p:nvSpPr>
            <p:cNvPr id="4454" name="Oval 358"/>
            <p:cNvSpPr>
              <a:spLocks noChangeArrowheads="1"/>
            </p:cNvSpPr>
            <p:nvPr/>
          </p:nvSpPr>
          <p:spPr bwMode="gray">
            <a:xfrm>
              <a:off x="2298" y="1668"/>
              <a:ext cx="1300" cy="674"/>
            </a:xfrm>
            <a:prstGeom prst="ellipse">
              <a:avLst/>
            </a:prstGeom>
            <a:gradFill rotWithShape="1">
              <a:gsLst>
                <a:gs pos="0">
                  <a:schemeClr val="tx2">
                    <a:gamma/>
                    <a:shade val="54118"/>
                    <a:invGamma/>
                  </a:schemeClr>
                </a:gs>
                <a:gs pos="50000">
                  <a:schemeClr val="tx2"/>
                </a:gs>
                <a:gs pos="100000">
                  <a:schemeClr val="tx2">
                    <a:gamma/>
                    <a:shade val="54118"/>
                    <a:invGamma/>
                  </a:schemeClr>
                </a:gs>
              </a:gsLst>
              <a:lin ang="18900000" scaled="1"/>
            </a:gradFill>
            <a:ln w="38100">
              <a:noFill/>
              <a:round/>
              <a:headEnd/>
              <a:tailEnd/>
            </a:ln>
            <a:effectLst/>
          </p:spPr>
          <p:txBody>
            <a:bodyPr anchor="ctr">
              <a:spAutoFit/>
            </a:bodyPr>
            <a:lstStyle/>
            <a:p>
              <a:endParaRPr lang="el-GR" sz="1050"/>
            </a:p>
          </p:txBody>
        </p:sp>
        <p:sp>
          <p:nvSpPr>
            <p:cNvPr id="4455" name="Oval 359"/>
            <p:cNvSpPr>
              <a:spLocks noChangeArrowheads="1"/>
            </p:cNvSpPr>
            <p:nvPr/>
          </p:nvSpPr>
          <p:spPr bwMode="gray">
            <a:xfrm>
              <a:off x="2298" y="1668"/>
              <a:ext cx="1300" cy="674"/>
            </a:xfrm>
            <a:prstGeom prst="ellipse">
              <a:avLst/>
            </a:prstGeom>
            <a:gradFill rotWithShape="1">
              <a:gsLst>
                <a:gs pos="0">
                  <a:srgbClr val="FF9900">
                    <a:gamma/>
                    <a:shade val="46275"/>
                    <a:invGamma/>
                  </a:srgbClr>
                </a:gs>
                <a:gs pos="100000">
                  <a:srgbClr val="FF9900"/>
                </a:gs>
              </a:gsLst>
              <a:lin ang="5400000" scaled="1"/>
            </a:gradFill>
            <a:ln w="38100">
              <a:noFill/>
              <a:round/>
              <a:headEnd/>
              <a:tailEnd/>
            </a:ln>
            <a:effectLst/>
          </p:spPr>
          <p:txBody>
            <a:bodyPr anchor="ctr">
              <a:spAutoFit/>
            </a:bodyPr>
            <a:lstStyle/>
            <a:p>
              <a:endParaRPr lang="el-GR" sz="1050"/>
            </a:p>
          </p:txBody>
        </p:sp>
      </p:grpSp>
      <p:sp>
        <p:nvSpPr>
          <p:cNvPr id="4457" name="Rectangle 361"/>
          <p:cNvSpPr>
            <a:spLocks noChangeArrowheads="1"/>
          </p:cNvSpPr>
          <p:nvPr/>
        </p:nvSpPr>
        <p:spPr bwMode="gray">
          <a:xfrm>
            <a:off x="6643702" y="1142984"/>
            <a:ext cx="774700" cy="415498"/>
          </a:xfrm>
          <a:prstGeom prst="rect">
            <a:avLst/>
          </a:prstGeom>
          <a:noFill/>
          <a:ln w="9525">
            <a:noFill/>
            <a:miter lim="800000"/>
            <a:headEnd/>
            <a:tailEnd/>
          </a:ln>
          <a:effectLst/>
        </p:spPr>
        <p:txBody>
          <a:bodyPr wrap="square">
            <a:spAutoFit/>
          </a:bodyPr>
          <a:lstStyle/>
          <a:p>
            <a:pPr algn="ctr"/>
            <a:r>
              <a:rPr lang="el-GR" sz="1050" b="1" dirty="0">
                <a:latin typeface="Tahoma" pitchFamily="34" charset="0"/>
              </a:rPr>
              <a:t>Μ.Μ. </a:t>
            </a:r>
          </a:p>
          <a:p>
            <a:pPr algn="ctr"/>
            <a:r>
              <a:rPr lang="el-GR" sz="1050" b="1" dirty="0">
                <a:latin typeface="Tahoma" pitchFamily="34" charset="0"/>
              </a:rPr>
              <a:t>Καρδιάς</a:t>
            </a:r>
          </a:p>
        </p:txBody>
      </p:sp>
      <p:graphicFrame>
        <p:nvGraphicFramePr>
          <p:cNvPr id="4460" name="Object 364"/>
          <p:cNvGraphicFramePr>
            <a:graphicFrameLocks noChangeAspect="1"/>
          </p:cNvGraphicFramePr>
          <p:nvPr/>
        </p:nvGraphicFramePr>
        <p:xfrm>
          <a:off x="3995738" y="476250"/>
          <a:ext cx="1152525" cy="776288"/>
        </p:xfrm>
        <a:graphic>
          <a:graphicData uri="http://schemas.openxmlformats.org/presentationml/2006/ole">
            <p:oleObj spid="_x0000_s1026" name="Εικόνα bitmap" r:id="rId5" imgW="1438095" imgH="1352381" progId="PBrush">
              <p:embed/>
            </p:oleObj>
          </a:graphicData>
        </a:graphic>
      </p:graphicFrame>
      <p:sp>
        <p:nvSpPr>
          <p:cNvPr id="70" name="Rectangle 346"/>
          <p:cNvSpPr>
            <a:spLocks noChangeArrowheads="1"/>
          </p:cNvSpPr>
          <p:nvPr/>
        </p:nvSpPr>
        <p:spPr bwMode="gray">
          <a:xfrm>
            <a:off x="539750" y="1052513"/>
            <a:ext cx="1584325" cy="577081"/>
          </a:xfrm>
          <a:prstGeom prst="rect">
            <a:avLst/>
          </a:prstGeom>
          <a:noFill/>
          <a:ln w="9525">
            <a:noFill/>
            <a:miter lim="800000"/>
            <a:headEnd/>
            <a:tailEnd/>
          </a:ln>
          <a:effectLst/>
        </p:spPr>
        <p:txBody>
          <a:bodyPr>
            <a:spAutoFit/>
          </a:bodyPr>
          <a:lstStyle/>
          <a:p>
            <a:pPr algn="ctr"/>
            <a:r>
              <a:rPr lang="el-GR" sz="1050" b="1" dirty="0">
                <a:solidFill>
                  <a:srgbClr val="FFFFFF"/>
                </a:solidFill>
                <a:latin typeface="Tahoma" pitchFamily="34" charset="0"/>
              </a:rPr>
              <a:t>Μ.Ε.Θ</a:t>
            </a:r>
          </a:p>
          <a:p>
            <a:pPr algn="ctr"/>
            <a:r>
              <a:rPr lang="el-GR" sz="1050" b="1" dirty="0">
                <a:solidFill>
                  <a:srgbClr val="F8FD35"/>
                </a:solidFill>
                <a:latin typeface="Tahoma" pitchFamily="34" charset="0"/>
              </a:rPr>
              <a:t>Τοπικός </a:t>
            </a:r>
          </a:p>
          <a:p>
            <a:pPr algn="ctr"/>
            <a:r>
              <a:rPr lang="el-GR" sz="1050" b="1" dirty="0">
                <a:solidFill>
                  <a:srgbClr val="F8FD35"/>
                </a:solidFill>
                <a:latin typeface="Tahoma" pitchFamily="34" charset="0"/>
              </a:rPr>
              <a:t>Συντονιστής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 Point Presentation_final.jpg"/>
          <p:cNvPicPr>
            <a:picLocks noChangeAspect="1"/>
          </p:cNvPicPr>
          <p:nvPr/>
        </p:nvPicPr>
        <p:blipFill>
          <a:blip r:embed="rId2" cstate="print"/>
          <a:stretch>
            <a:fillRect/>
          </a:stretch>
        </p:blipFill>
        <p:spPr>
          <a:xfrm>
            <a:off x="64008" y="0"/>
            <a:ext cx="9015984" cy="685800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500034" y="856796"/>
            <a:ext cx="4008968" cy="60012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908314" y="1000108"/>
            <a:ext cx="3949966" cy="5834999"/>
          </a:xfrm>
          <a:prstGeom prst="rect">
            <a:avLst/>
          </a:prstGeom>
          <a:noFill/>
          <a:ln w="9525">
            <a:noFill/>
            <a:miter lim="800000"/>
            <a:headEnd/>
            <a:tailEnd/>
          </a:ln>
          <a:effectLst/>
        </p:spPr>
      </p:pic>
      <p:sp>
        <p:nvSpPr>
          <p:cNvPr id="7" name="1 - Τίτλος"/>
          <p:cNvSpPr>
            <a:spLocks noGrp="1"/>
          </p:cNvSpPr>
          <p:nvPr>
            <p:ph type="title"/>
          </p:nvPr>
        </p:nvSpPr>
        <p:spPr>
          <a:xfrm>
            <a:off x="428596" y="285728"/>
            <a:ext cx="8258204" cy="796908"/>
          </a:xfrm>
        </p:spPr>
        <p:txBody>
          <a:bodyPr>
            <a:normAutofit fontScale="90000"/>
          </a:bodyPr>
          <a:lstStyle/>
          <a:p>
            <a:r>
              <a:rPr lang="el-GR" sz="3600" dirty="0" smtClean="0"/>
              <a:t>Κεντρικός Συντονισμός ΕΟΜ</a:t>
            </a:r>
            <a:br>
              <a:rPr lang="el-GR" sz="3600" dirty="0" smtClean="0"/>
            </a:br>
            <a:r>
              <a:rPr lang="el-GR" sz="1800" dirty="0" smtClean="0">
                <a:solidFill>
                  <a:srgbClr val="FF9900"/>
                </a:solidFill>
              </a:rPr>
              <a:t>1. Αποβιώσαντες δότες οργάνων &amp; ιστών</a:t>
            </a:r>
            <a:r>
              <a:rPr lang="el-GR" dirty="0" smtClean="0">
                <a:solidFill>
                  <a:srgbClr val="FF9900"/>
                </a:solidFill>
              </a:rPr>
              <a:t/>
            </a:r>
            <a:br>
              <a:rPr lang="el-GR" dirty="0" smtClean="0">
                <a:solidFill>
                  <a:srgbClr val="FF9900"/>
                </a:solidFill>
              </a:rPr>
            </a:b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 Point Presentation_final.jpg"/>
          <p:cNvPicPr>
            <a:picLocks noChangeAspect="1"/>
          </p:cNvPicPr>
          <p:nvPr/>
        </p:nvPicPr>
        <p:blipFill>
          <a:blip r:embed="rId2" cstate="print"/>
          <a:stretch>
            <a:fillRect/>
          </a:stretch>
        </p:blipFill>
        <p:spPr>
          <a:xfrm>
            <a:off x="64008" y="0"/>
            <a:ext cx="9015984" cy="6858000"/>
          </a:xfrm>
          <a:prstGeom prst="rect">
            <a:avLst/>
          </a:prstGeom>
        </p:spPr>
      </p:pic>
      <p:sp>
        <p:nvSpPr>
          <p:cNvPr id="7" name="1 - Τίτλος"/>
          <p:cNvSpPr>
            <a:spLocks noGrp="1"/>
          </p:cNvSpPr>
          <p:nvPr>
            <p:ph type="title"/>
          </p:nvPr>
        </p:nvSpPr>
        <p:spPr>
          <a:xfrm>
            <a:off x="428596" y="285728"/>
            <a:ext cx="8258204" cy="796908"/>
          </a:xfrm>
        </p:spPr>
        <p:txBody>
          <a:bodyPr>
            <a:normAutofit fontScale="90000"/>
          </a:bodyPr>
          <a:lstStyle/>
          <a:p>
            <a:r>
              <a:rPr lang="el-GR" sz="3600" dirty="0" smtClean="0"/>
              <a:t>Κεντρικός Συντονισμός ΕΟΜ</a:t>
            </a:r>
            <a:br>
              <a:rPr lang="el-GR" sz="3600" dirty="0" smtClean="0"/>
            </a:br>
            <a:r>
              <a:rPr lang="el-GR" sz="1800" dirty="0" smtClean="0">
                <a:solidFill>
                  <a:srgbClr val="FF9900"/>
                </a:solidFill>
              </a:rPr>
              <a:t>1. Αποβιώσαντες δότες οργάνων &amp; ιστών</a:t>
            </a:r>
            <a:r>
              <a:rPr lang="el-GR" dirty="0" smtClean="0">
                <a:solidFill>
                  <a:srgbClr val="FF9900"/>
                </a:solidFill>
              </a:rPr>
              <a:t/>
            </a:r>
            <a:br>
              <a:rPr lang="el-GR" dirty="0" smtClean="0">
                <a:solidFill>
                  <a:srgbClr val="FF9900"/>
                </a:solidFill>
              </a:rPr>
            </a:br>
            <a:endParaRPr lang="el-GR" dirty="0"/>
          </a:p>
        </p:txBody>
      </p:sp>
      <p:pic>
        <p:nvPicPr>
          <p:cNvPr id="3074" name="Picture 2"/>
          <p:cNvPicPr>
            <a:picLocks noChangeAspect="1" noChangeArrowheads="1"/>
          </p:cNvPicPr>
          <p:nvPr/>
        </p:nvPicPr>
        <p:blipFill>
          <a:blip r:embed="rId3" cstate="print"/>
          <a:srcRect/>
          <a:stretch>
            <a:fillRect/>
          </a:stretch>
        </p:blipFill>
        <p:spPr bwMode="auto">
          <a:xfrm>
            <a:off x="285720" y="928670"/>
            <a:ext cx="3857652" cy="56492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4429124" y="1000108"/>
            <a:ext cx="4099845" cy="3119447"/>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4500562" y="4214818"/>
            <a:ext cx="3551906" cy="22907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 Point Presentation_final.jpg"/>
          <p:cNvPicPr>
            <a:picLocks noChangeAspect="1"/>
          </p:cNvPicPr>
          <p:nvPr/>
        </p:nvPicPr>
        <p:blipFill>
          <a:blip r:embed="rId2" cstate="print"/>
          <a:stretch>
            <a:fillRect/>
          </a:stretch>
        </p:blipFill>
        <p:spPr>
          <a:xfrm>
            <a:off x="64008" y="0"/>
            <a:ext cx="9015984" cy="6858000"/>
          </a:xfrm>
          <a:prstGeom prst="rect">
            <a:avLst/>
          </a:prstGeom>
        </p:spPr>
      </p:pic>
      <p:sp>
        <p:nvSpPr>
          <p:cNvPr id="7" name="1 - Τίτλος"/>
          <p:cNvSpPr>
            <a:spLocks noGrp="1"/>
          </p:cNvSpPr>
          <p:nvPr>
            <p:ph type="title"/>
          </p:nvPr>
        </p:nvSpPr>
        <p:spPr>
          <a:xfrm>
            <a:off x="428596" y="500042"/>
            <a:ext cx="8258204" cy="796908"/>
          </a:xfrm>
        </p:spPr>
        <p:txBody>
          <a:bodyPr>
            <a:normAutofit fontScale="90000"/>
          </a:bodyPr>
          <a:lstStyle/>
          <a:p>
            <a:r>
              <a:rPr lang="el-GR" sz="3600" dirty="0" smtClean="0"/>
              <a:t>Κεντρικός Συντονισμός ΕΟΜ</a:t>
            </a:r>
            <a:br>
              <a:rPr lang="el-GR" sz="3600" dirty="0" smtClean="0"/>
            </a:br>
            <a:r>
              <a:rPr lang="el-GR" sz="1800" dirty="0" smtClean="0">
                <a:solidFill>
                  <a:srgbClr val="FF9900"/>
                </a:solidFill>
              </a:rPr>
              <a:t>1. Αποβιώσαντες δότες οργάνων &amp; ιστών</a:t>
            </a:r>
            <a:r>
              <a:rPr lang="el-GR" dirty="0" smtClean="0">
                <a:solidFill>
                  <a:srgbClr val="FF9900"/>
                </a:solidFill>
              </a:rPr>
              <a:t/>
            </a:r>
            <a:br>
              <a:rPr lang="el-GR" dirty="0" smtClean="0">
                <a:solidFill>
                  <a:srgbClr val="FF9900"/>
                </a:solidFill>
              </a:rPr>
            </a:br>
            <a:endParaRPr lang="el-GR" dirty="0"/>
          </a:p>
        </p:txBody>
      </p:sp>
      <p:sp>
        <p:nvSpPr>
          <p:cNvPr id="5" name="1 - Τίτλος"/>
          <p:cNvSpPr txBox="1">
            <a:spLocks/>
          </p:cNvSpPr>
          <p:nvPr/>
        </p:nvSpPr>
        <p:spPr>
          <a:xfrm>
            <a:off x="2571736" y="1571612"/>
            <a:ext cx="3686172" cy="2857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600" b="0" i="0" u="none" strike="noStrike" kern="1200" cap="none" spc="0" normalizeH="0" baseline="0" noProof="0" dirty="0" smtClean="0">
                <a:ln>
                  <a:noFill/>
                </a:ln>
                <a:solidFill>
                  <a:schemeClr val="tx1"/>
                </a:solidFill>
                <a:effectLst/>
                <a:uLnTx/>
                <a:uFillTx/>
                <a:latin typeface="+mj-lt"/>
                <a:ea typeface="+mj-ea"/>
                <a:cs typeface="+mj-cs"/>
              </a:rPr>
              <a:t>Προδιατυπωμένα Έντυπα Συντονισμού</a:t>
            </a:r>
            <a:br>
              <a:rPr kumimoji="0" lang="el-GR" sz="1600" b="0" i="0" u="none" strike="noStrike" kern="1200" cap="none" spc="0" normalizeH="0" baseline="0" noProof="0" dirty="0" smtClean="0">
                <a:ln>
                  <a:noFill/>
                </a:ln>
                <a:solidFill>
                  <a:schemeClr val="tx1"/>
                </a:solidFill>
                <a:effectLst/>
                <a:uLnTx/>
                <a:uFillTx/>
                <a:latin typeface="+mj-lt"/>
                <a:ea typeface="+mj-ea"/>
                <a:cs typeface="+mj-cs"/>
              </a:rPr>
            </a:br>
            <a:r>
              <a:rPr kumimoji="0" lang="el-GR" sz="1600" b="0" i="0" u="none" strike="noStrike" kern="1200" cap="none" spc="0" normalizeH="0" baseline="0" noProof="0" dirty="0" smtClean="0">
                <a:ln>
                  <a:noFill/>
                </a:ln>
                <a:solidFill>
                  <a:srgbClr val="FF9900"/>
                </a:solidFill>
                <a:effectLst/>
                <a:uLnTx/>
                <a:uFillTx/>
                <a:latin typeface="+mj-lt"/>
                <a:ea typeface="+mj-ea"/>
                <a:cs typeface="+mj-cs"/>
              </a:rPr>
              <a:t/>
            </a:r>
            <a:br>
              <a:rPr kumimoji="0" lang="el-GR" sz="1600" b="0" i="0" u="none" strike="noStrike" kern="1200" cap="none" spc="0" normalizeH="0" baseline="0" noProof="0" dirty="0" smtClean="0">
                <a:ln>
                  <a:noFill/>
                </a:ln>
                <a:solidFill>
                  <a:srgbClr val="FF9900"/>
                </a:solidFill>
                <a:effectLst/>
                <a:uLnTx/>
                <a:uFillTx/>
                <a:latin typeface="+mj-lt"/>
                <a:ea typeface="+mj-ea"/>
                <a:cs typeface="+mj-cs"/>
              </a:rPr>
            </a:br>
            <a:endParaRPr kumimoji="0" lang="el-GR"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2 - Θέση περιεχομένου"/>
          <p:cNvSpPr>
            <a:spLocks noGrp="1"/>
          </p:cNvSpPr>
          <p:nvPr>
            <p:ph idx="1"/>
          </p:nvPr>
        </p:nvSpPr>
        <p:spPr>
          <a:xfrm>
            <a:off x="1928794" y="5072074"/>
            <a:ext cx="5257808" cy="1614486"/>
          </a:xfrm>
        </p:spPr>
        <p:txBody>
          <a:bodyPr>
            <a:normAutofit/>
          </a:bodyPr>
          <a:lstStyle/>
          <a:p>
            <a:r>
              <a:rPr lang="el-GR" sz="1600" dirty="0" smtClean="0">
                <a:solidFill>
                  <a:srgbClr val="FF6600"/>
                </a:solidFill>
              </a:rPr>
              <a:t>Πλήρης αποτύπωση κλινικής κατάστασης δότη οργάνων</a:t>
            </a:r>
          </a:p>
          <a:p>
            <a:r>
              <a:rPr lang="el-GR" sz="1600" dirty="0" smtClean="0">
                <a:solidFill>
                  <a:srgbClr val="FF6600"/>
                </a:solidFill>
              </a:rPr>
              <a:t>Ασφαλής διαβίβαση ιατρικών πληροφοριών</a:t>
            </a:r>
          </a:p>
          <a:p>
            <a:r>
              <a:rPr lang="en-US" sz="1600" dirty="0" smtClean="0">
                <a:solidFill>
                  <a:srgbClr val="FF6600"/>
                </a:solidFill>
              </a:rPr>
              <a:t>Follow up </a:t>
            </a:r>
            <a:r>
              <a:rPr lang="el-GR" sz="1600" dirty="0" smtClean="0">
                <a:solidFill>
                  <a:srgbClr val="FF6600"/>
                </a:solidFill>
              </a:rPr>
              <a:t>εκκρεμοτήτων &amp; έκβασης μεταμοσχεύσεων</a:t>
            </a:r>
          </a:p>
          <a:p>
            <a:r>
              <a:rPr lang="el-GR" sz="1600" dirty="0" smtClean="0">
                <a:solidFill>
                  <a:srgbClr val="FF6600"/>
                </a:solidFill>
              </a:rPr>
              <a:t>Ιχνιλασημότητα μεταμοσχευμένων ιστών &amp; οργάνων</a:t>
            </a:r>
          </a:p>
          <a:p>
            <a:r>
              <a:rPr lang="el-GR" sz="1600" dirty="0" smtClean="0">
                <a:solidFill>
                  <a:srgbClr val="FF6600"/>
                </a:solidFill>
              </a:rPr>
              <a:t>Πρόληψη &amp; καταγραφή Ανεπιθύμητων Συμβάντων</a:t>
            </a:r>
          </a:p>
          <a:p>
            <a:pPr>
              <a:buNone/>
            </a:pPr>
            <a:endParaRPr lang="el-GR" dirty="0"/>
          </a:p>
        </p:txBody>
      </p:sp>
      <p:sp>
        <p:nvSpPr>
          <p:cNvPr id="4098" name="AutoShape 2" descr="Αποτέλεσμα εικόνας για english ver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 name="Picture 8" descr="http://www.jdn-conference.net/logos/anglais.png"/>
          <p:cNvPicPr>
            <a:picLocks noChangeAspect="1" noChangeArrowheads="1"/>
          </p:cNvPicPr>
          <p:nvPr/>
        </p:nvPicPr>
        <p:blipFill>
          <a:blip r:embed="rId3" cstate="print"/>
          <a:srcRect/>
          <a:stretch>
            <a:fillRect/>
          </a:stretch>
        </p:blipFill>
        <p:spPr bwMode="auto">
          <a:xfrm>
            <a:off x="6929454" y="642918"/>
            <a:ext cx="1023918" cy="1023918"/>
          </a:xfrm>
          <a:prstGeom prst="rect">
            <a:avLst/>
          </a:prstGeom>
          <a:noFill/>
        </p:spPr>
      </p:pic>
      <p:pic>
        <p:nvPicPr>
          <p:cNvPr id="8" name="Picture 2" descr="http://nasmb-bg.org/wp-content/uploads/2013/08/english-version.jpg"/>
          <p:cNvPicPr>
            <a:picLocks noChangeAspect="1" noChangeArrowheads="1"/>
          </p:cNvPicPr>
          <p:nvPr/>
        </p:nvPicPr>
        <p:blipFill>
          <a:blip r:embed="rId4" cstate="print"/>
          <a:srcRect/>
          <a:stretch>
            <a:fillRect/>
          </a:stretch>
        </p:blipFill>
        <p:spPr bwMode="auto">
          <a:xfrm>
            <a:off x="7500958" y="1214422"/>
            <a:ext cx="928694" cy="928694"/>
          </a:xfrm>
          <a:prstGeom prst="rect">
            <a:avLst/>
          </a:prstGeom>
          <a:noFill/>
        </p:spPr>
      </p:pic>
      <p:graphicFrame>
        <p:nvGraphicFramePr>
          <p:cNvPr id="12" name="1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30175" y="0"/>
            <a:ext cx="9013825" cy="6858000"/>
          </a:xfrm>
          <a:prstGeom prst="rect">
            <a:avLst/>
          </a:prstGeom>
          <a:noFill/>
          <a:ln w="9525">
            <a:noFill/>
            <a:miter lim="800000"/>
            <a:headEnd/>
            <a:tailEnd/>
          </a:ln>
          <a:effectLst/>
        </p:spPr>
      </p:pic>
      <p:sp>
        <p:nvSpPr>
          <p:cNvPr id="2" name="1 - Τίτλος"/>
          <p:cNvSpPr>
            <a:spLocks noGrp="1"/>
          </p:cNvSpPr>
          <p:nvPr>
            <p:ph type="title"/>
          </p:nvPr>
        </p:nvSpPr>
        <p:spPr/>
        <p:txBody>
          <a:bodyPr/>
          <a:lstStyle/>
          <a:p>
            <a:r>
              <a:rPr lang="el-GR" dirty="0" smtClean="0"/>
              <a:t>Το χειρουργείο του Δότη</a:t>
            </a:r>
            <a:endParaRPr lang="el-GR" dirty="0"/>
          </a:p>
        </p:txBody>
      </p:sp>
      <p:sp>
        <p:nvSpPr>
          <p:cNvPr id="4" name="Rectangle 3"/>
          <p:cNvSpPr txBox="1">
            <a:spLocks noChangeArrowheads="1"/>
          </p:cNvSpPr>
          <p:nvPr/>
        </p:nvSpPr>
        <p:spPr>
          <a:xfrm>
            <a:off x="285720" y="1643026"/>
            <a:ext cx="8393140" cy="5214974"/>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Ξεκινάει σε </a:t>
            </a:r>
            <a:r>
              <a:rPr kumimoji="0" lang="el-GR" sz="1600" b="1" i="0" u="none" strike="noStrike" kern="1200" cap="none" spc="0" normalizeH="0" baseline="0" noProof="0" dirty="0" smtClean="0">
                <a:ln>
                  <a:noFill/>
                </a:ln>
                <a:solidFill>
                  <a:schemeClr val="tx1"/>
                </a:solidFill>
                <a:effectLst/>
                <a:uLnTx/>
                <a:uFillTx/>
                <a:latin typeface="+mn-lt"/>
                <a:ea typeface="+mn-ea"/>
                <a:cs typeface="+mn-cs"/>
              </a:rPr>
              <a:t>προσυμφωνημένη ώρα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με το </a:t>
            </a:r>
            <a:r>
              <a:rPr lang="el-GR" sz="1600" dirty="0" smtClean="0"/>
              <a:t>Νοσοκομείο, αφού συγκεντρωθούν όλες οι ομάδες και διενεργήσουν τις απαραίτητες εξετάσεις</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1600" dirty="0" smtClean="0"/>
              <a:t>Συνήθως γίνεται </a:t>
            </a:r>
            <a:r>
              <a:rPr lang="el-GR" sz="1600" b="1" dirty="0" smtClean="0"/>
              <a:t>νύχτα</a:t>
            </a:r>
            <a:r>
              <a:rPr lang="el-GR" sz="1600" dirty="0" smtClean="0"/>
              <a:t> για να μην διαταράσσει τη προγραμματισμένη ροή των χ/ων και προκειμένου η </a:t>
            </a:r>
            <a:r>
              <a:rPr lang="el-GR" sz="1600" dirty="0" err="1" smtClean="0"/>
              <a:t>μτμσχ</a:t>
            </a:r>
            <a:r>
              <a:rPr lang="el-GR" sz="1600" dirty="0" smtClean="0"/>
              <a:t>. ήπατος να ξεκινάει πρωί</a:t>
            </a:r>
            <a:endParaRPr kumimoji="0" lang="el-GR" sz="1600" b="0" i="0" u="none" strike="noStrike" kern="1200" cap="none" spc="0" normalizeH="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Ειδικά </a:t>
            </a:r>
            <a:r>
              <a:rPr kumimoji="0" lang="el-GR" sz="1600" b="1" i="0" u="none" strike="noStrike" kern="1200" cap="none" spc="0" normalizeH="0" baseline="0" noProof="0" dirty="0" smtClean="0">
                <a:ln>
                  <a:noFill/>
                </a:ln>
                <a:solidFill>
                  <a:schemeClr val="tx1"/>
                </a:solidFill>
                <a:effectLst/>
                <a:uLnTx/>
                <a:uFillTx/>
                <a:latin typeface="+mn-lt"/>
                <a:ea typeface="+mn-ea"/>
                <a:cs typeface="+mn-cs"/>
              </a:rPr>
              <a:t>διαλύματα </a:t>
            </a:r>
            <a:r>
              <a:rPr kumimoji="0" lang="el-GR" sz="1600" b="1" i="0" u="none" strike="noStrike" kern="1200" cap="none" spc="0" normalizeH="0" baseline="0" noProof="0" dirty="0" err="1" smtClean="0">
                <a:ln>
                  <a:noFill/>
                </a:ln>
                <a:solidFill>
                  <a:schemeClr val="tx1"/>
                </a:solidFill>
                <a:effectLst/>
                <a:uLnTx/>
                <a:uFillTx/>
                <a:latin typeface="+mn-lt"/>
                <a:ea typeface="+mn-ea"/>
                <a:cs typeface="+mn-cs"/>
              </a:rPr>
              <a:t>έκπλυσης</a:t>
            </a:r>
            <a:r>
              <a:rPr kumimoji="0" lang="el-GR" sz="16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και κάποιες φορές ζητείται από το Νοσοκομείο </a:t>
            </a:r>
            <a:r>
              <a:rPr kumimoji="0" lang="el-GR" sz="1600" b="1" i="0" u="none" strike="noStrike" kern="1200" cap="none" spc="0" normalizeH="0" baseline="0" noProof="0" dirty="0" smtClean="0">
                <a:ln>
                  <a:noFill/>
                </a:ln>
                <a:solidFill>
                  <a:schemeClr val="tx1"/>
                </a:solidFill>
                <a:effectLst/>
                <a:uLnTx/>
                <a:uFillTx/>
                <a:latin typeface="+mn-lt"/>
                <a:ea typeface="+mn-ea"/>
                <a:cs typeface="+mn-cs"/>
              </a:rPr>
              <a:t>πάγος</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1600" dirty="0" smtClean="0"/>
              <a:t>Εάν χρειάζονται </a:t>
            </a:r>
            <a:r>
              <a:rPr lang="el-GR" sz="1600" b="1" dirty="0" smtClean="0"/>
              <a:t>ειδικά εργαλεία </a:t>
            </a:r>
            <a:r>
              <a:rPr lang="el-GR" sz="1600" dirty="0" smtClean="0"/>
              <a:t>(π.χ. </a:t>
            </a:r>
            <a:r>
              <a:rPr lang="el-GR" sz="1600" dirty="0" err="1" smtClean="0"/>
              <a:t>στερνοτόμος</a:t>
            </a:r>
            <a:r>
              <a:rPr lang="el-GR" sz="1600" dirty="0" smtClean="0"/>
              <a:t>) γίνεται </a:t>
            </a:r>
            <a:r>
              <a:rPr lang="el-GR" sz="1600" dirty="0" err="1" smtClean="0"/>
              <a:t>προσυνεννόηση</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600" b="1" i="0" u="none" strike="noStrike" kern="1200" cap="none" spc="0" normalizeH="0" baseline="0" noProof="0" dirty="0" smtClean="0">
                <a:ln>
                  <a:noFill/>
                </a:ln>
                <a:solidFill>
                  <a:schemeClr val="tx1"/>
                </a:solidFill>
                <a:effectLst/>
                <a:uLnTx/>
                <a:uFillTx/>
                <a:latin typeface="+mn-lt"/>
                <a:ea typeface="+mn-ea"/>
                <a:cs typeface="+mn-cs"/>
              </a:rPr>
              <a:t>Χρόνος Ψυχρής Ισχαιμίας</a:t>
            </a:r>
            <a:r>
              <a:rPr lang="el-GR" sz="1600" b="1" dirty="0" smtClean="0"/>
              <a:t> (Χ.Ψ.Ι.) </a:t>
            </a:r>
            <a:r>
              <a:rPr lang="el-GR" sz="1600" dirty="0" smtClean="0"/>
              <a:t>ξεκινά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με</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την διακοπή της κυκλοφορίας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cross</a:t>
            </a:r>
            <a:r>
              <a:rPr kumimoji="0" lang="en-US" sz="1600" b="0" i="0" u="none" strike="noStrike" kern="1200" cap="none" spc="0" normalizeH="0" noProof="0" dirty="0" smtClean="0">
                <a:ln>
                  <a:noFill/>
                </a:ln>
                <a:solidFill>
                  <a:schemeClr val="tx1"/>
                </a:solidFill>
                <a:effectLst/>
                <a:uLnTx/>
                <a:uFillTx/>
                <a:latin typeface="+mn-lt"/>
                <a:ea typeface="+mn-ea"/>
                <a:cs typeface="+mn-cs"/>
              </a:rPr>
              <a:t> clamp time)</a:t>
            </a:r>
            <a:r>
              <a:rPr lang="en-US" sz="1600" dirty="0" smtClean="0"/>
              <a:t> -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Επίδραση στη λειτουργικότητα του οργάνου</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16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16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16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1600" dirty="0" smtClean="0"/>
              <a:t>Ενδεχόμενη </a:t>
            </a:r>
            <a:r>
              <a:rPr lang="el-GR" sz="1600" b="1" dirty="0" smtClean="0"/>
              <a:t>Νεκροψία</a:t>
            </a:r>
            <a:r>
              <a:rPr lang="el-GR" sz="1600" dirty="0" smtClean="0"/>
              <a:t>, ακολουθεί το χειρουργείο της Δωρεάς, κατόπιν συνεννόησης με τον Ιατροδικαστή</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1600" b="1" dirty="0" smtClean="0"/>
              <a:t>ΠΡΟΣΟΧΗ: Πιστοποιητικό θανάτου δεν σχετίζεται με το χ/ο</a:t>
            </a:r>
          </a:p>
        </p:txBody>
      </p:sp>
      <p:sp>
        <p:nvSpPr>
          <p:cNvPr id="5" name="Text Box 13"/>
          <p:cNvSpPr txBox="1">
            <a:spLocks noChangeArrowheads="1"/>
          </p:cNvSpPr>
          <p:nvPr/>
        </p:nvSpPr>
        <p:spPr bwMode="auto">
          <a:xfrm>
            <a:off x="2786050" y="4000504"/>
            <a:ext cx="3643338" cy="1200329"/>
          </a:xfrm>
          <a:prstGeom prst="rect">
            <a:avLst/>
          </a:prstGeom>
          <a:solidFill>
            <a:srgbClr val="CCFFCC"/>
          </a:solidFill>
          <a:ln w="9525" algn="ctr">
            <a:solidFill>
              <a:schemeClr val="tx1"/>
            </a:solidFill>
            <a:miter lim="800000"/>
            <a:headEnd/>
            <a:tailEnd/>
          </a:ln>
          <a:effectLst/>
        </p:spPr>
        <p:txBody>
          <a:bodyPr wrap="square">
            <a:spAutoFit/>
          </a:bodyPr>
          <a:lstStyle/>
          <a:p>
            <a:pPr algn="ctr">
              <a:defRPr/>
            </a:pPr>
            <a:r>
              <a:rPr lang="el-GR" b="1" dirty="0" smtClean="0">
                <a:solidFill>
                  <a:schemeClr val="accent2"/>
                </a:solidFill>
              </a:rPr>
              <a:t>Χ.Ψ.Ι </a:t>
            </a:r>
            <a:endParaRPr lang="en-US" sz="1800" b="1" dirty="0">
              <a:solidFill>
                <a:schemeClr val="accent2"/>
              </a:solidFill>
            </a:endParaRPr>
          </a:p>
          <a:p>
            <a:pPr lvl="1">
              <a:defRPr/>
            </a:pPr>
            <a:r>
              <a:rPr lang="en-US" sz="1800" b="1" dirty="0">
                <a:solidFill>
                  <a:schemeClr val="accent2"/>
                </a:solidFill>
              </a:rPr>
              <a:t>   - 4-6 h </a:t>
            </a:r>
            <a:r>
              <a:rPr lang="el-GR" sz="1800" b="1" dirty="0" smtClean="0">
                <a:solidFill>
                  <a:schemeClr val="accent2"/>
                </a:solidFill>
              </a:rPr>
              <a:t>Καρδιά &amp; </a:t>
            </a:r>
            <a:r>
              <a:rPr lang="el-GR" b="1" dirty="0" smtClean="0">
                <a:solidFill>
                  <a:schemeClr val="accent2"/>
                </a:solidFill>
              </a:rPr>
              <a:t>Πνεύμονες</a:t>
            </a:r>
            <a:endParaRPr lang="en-US" sz="1800" b="1" dirty="0">
              <a:solidFill>
                <a:schemeClr val="accent2"/>
              </a:solidFill>
            </a:endParaRPr>
          </a:p>
          <a:p>
            <a:pPr lvl="1">
              <a:defRPr/>
            </a:pPr>
            <a:r>
              <a:rPr lang="en-US" sz="1800" b="1" dirty="0">
                <a:solidFill>
                  <a:schemeClr val="accent2"/>
                </a:solidFill>
              </a:rPr>
              <a:t>   - 12 h </a:t>
            </a:r>
            <a:r>
              <a:rPr lang="el-GR" sz="1800" b="1" dirty="0" smtClean="0">
                <a:solidFill>
                  <a:schemeClr val="accent2"/>
                </a:solidFill>
              </a:rPr>
              <a:t>Ήπαρ</a:t>
            </a:r>
            <a:r>
              <a:rPr lang="en-US" sz="1800" b="1" dirty="0">
                <a:solidFill>
                  <a:schemeClr val="accent2"/>
                </a:solidFill>
              </a:rPr>
              <a:t>, </a:t>
            </a:r>
            <a:r>
              <a:rPr lang="el-GR" sz="1800" b="1" dirty="0" smtClean="0">
                <a:solidFill>
                  <a:schemeClr val="accent2"/>
                </a:solidFill>
              </a:rPr>
              <a:t>&amp; </a:t>
            </a:r>
            <a:r>
              <a:rPr lang="el-GR" sz="1800" b="1" dirty="0">
                <a:solidFill>
                  <a:schemeClr val="accent2"/>
                </a:solidFill>
              </a:rPr>
              <a:t>Πάγκρεας</a:t>
            </a:r>
            <a:r>
              <a:rPr lang="en-US" sz="1800" b="1" dirty="0">
                <a:solidFill>
                  <a:schemeClr val="accent2"/>
                </a:solidFill>
              </a:rPr>
              <a:t> </a:t>
            </a:r>
          </a:p>
          <a:p>
            <a:pPr lvl="1">
              <a:defRPr/>
            </a:pPr>
            <a:r>
              <a:rPr lang="en-US" sz="1800" b="1" dirty="0">
                <a:solidFill>
                  <a:schemeClr val="accent2"/>
                </a:solidFill>
              </a:rPr>
              <a:t>   - 24 h (-48 h) </a:t>
            </a:r>
            <a:r>
              <a:rPr lang="el-GR" sz="1800" b="1" dirty="0" smtClean="0">
                <a:solidFill>
                  <a:schemeClr val="accent2"/>
                </a:solidFill>
              </a:rPr>
              <a:t>Νεφρό</a:t>
            </a:r>
            <a:endParaRPr lang="en-US" sz="1800" b="1" dirty="0">
              <a:solidFill>
                <a:schemeClr val="accent2"/>
              </a:solidFill>
            </a:endParaRPr>
          </a:p>
        </p:txBody>
      </p:sp>
      <p:pic>
        <p:nvPicPr>
          <p:cNvPr id="6" name="Picture 5" descr="images (4)"/>
          <p:cNvPicPr>
            <a:picLocks noChangeAspect="1" noChangeArrowheads="1"/>
          </p:cNvPicPr>
          <p:nvPr/>
        </p:nvPicPr>
        <p:blipFill>
          <a:blip r:embed="rId3" cstate="print"/>
          <a:srcRect/>
          <a:stretch>
            <a:fillRect/>
          </a:stretch>
        </p:blipFill>
        <p:spPr bwMode="auto">
          <a:xfrm>
            <a:off x="7495250" y="142853"/>
            <a:ext cx="1485253" cy="10001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 calcmode="lin" valueType="num">
                                      <p:cBhvr additive="base">
                                        <p:cTn id="32"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2087</Words>
  <Application>Microsoft Office PowerPoint</Application>
  <PresentationFormat>Προβολή στην οθόνη (4:3)</PresentationFormat>
  <Paragraphs>507</Paragraphs>
  <Slides>34</Slides>
  <Notes>3</Notes>
  <HiddenSlides>0</HiddenSlides>
  <MMClips>1</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34</vt:i4>
      </vt:variant>
    </vt:vector>
  </HeadingPairs>
  <TitlesOfParts>
    <vt:vector size="36" baseType="lpstr">
      <vt:lpstr>Θέμα του Office</vt:lpstr>
      <vt:lpstr>Εικόνα bitmap</vt:lpstr>
      <vt:lpstr>Κεντρικός Συντονισμός ΕΟΜ   Κατανομή Οργάνων</vt:lpstr>
      <vt:lpstr>Κεντρικός Συντονισμός ΕΟΜ</vt:lpstr>
      <vt:lpstr>Κεντρικός Συντονισμός ΕΟΜ</vt:lpstr>
      <vt:lpstr>Κεντρικός Συντονισμός ΕΟΜ 1. Αποβιώσαντες δότες οργάνων &amp; ιστών </vt:lpstr>
      <vt:lpstr>Διαφάνεια 5</vt:lpstr>
      <vt:lpstr>Κεντρικός Συντονισμός ΕΟΜ 1. Αποβιώσαντες δότες οργάνων &amp; ιστών </vt:lpstr>
      <vt:lpstr>Κεντρικός Συντονισμός ΕΟΜ 1. Αποβιώσαντες δότες οργάνων &amp; ιστών </vt:lpstr>
      <vt:lpstr>Κεντρικός Συντονισμός ΕΟΜ 1. Αποβιώσαντες δότες οργάνων &amp; ιστών </vt:lpstr>
      <vt:lpstr>Το χειρουργείο του Δότη</vt:lpstr>
      <vt:lpstr>Διαφάνεια 10</vt:lpstr>
      <vt:lpstr>Συνεργαζόμενες Υπηρεσίες</vt:lpstr>
      <vt:lpstr> Κεντρικός Συντονισμός ΕΟΜ 2. Προσφορές Οργάνων από το Εξωτερικό </vt:lpstr>
      <vt:lpstr>Μοσχεύματα από εγχώριους δότες αξιοποιηθέντα  ΣΤΟ ΕΞΩΤΕΡΙΚΟ 2012 - 2015</vt:lpstr>
      <vt:lpstr>Ήπαρ Σύμβαση με C.N.T. Ιταλίας</vt:lpstr>
      <vt:lpstr>Πνεύμονες Σύμβαση με    …………………….   </vt:lpstr>
      <vt:lpstr>Μοσχεύματα  ΑΠΟ το Εξωτερικό 2012 - 2015</vt:lpstr>
      <vt:lpstr> Κεντρικός Συντονισμός ΕΟΜ 2. Προσφορές Οργάνων από &amp; προς το Εξωτερικό </vt:lpstr>
      <vt:lpstr> Κεντρικός Συντονισμός ΕΟΜ 2. Επείγουσες μεταβάσεις στο εξωτερικό </vt:lpstr>
      <vt:lpstr> Κεντρικός Συντονισμός ΕΟΜ 3. Επείγουσες μεταβάσεις στο εξωτερικό </vt:lpstr>
      <vt:lpstr>Κατανομή Οργάνων</vt:lpstr>
      <vt:lpstr>Κατανομή Οργάνων Νέα Κριτήρια Κατανομής Νεφρικών Μοσχευμάτων</vt:lpstr>
      <vt:lpstr>Κατανομή Οργάνων Νέα Κριτήρια Κατανομής Νεφρικών Μοσχευμάτων</vt:lpstr>
      <vt:lpstr>Κατανομή Οργάνων Νέα Κριτήρια Κατανομής Νεφρικών Μοσχευμάτων</vt:lpstr>
      <vt:lpstr>Κατανομή Οργάνων Νέα Κριτήρια Κατανομής Νεφρικών Μοσχευμάτων</vt:lpstr>
      <vt:lpstr>Πληροφοριακό Σύστημα TRANS-MED</vt:lpstr>
      <vt:lpstr>Πληροφοριακό Σύστημα TRANS-MED</vt:lpstr>
      <vt:lpstr>Κατανομή Οργάνων  Κριτήρια Κατανομής Ήπατος</vt:lpstr>
      <vt:lpstr>Κατανομή Οργάνων  Κριτήρια Κατανομής Θωρακικών Οργάνων</vt:lpstr>
      <vt:lpstr>Επέκταση TRANS-MED εντός  2016 - 2017</vt:lpstr>
      <vt:lpstr>Διαφάνεια 30</vt:lpstr>
      <vt:lpstr>Διαφάνεια 31</vt:lpstr>
      <vt:lpstr>Διαφάνεια 32</vt:lpstr>
      <vt:lpstr>Οι Συντονιστές του ΕΟΜ</vt:lpstr>
      <vt:lpstr>Διαφάνεια 34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Κεντρικός Συντονισμός ΕΟΜ – Κατανομή Οργάνων</dc:title>
  <dc:creator>gmenoudakou</dc:creator>
  <cp:lastModifiedBy>eom</cp:lastModifiedBy>
  <cp:revision>129</cp:revision>
  <dcterms:created xsi:type="dcterms:W3CDTF">2016-04-28T06:08:48Z</dcterms:created>
  <dcterms:modified xsi:type="dcterms:W3CDTF">2016-09-23T05:33:45Z</dcterms:modified>
</cp:coreProperties>
</file>