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7"/>
  </p:notesMasterIdLst>
  <p:handoutMasterIdLst>
    <p:handoutMasterId r:id="rId38"/>
  </p:handoutMasterIdLst>
  <p:sldIdLst>
    <p:sldId id="262" r:id="rId2"/>
    <p:sldId id="263" r:id="rId3"/>
    <p:sldId id="264" r:id="rId4"/>
    <p:sldId id="265" r:id="rId5"/>
    <p:sldId id="266" r:id="rId6"/>
    <p:sldId id="267" r:id="rId7"/>
    <p:sldId id="268" r:id="rId8"/>
    <p:sldId id="269" r:id="rId9"/>
    <p:sldId id="270" r:id="rId10"/>
    <p:sldId id="271" r:id="rId11"/>
    <p:sldId id="272" r:id="rId12"/>
    <p:sldId id="273" r:id="rId13"/>
    <p:sldId id="275" r:id="rId14"/>
    <p:sldId id="297"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Lst>
  <p:sldSz cx="9144000" cy="6858000" type="screen4x3"/>
  <p:notesSz cx="7102475"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3077739" cy="511731"/>
          </a:xfrm>
          <a:prstGeom prst="rect">
            <a:avLst/>
          </a:prstGeom>
        </p:spPr>
        <p:txBody>
          <a:bodyPr vert="horz" lIns="99066" tIns="49533" rIns="99066" bIns="49533" rtlCol="0"/>
          <a:lstStyle>
            <a:lvl1pPr algn="l">
              <a:defRPr sz="1300"/>
            </a:lvl1pPr>
          </a:lstStyle>
          <a:p>
            <a:endParaRPr lang="el-GR"/>
          </a:p>
        </p:txBody>
      </p:sp>
      <p:sp>
        <p:nvSpPr>
          <p:cNvPr id="3" name="2 - Θέση ημερομηνίας"/>
          <p:cNvSpPr>
            <a:spLocks noGrp="1"/>
          </p:cNvSpPr>
          <p:nvPr>
            <p:ph type="dt" sz="quarter" idx="1"/>
          </p:nvPr>
        </p:nvSpPr>
        <p:spPr>
          <a:xfrm>
            <a:off x="4023092" y="0"/>
            <a:ext cx="3077739" cy="511731"/>
          </a:xfrm>
          <a:prstGeom prst="rect">
            <a:avLst/>
          </a:prstGeom>
        </p:spPr>
        <p:txBody>
          <a:bodyPr vert="horz" lIns="99066" tIns="49533" rIns="99066" bIns="49533" rtlCol="0"/>
          <a:lstStyle>
            <a:lvl1pPr algn="r">
              <a:defRPr sz="1300"/>
            </a:lvl1pPr>
          </a:lstStyle>
          <a:p>
            <a:endParaRPr lang="el-GR"/>
          </a:p>
        </p:txBody>
      </p:sp>
      <p:sp>
        <p:nvSpPr>
          <p:cNvPr id="4" name="3 - Θέση υποσέλιδου"/>
          <p:cNvSpPr>
            <a:spLocks noGrp="1"/>
          </p:cNvSpPr>
          <p:nvPr>
            <p:ph type="ftr" sz="quarter" idx="2"/>
          </p:nvPr>
        </p:nvSpPr>
        <p:spPr>
          <a:xfrm>
            <a:off x="0" y="9721106"/>
            <a:ext cx="3077739" cy="511731"/>
          </a:xfrm>
          <a:prstGeom prst="rect">
            <a:avLst/>
          </a:prstGeom>
        </p:spPr>
        <p:txBody>
          <a:bodyPr vert="horz" lIns="99066" tIns="49533" rIns="99066" bIns="49533" rtlCol="0" anchor="b"/>
          <a:lstStyle>
            <a:lvl1pPr algn="l">
              <a:defRPr sz="1300"/>
            </a:lvl1pPr>
          </a:lstStyle>
          <a:p>
            <a:endParaRPr lang="el-GR"/>
          </a:p>
        </p:txBody>
      </p:sp>
      <p:sp>
        <p:nvSpPr>
          <p:cNvPr id="5" name="4 - Θέση αριθμού διαφάνειας"/>
          <p:cNvSpPr>
            <a:spLocks noGrp="1"/>
          </p:cNvSpPr>
          <p:nvPr>
            <p:ph type="sldNum" sz="quarter" idx="3"/>
          </p:nvPr>
        </p:nvSpPr>
        <p:spPr>
          <a:xfrm>
            <a:off x="4023092" y="9721106"/>
            <a:ext cx="3077739" cy="511731"/>
          </a:xfrm>
          <a:prstGeom prst="rect">
            <a:avLst/>
          </a:prstGeom>
        </p:spPr>
        <p:txBody>
          <a:bodyPr vert="horz" lIns="99066" tIns="49533" rIns="99066" bIns="49533" rtlCol="0" anchor="b"/>
          <a:lstStyle>
            <a:lvl1pPr algn="r">
              <a:defRPr sz="1300"/>
            </a:lvl1pPr>
          </a:lstStyle>
          <a:p>
            <a:fld id="{D2A39C06-3931-4E4B-A63A-7D042B1E5D83}" type="slidenum">
              <a:rPr lang="el-GR" smtClean="0"/>
              <a:pPr/>
              <a:t>‹#›</a:t>
            </a:fld>
            <a:endParaRPr lang="el-GR"/>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1731"/>
          </a:xfrm>
          <a:prstGeom prst="rect">
            <a:avLst/>
          </a:prstGeom>
        </p:spPr>
        <p:txBody>
          <a:bodyPr vert="horz" lIns="99066" tIns="49533" rIns="99066" bIns="49533" rtlCol="0"/>
          <a:lstStyle>
            <a:lvl1pPr algn="l">
              <a:defRPr sz="1300"/>
            </a:lvl1pPr>
          </a:lstStyle>
          <a:p>
            <a:endParaRPr lang="en-US"/>
          </a:p>
        </p:txBody>
      </p:sp>
      <p:sp>
        <p:nvSpPr>
          <p:cNvPr id="3" name="Date Placeholder 2"/>
          <p:cNvSpPr>
            <a:spLocks noGrp="1"/>
          </p:cNvSpPr>
          <p:nvPr>
            <p:ph type="dt" idx="1"/>
          </p:nvPr>
        </p:nvSpPr>
        <p:spPr>
          <a:xfrm>
            <a:off x="4023092" y="0"/>
            <a:ext cx="3077739" cy="511731"/>
          </a:xfrm>
          <a:prstGeom prst="rect">
            <a:avLst/>
          </a:prstGeom>
        </p:spPr>
        <p:txBody>
          <a:bodyPr vert="horz" lIns="99066" tIns="49533" rIns="99066" bIns="49533" rtlCol="0"/>
          <a:lstStyle>
            <a:lvl1pPr algn="r">
              <a:defRPr sz="1300"/>
            </a:lvl1pPr>
          </a:lstStyle>
          <a:p>
            <a:endParaRPr lang="en-US"/>
          </a:p>
        </p:txBody>
      </p:sp>
      <p:sp>
        <p:nvSpPr>
          <p:cNvPr id="4" name="Slide Image Placeholder 3"/>
          <p:cNvSpPr>
            <a:spLocks noGrp="1" noRot="1" noChangeAspect="1"/>
          </p:cNvSpPr>
          <p:nvPr>
            <p:ph type="sldImg" idx="2"/>
          </p:nvPr>
        </p:nvSpPr>
        <p:spPr>
          <a:xfrm>
            <a:off x="993775" y="768350"/>
            <a:ext cx="5114925" cy="3836988"/>
          </a:xfrm>
          <a:prstGeom prst="rect">
            <a:avLst/>
          </a:prstGeom>
          <a:noFill/>
          <a:ln w="12700">
            <a:solidFill>
              <a:prstClr val="black"/>
            </a:solidFill>
          </a:ln>
        </p:spPr>
        <p:txBody>
          <a:bodyPr vert="horz" lIns="99066" tIns="49533" rIns="99066" bIns="49533" rtlCol="0" anchor="ctr"/>
          <a:lstStyle/>
          <a:p>
            <a:endParaRPr lang="en-US"/>
          </a:p>
        </p:txBody>
      </p:sp>
      <p:sp>
        <p:nvSpPr>
          <p:cNvPr id="5" name="Notes Placeholder 4"/>
          <p:cNvSpPr>
            <a:spLocks noGrp="1"/>
          </p:cNvSpPr>
          <p:nvPr>
            <p:ph type="body" sz="quarter" idx="3"/>
          </p:nvPr>
        </p:nvSpPr>
        <p:spPr>
          <a:xfrm>
            <a:off x="710248" y="4861441"/>
            <a:ext cx="5681980" cy="4605576"/>
          </a:xfrm>
          <a:prstGeom prst="rect">
            <a:avLst/>
          </a:prstGeom>
        </p:spPr>
        <p:txBody>
          <a:bodyPr vert="horz" lIns="99066" tIns="49533" rIns="99066" bIns="4953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106"/>
            <a:ext cx="3077739" cy="511731"/>
          </a:xfrm>
          <a:prstGeom prst="rect">
            <a:avLst/>
          </a:prstGeom>
        </p:spPr>
        <p:txBody>
          <a:bodyPr vert="horz" lIns="99066" tIns="49533" rIns="99066" bIns="49533" rtlCol="0" anchor="b"/>
          <a:lstStyle>
            <a:lvl1pPr algn="l">
              <a:defRPr sz="1300"/>
            </a:lvl1pPr>
          </a:lstStyle>
          <a:p>
            <a:endParaRPr lang="en-US"/>
          </a:p>
        </p:txBody>
      </p:sp>
      <p:sp>
        <p:nvSpPr>
          <p:cNvPr id="7" name="Slide Number Placeholder 6"/>
          <p:cNvSpPr>
            <a:spLocks noGrp="1"/>
          </p:cNvSpPr>
          <p:nvPr>
            <p:ph type="sldNum" sz="quarter" idx="5"/>
          </p:nvPr>
        </p:nvSpPr>
        <p:spPr>
          <a:xfrm>
            <a:off x="4023092" y="9721106"/>
            <a:ext cx="3077739" cy="511731"/>
          </a:xfrm>
          <a:prstGeom prst="rect">
            <a:avLst/>
          </a:prstGeom>
        </p:spPr>
        <p:txBody>
          <a:bodyPr vert="horz" lIns="99066" tIns="49533" rIns="99066" bIns="49533" rtlCol="0" anchor="b"/>
          <a:lstStyle>
            <a:lvl1pPr algn="r">
              <a:defRPr sz="1300"/>
            </a:lvl1pPr>
          </a:lstStyle>
          <a:p>
            <a:fld id="{37C9C763-1FCB-4AA1-95EA-C334699C93AF}" type="slidenum">
              <a:rPr lang="en-US" smtClean="0"/>
              <a:pPr/>
              <a:t>‹#›</a:t>
            </a:fld>
            <a:endParaRPr lang="en-US"/>
          </a:p>
        </p:txBody>
      </p:sp>
    </p:spTree>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37C9C763-1FCB-4AA1-95EA-C334699C93AF}" type="slidenum">
              <a:rPr lang="en-US" smtClean="0"/>
              <a:pPr/>
              <a:t>1</a:t>
            </a:fld>
            <a:endParaRPr lang="en-US"/>
          </a:p>
        </p:txBody>
      </p:sp>
      <p:sp>
        <p:nvSpPr>
          <p:cNvPr id="5" name="4 - Θέση ημερομηνίας"/>
          <p:cNvSpPr>
            <a:spLocks noGrp="1"/>
          </p:cNvSpPr>
          <p:nvPr>
            <p:ph type="dt" idx="1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0F93CF-90AA-4CBC-80C6-3DE72FF63BEC}" type="slidenum">
              <a:rPr lang="el-GR"/>
              <a:pPr/>
              <a:t>8</a:t>
            </a:fld>
            <a:endParaRPr lang="el-GR"/>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en-GB"/>
          </a:p>
        </p:txBody>
      </p:sp>
      <p:sp>
        <p:nvSpPr>
          <p:cNvPr id="5" name="4 - Θέση ημερομηνίας"/>
          <p:cNvSpPr>
            <a:spLocks noGrp="1"/>
          </p:cNvSpPr>
          <p:nvPr>
            <p:ph type="dt" idx="10"/>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ayt Görüntüsü Yer Tutucusu 1"/>
          <p:cNvSpPr>
            <a:spLocks noGrp="1" noRot="1" noChangeAspect="1" noTextEdit="1"/>
          </p:cNvSpPr>
          <p:nvPr>
            <p:ph type="sldImg"/>
          </p:nvPr>
        </p:nvSpPr>
        <p:spPr>
          <a:ln/>
        </p:spPr>
      </p:sp>
      <p:sp>
        <p:nvSpPr>
          <p:cNvPr id="52227" name="Not Yer Tutucusu 2"/>
          <p:cNvSpPr>
            <a:spLocks noGrp="1"/>
          </p:cNvSpPr>
          <p:nvPr>
            <p:ph type="body" idx="1"/>
          </p:nvPr>
        </p:nvSpPr>
        <p:spPr>
          <a:noFill/>
          <a:ln/>
        </p:spPr>
        <p:txBody>
          <a:bodyPr/>
          <a:lstStyle/>
          <a:p>
            <a:endParaRPr lang="tr-TR" altLang="tr-TR" smtClean="0"/>
          </a:p>
        </p:txBody>
      </p:sp>
      <p:sp>
        <p:nvSpPr>
          <p:cNvPr id="52228" name="Slayt Numarası Yer Tutucusu 3"/>
          <p:cNvSpPr>
            <a:spLocks noGrp="1"/>
          </p:cNvSpPr>
          <p:nvPr>
            <p:ph type="sldNum" sz="quarter" idx="5"/>
          </p:nvPr>
        </p:nvSpPr>
        <p:spPr>
          <a:noFill/>
        </p:spPr>
        <p:txBody>
          <a:bodyPr/>
          <a:lstStyle/>
          <a:p>
            <a:fld id="{B7F882BD-4225-4C2F-BCB5-177A601B22AD}" type="slidenum">
              <a:rPr lang="tr-TR" altLang="tr-TR" smtClean="0"/>
              <a:pPr/>
              <a:t>11</a:t>
            </a:fld>
            <a:endParaRPr lang="tr-TR" altLang="tr-TR" smtClean="0"/>
          </a:p>
        </p:txBody>
      </p:sp>
      <p:sp>
        <p:nvSpPr>
          <p:cNvPr id="5" name="4 - Θέση ημερομηνίας"/>
          <p:cNvSpPr>
            <a:spLocks noGrp="1"/>
          </p:cNvSpPr>
          <p:nvPr>
            <p:ph type="dt" idx="10"/>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BBF2FDE-E0F6-47E7-A3DA-7A6B470EBBD4}" type="slidenum">
              <a:rPr lang="el-GR" smtClean="0"/>
              <a:pPr>
                <a:defRPr/>
              </a:pPr>
              <a:t>12</a:t>
            </a:fld>
            <a:endParaRPr lang="el-GR"/>
          </a:p>
        </p:txBody>
      </p:sp>
      <p:sp>
        <p:nvSpPr>
          <p:cNvPr id="5" name="4 - Θέση ημερομηνίας"/>
          <p:cNvSpPr>
            <a:spLocks noGrp="1"/>
          </p:cNvSpPr>
          <p:nvPr>
            <p:ph type="dt" idx="1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ayt Görüntüsü Yer Tutucusu 1"/>
          <p:cNvSpPr>
            <a:spLocks noGrp="1" noRot="1" noChangeAspect="1" noTextEdit="1"/>
          </p:cNvSpPr>
          <p:nvPr>
            <p:ph type="sldImg"/>
          </p:nvPr>
        </p:nvSpPr>
        <p:spPr>
          <a:ln/>
        </p:spPr>
      </p:sp>
      <p:sp>
        <p:nvSpPr>
          <p:cNvPr id="81923" name="Not Yer Tutucusu 2"/>
          <p:cNvSpPr>
            <a:spLocks noGrp="1"/>
          </p:cNvSpPr>
          <p:nvPr>
            <p:ph type="body" idx="1"/>
          </p:nvPr>
        </p:nvSpPr>
        <p:spPr>
          <a:noFill/>
          <a:ln/>
        </p:spPr>
        <p:txBody>
          <a:bodyPr/>
          <a:lstStyle/>
          <a:p>
            <a:endParaRPr lang="tr-TR" altLang="tr-TR" smtClean="0"/>
          </a:p>
        </p:txBody>
      </p:sp>
      <p:sp>
        <p:nvSpPr>
          <p:cNvPr id="81924" name="Slayt Numarası Yer Tutucusu 3"/>
          <p:cNvSpPr>
            <a:spLocks noGrp="1"/>
          </p:cNvSpPr>
          <p:nvPr>
            <p:ph type="sldNum" sz="quarter" idx="5"/>
          </p:nvPr>
        </p:nvSpPr>
        <p:spPr>
          <a:noFill/>
        </p:spPr>
        <p:txBody>
          <a:bodyPr/>
          <a:lstStyle/>
          <a:p>
            <a:fld id="{5D8EA00E-F0C4-439D-8662-10E757760989}" type="slidenum">
              <a:rPr lang="tr-TR" altLang="tr-TR" smtClean="0"/>
              <a:pPr/>
              <a:t>18</a:t>
            </a:fld>
            <a:endParaRPr lang="tr-TR" altLang="tr-TR" smtClean="0"/>
          </a:p>
        </p:txBody>
      </p:sp>
      <p:sp>
        <p:nvSpPr>
          <p:cNvPr id="5" name="4 - Θέση ημερομηνίας"/>
          <p:cNvSpPr>
            <a:spLocks noGrp="1"/>
          </p:cNvSpPr>
          <p:nvPr>
            <p:ph type="dt" idx="10"/>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71664FA-C3B3-41AB-B821-D6A924C7650A}" type="datetimeFigureOut">
              <a:rPr lang="en-GB" smtClean="0"/>
              <a:pPr/>
              <a:t>11/05/2016</a:t>
            </a:fld>
            <a:endParaRPr lang="en-GB"/>
          </a:p>
        </p:txBody>
      </p:sp>
      <p:sp>
        <p:nvSpPr>
          <p:cNvPr id="5" name="Footer Placeholder 4"/>
          <p:cNvSpPr>
            <a:spLocks noGrp="1"/>
          </p:cNvSpPr>
          <p:nvPr>
            <p:ph type="ftr" sz="quarter" idx="11"/>
          </p:nvPr>
        </p:nvSpPr>
        <p:spPr/>
        <p:txBody>
          <a:bodyPr/>
          <a:lstStyle/>
          <a:p>
            <a:endParaRPr lang="en-GB"/>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4C990D40-FE65-4E05-B33A-65ABF0F88028}" type="slidenum">
              <a:rPr lang="en-GB" smtClean="0"/>
              <a:pPr/>
              <a:t>‹#›</a:t>
            </a:fld>
            <a:endParaRPr lang="en-GB"/>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fr-FR" smtClean="0"/>
              <a:t>Modifiez le style du titre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671664FA-C3B3-41AB-B821-D6A924C7650A}" type="datetimeFigureOut">
              <a:rPr lang="en-GB" smtClean="0"/>
              <a:pPr/>
              <a:t>11/05/2016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990D40-FE65-4E05-B33A-65ABF0F88028}"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71664FA-C3B3-41AB-B821-D6A924C7650A}" type="datetimeFigureOut">
              <a:rPr lang="en-GB" smtClean="0"/>
              <a:pPr/>
              <a:t>11/05/2016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990D40-FE65-4E05-B33A-65ABF0F88028}"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671664FA-C3B3-41AB-B821-D6A924C7650A}" type="datetimeFigureOut">
              <a:rPr lang="en-GB" smtClean="0"/>
              <a:pPr/>
              <a:t>11/05/2016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990D40-FE65-4E05-B33A-65ABF0F88028}"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71664FA-C3B3-41AB-B821-D6A924C7650A}" type="datetimeFigureOut">
              <a:rPr lang="en-GB" smtClean="0"/>
              <a:pPr/>
              <a:t>11/05/2016</a:t>
            </a:fld>
            <a:endParaRPr lang="en-GB"/>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990D40-FE65-4E05-B33A-65ABF0F88028}" type="slidenum">
              <a:rPr lang="en-GB" smtClean="0"/>
              <a:pPr/>
              <a:t>‹#›</a:t>
            </a:fld>
            <a:endParaRPr lang="en-GB"/>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fr-FR" smtClean="0"/>
              <a:t>Modifiez le style du titre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fr-FR" smtClean="0"/>
              <a:t>Modifiez le style du titre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671664FA-C3B3-41AB-B821-D6A924C7650A}" type="datetimeFigureOut">
              <a:rPr lang="en-GB" smtClean="0"/>
              <a:pPr/>
              <a:t>11/05/2016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990D40-FE65-4E05-B33A-65ABF0F88028}"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671664FA-C3B3-41AB-B821-D6A924C7650A}" type="datetimeFigureOut">
              <a:rPr lang="en-GB" smtClean="0"/>
              <a:pPr/>
              <a:t>11/05/2016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C990D40-FE65-4E05-B33A-65ABF0F88028}"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671664FA-C3B3-41AB-B821-D6A924C7650A}" type="datetimeFigureOut">
              <a:rPr lang="en-GB" smtClean="0"/>
              <a:pPr/>
              <a:t>11/05/2016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C990D40-FE65-4E05-B33A-65ABF0F88028}"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671664FA-C3B3-41AB-B821-D6A924C7650A}" type="datetimeFigureOut">
              <a:rPr lang="en-GB" smtClean="0"/>
              <a:pPr/>
              <a:t>11/05/2016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C990D40-FE65-4E05-B33A-65ABF0F88028}"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671664FA-C3B3-41AB-B821-D6A924C7650A}" type="datetimeFigureOut">
              <a:rPr lang="en-GB" smtClean="0"/>
              <a:pPr/>
              <a:t>11/05/2016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990D40-FE65-4E05-B33A-65ABF0F88028}" type="slidenum">
              <a:rPr lang="en-GB" smtClean="0"/>
              <a:pPr/>
              <a:t>‹#›</a:t>
            </a:fld>
            <a:endParaRPr lang="en-GB"/>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fr-FR" smtClean="0"/>
              <a:t>Modifiez le style du titre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5" name="Date Placeholder 4"/>
          <p:cNvSpPr>
            <a:spLocks noGrp="1"/>
          </p:cNvSpPr>
          <p:nvPr>
            <p:ph type="dt" sz="half" idx="10"/>
          </p:nvPr>
        </p:nvSpPr>
        <p:spPr/>
        <p:txBody>
          <a:bodyPr/>
          <a:lstStyle/>
          <a:p>
            <a:fld id="{671664FA-C3B3-41AB-B821-D6A924C7650A}" type="datetimeFigureOut">
              <a:rPr lang="en-GB" smtClean="0"/>
              <a:pPr/>
              <a:t>11/05/2016</a:t>
            </a:fld>
            <a:endParaRPr lang="en-GB"/>
          </a:p>
        </p:txBody>
      </p:sp>
      <p:sp>
        <p:nvSpPr>
          <p:cNvPr id="7" name="Slide Number Placeholder 6"/>
          <p:cNvSpPr>
            <a:spLocks noGrp="1"/>
          </p:cNvSpPr>
          <p:nvPr>
            <p:ph type="sldNum" sz="quarter" idx="12"/>
          </p:nvPr>
        </p:nvSpPr>
        <p:spPr/>
        <p:txBody>
          <a:bodyPr/>
          <a:lstStyle/>
          <a:p>
            <a:fld id="{4C990D40-FE65-4E05-B33A-65ABF0F88028}" type="slidenum">
              <a:rPr lang="en-GB" smtClean="0"/>
              <a:pPr/>
              <a:t>‹#›</a:t>
            </a:fld>
            <a:endParaRPr lang="en-GB"/>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GB"/>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fr-FR" smtClean="0"/>
              <a:t>Modifiez le style du titre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671664FA-C3B3-41AB-B821-D6A924C7650A}" type="datetimeFigureOut">
              <a:rPr lang="en-GB" smtClean="0"/>
              <a:pPr/>
              <a:t>11/05/2016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4C990D40-FE65-4E05-B33A-65ABF0F88028}" type="slidenum">
              <a:rPr lang="en-GB" smtClean="0"/>
              <a:pPr/>
              <a:t>‹#›</a:t>
            </a:fld>
            <a:endParaRPr lang="en-GB"/>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fr-FR" smtClean="0"/>
              <a:t>Modifiez le style du titre</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oleObject" Target="../embeddings/___________________Microsoft_Office_Excel_97-20031.xls"/><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7.xml.rels><?xml version="1.0" encoding="UTF-8" standalone="yes"?>
<Relationships xmlns="http://schemas.openxmlformats.org/package/2006/relationships"><Relationship Id="rId3" Type="http://schemas.openxmlformats.org/officeDocument/2006/relationships/oleObject" Target="../embeddings/___________________Microsoft_Office_Excel_97-20032.xls"/><Relationship Id="rId2" Type="http://schemas.openxmlformats.org/officeDocument/2006/relationships/slideLayout" Target="../slideLayouts/slideLayout6.xml"/><Relationship Id="rId1" Type="http://schemas.openxmlformats.org/officeDocument/2006/relationships/vmlDrawing" Target="../drawings/vmlDrawing2.v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539551" y="3140968"/>
            <a:ext cx="6768753" cy="2088232"/>
          </a:xfrm>
        </p:spPr>
        <p:txBody>
          <a:bodyPr anchor="ctr">
            <a:noAutofit/>
          </a:bodyPr>
          <a:lstStyle/>
          <a:p>
            <a:r>
              <a:rPr lang="el-GR" sz="3200" dirty="0" smtClean="0">
                <a:solidFill>
                  <a:srgbClr val="002060"/>
                </a:solidFill>
              </a:rPr>
              <a:t>ΕΝΔΟΝΟΣΟΚΟΜΕΙΑΚΟΣ</a:t>
            </a:r>
            <a:r>
              <a:rPr lang="en-US" sz="3200" dirty="0" smtClean="0"/>
              <a:t/>
            </a:r>
            <a:br>
              <a:rPr lang="en-US" sz="3200" dirty="0" smtClean="0"/>
            </a:br>
            <a:r>
              <a:rPr lang="el-GR" sz="3200" dirty="0" err="1" smtClean="0">
                <a:solidFill>
                  <a:srgbClr val="002060"/>
                </a:solidFill>
              </a:rPr>
              <a:t>ΠοιοτικΟσ</a:t>
            </a:r>
            <a:r>
              <a:rPr lang="el-GR" sz="3200" dirty="0" smtClean="0">
                <a:solidFill>
                  <a:srgbClr val="002060"/>
                </a:solidFill>
              </a:rPr>
              <a:t> </a:t>
            </a:r>
            <a:r>
              <a:rPr lang="el-GR" sz="3200" dirty="0" err="1" smtClean="0">
                <a:solidFill>
                  <a:srgbClr val="002060"/>
                </a:solidFill>
              </a:rPr>
              <a:t>Ελεγχοσ</a:t>
            </a:r>
            <a:r>
              <a:rPr lang="el-GR" sz="3200" dirty="0" smtClean="0">
                <a:solidFill>
                  <a:srgbClr val="002060"/>
                </a:solidFill>
              </a:rPr>
              <a:t> </a:t>
            </a:r>
            <a:r>
              <a:rPr lang="el-GR" sz="3200" dirty="0" err="1" smtClean="0">
                <a:solidFill>
                  <a:srgbClr val="002060"/>
                </a:solidFill>
              </a:rPr>
              <a:t>ΔιαδικασιΩν</a:t>
            </a:r>
            <a:r>
              <a:rPr lang="el-GR" sz="3200" dirty="0" smtClean="0">
                <a:solidFill>
                  <a:srgbClr val="002060"/>
                </a:solidFill>
              </a:rPr>
              <a:t> </a:t>
            </a:r>
            <a:br>
              <a:rPr lang="el-GR" sz="3200" dirty="0" smtClean="0">
                <a:solidFill>
                  <a:srgbClr val="002060"/>
                </a:solidFill>
              </a:rPr>
            </a:br>
            <a:r>
              <a:rPr lang="el-GR" sz="3200" dirty="0" err="1" smtClean="0">
                <a:solidFill>
                  <a:srgbClr val="002060"/>
                </a:solidFill>
              </a:rPr>
              <a:t>ΔωρεΑσ</a:t>
            </a:r>
            <a:r>
              <a:rPr lang="el-GR" sz="3200" dirty="0" smtClean="0">
                <a:solidFill>
                  <a:srgbClr val="002060"/>
                </a:solidFill>
              </a:rPr>
              <a:t> </a:t>
            </a:r>
            <a:r>
              <a:rPr lang="el-GR" sz="3200" dirty="0" err="1" smtClean="0">
                <a:solidFill>
                  <a:srgbClr val="002060"/>
                </a:solidFill>
              </a:rPr>
              <a:t>ΟργΑνων</a:t>
            </a:r>
            <a:endParaRPr lang="el-GR" sz="1600" dirty="0" smtClean="0">
              <a:solidFill>
                <a:srgbClr val="00B0F0"/>
              </a:solidFill>
            </a:endParaRPr>
          </a:p>
        </p:txBody>
      </p:sp>
      <p:sp>
        <p:nvSpPr>
          <p:cNvPr id="3" name="Rectangle 2"/>
          <p:cNvSpPr/>
          <p:nvPr/>
        </p:nvSpPr>
        <p:spPr>
          <a:xfrm>
            <a:off x="179512" y="262970"/>
            <a:ext cx="4464496" cy="800219"/>
          </a:xfrm>
          <a:prstGeom prst="rect">
            <a:avLst/>
          </a:prstGeom>
        </p:spPr>
        <p:txBody>
          <a:bodyPr wrap="square">
            <a:spAutoFit/>
          </a:bodyPr>
          <a:lstStyle/>
          <a:p>
            <a:pPr marL="63500" eaLnBrk="1" hangingPunct="1"/>
            <a:r>
              <a:rPr lang="el-GR" altLang="en-US" b="1" dirty="0" smtClean="0">
                <a:solidFill>
                  <a:srgbClr val="002060"/>
                </a:solidFill>
              </a:rPr>
              <a:t>Κύκλος Εκπαιδευτικών Σεμιναρίων</a:t>
            </a:r>
          </a:p>
          <a:p>
            <a:pPr marL="63500"/>
            <a:r>
              <a:rPr lang="el-GR" altLang="en-US" sz="1400" b="1" dirty="0" smtClean="0">
                <a:solidFill>
                  <a:schemeClr val="accent6"/>
                </a:solidFill>
              </a:rPr>
              <a:t>Δωρεά Οργάνων – Συντονισμός  ΕΟΜ</a:t>
            </a:r>
          </a:p>
          <a:p>
            <a:pPr marL="63500" eaLnBrk="1" hangingPunct="1"/>
            <a:r>
              <a:rPr lang="el-GR" altLang="en-US" sz="1400" b="1" dirty="0" smtClean="0">
                <a:solidFill>
                  <a:schemeClr val="accent6"/>
                </a:solidFill>
              </a:rPr>
              <a:t>13-14 Μαΐου 2016 - Αθήνα, Ω.Κ.Κ.</a:t>
            </a:r>
            <a:endParaRPr lang="en-US" altLang="en-US" sz="1400" b="1" dirty="0" smtClean="0">
              <a:solidFill>
                <a:schemeClr val="accent6"/>
              </a:solidFill>
            </a:endParaRPr>
          </a:p>
        </p:txBody>
      </p:sp>
      <p:sp>
        <p:nvSpPr>
          <p:cNvPr id="4" name="Rectangle 3"/>
          <p:cNvSpPr/>
          <p:nvPr/>
        </p:nvSpPr>
        <p:spPr>
          <a:xfrm>
            <a:off x="5652120" y="1916832"/>
            <a:ext cx="3312368" cy="800219"/>
          </a:xfrm>
          <a:prstGeom prst="rect">
            <a:avLst/>
          </a:prstGeom>
        </p:spPr>
        <p:txBody>
          <a:bodyPr wrap="square">
            <a:spAutoFit/>
          </a:bodyPr>
          <a:lstStyle/>
          <a:p>
            <a:pPr marL="63500" algn="r" eaLnBrk="1" hangingPunct="1"/>
            <a:r>
              <a:rPr lang="el-GR" altLang="en-US" b="1" dirty="0" smtClean="0">
                <a:solidFill>
                  <a:srgbClr val="002060"/>
                </a:solidFill>
              </a:rPr>
              <a:t>Ευστράτιος </a:t>
            </a:r>
            <a:r>
              <a:rPr lang="el-GR" altLang="en-US" b="1" dirty="0" err="1" smtClean="0">
                <a:solidFill>
                  <a:srgbClr val="002060"/>
                </a:solidFill>
              </a:rPr>
              <a:t>Χατζηξηρός</a:t>
            </a:r>
            <a:endParaRPr lang="el-GR" altLang="en-US" b="1" dirty="0" smtClean="0">
              <a:solidFill>
                <a:srgbClr val="002060"/>
              </a:solidFill>
            </a:endParaRPr>
          </a:p>
          <a:p>
            <a:pPr marL="63500" algn="r" eaLnBrk="1" hangingPunct="1"/>
            <a:r>
              <a:rPr lang="el-GR" altLang="en-US" sz="1400" b="1" dirty="0" smtClean="0">
                <a:solidFill>
                  <a:schemeClr val="accent6"/>
                </a:solidFill>
              </a:rPr>
              <a:t>Ειδικός Σύμβουλος σε θέματα </a:t>
            </a:r>
          </a:p>
          <a:p>
            <a:pPr marL="63500" algn="r" eaLnBrk="1" hangingPunct="1"/>
            <a:r>
              <a:rPr lang="el-GR" altLang="en-US" sz="1400" b="1" dirty="0" smtClean="0">
                <a:solidFill>
                  <a:schemeClr val="accent6"/>
                </a:solidFill>
              </a:rPr>
              <a:t>Πολιτικής των Μεταμοσχεύσεων</a:t>
            </a:r>
            <a:endParaRPr lang="en-US" altLang="en-US" sz="1400" b="1" dirty="0" smtClean="0">
              <a:solidFill>
                <a:schemeClr val="accent6"/>
              </a:solidFill>
            </a:endParaRPr>
          </a:p>
        </p:txBody>
      </p:sp>
      <p:sp>
        <p:nvSpPr>
          <p:cNvPr id="5" name="Rectangle 4"/>
          <p:cNvSpPr/>
          <p:nvPr/>
        </p:nvSpPr>
        <p:spPr>
          <a:xfrm>
            <a:off x="323528" y="5428381"/>
            <a:ext cx="7128792" cy="369332"/>
          </a:xfrm>
          <a:prstGeom prst="rect">
            <a:avLst/>
          </a:prstGeom>
        </p:spPr>
        <p:txBody>
          <a:bodyPr wrap="square">
            <a:spAutoFit/>
          </a:bodyPr>
          <a:lstStyle/>
          <a:p>
            <a:pPr algn="ctr"/>
            <a:r>
              <a:rPr lang="el-GR" b="1" dirty="0" smtClean="0">
                <a:solidFill>
                  <a:srgbClr val="002060"/>
                </a:solidFill>
                <a:effectLst>
                  <a:outerShdw blurRad="38100" dist="38100" dir="2700000" algn="tl">
                    <a:srgbClr val="000000">
                      <a:alpha val="43137"/>
                    </a:srgbClr>
                  </a:outerShdw>
                </a:effectLst>
              </a:rPr>
              <a:t>Ομάδες Συντονισμού - Αποτελεσματική Επικοινωνία</a:t>
            </a:r>
            <a:endParaRPr lang="en-US" b="1" dirty="0">
              <a:solidFill>
                <a:srgbClr val="002060"/>
              </a:solidFill>
              <a:effectLst>
                <a:outerShdw blurRad="38100" dist="38100" dir="2700000" algn="tl">
                  <a:srgbClr val="000000">
                    <a:alpha val="43137"/>
                  </a:srgbClr>
                </a:outerShdw>
              </a:effectLst>
            </a:endParaRPr>
          </a:p>
        </p:txBody>
      </p:sp>
      <p:pic>
        <p:nvPicPr>
          <p:cNvPr id="6" name="Picture 1" descr="C:\Users\gmenoudakou\Desktop\Γεφυρες Ζωης.jpg"/>
          <p:cNvPicPr>
            <a:picLocks noChangeAspect="1" noChangeArrowheads="1"/>
          </p:cNvPicPr>
          <p:nvPr/>
        </p:nvPicPr>
        <p:blipFill>
          <a:blip r:embed="rId3" cstate="print"/>
          <a:srcRect/>
          <a:stretch>
            <a:fillRect/>
          </a:stretch>
        </p:blipFill>
        <p:spPr bwMode="auto">
          <a:xfrm>
            <a:off x="7164288" y="188640"/>
            <a:ext cx="1765008" cy="135732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9512" y="6392361"/>
            <a:ext cx="8784976" cy="276999"/>
          </a:xfrm>
          <a:prstGeom prst="rect">
            <a:avLst/>
          </a:prstGeom>
        </p:spPr>
        <p:txBody>
          <a:bodyPr wrap="square">
            <a:spAutoFit/>
          </a:bodyPr>
          <a:lstStyle/>
          <a:p>
            <a:r>
              <a:rPr lang="en-US" sz="1200" dirty="0" smtClean="0">
                <a:solidFill>
                  <a:srgbClr val="002060"/>
                </a:solidFill>
              </a:rPr>
              <a:t>©</a:t>
            </a:r>
            <a:r>
              <a:rPr lang="el-GR" sz="1200" dirty="0" smtClean="0">
                <a:solidFill>
                  <a:srgbClr val="002060"/>
                </a:solidFill>
              </a:rPr>
              <a:t> </a:t>
            </a:r>
            <a:r>
              <a:rPr lang="en-US" sz="1200" dirty="0" smtClean="0">
                <a:solidFill>
                  <a:srgbClr val="002060"/>
                </a:solidFill>
              </a:rPr>
              <a:t>2011 The Authors</a:t>
            </a:r>
            <a:r>
              <a:rPr lang="el-GR" sz="1200" dirty="0" smtClean="0">
                <a:solidFill>
                  <a:srgbClr val="002060"/>
                </a:solidFill>
              </a:rPr>
              <a:t> - </a:t>
            </a:r>
            <a:r>
              <a:rPr lang="en-US" sz="1200" dirty="0" smtClean="0">
                <a:solidFill>
                  <a:srgbClr val="002060"/>
                </a:solidFill>
              </a:rPr>
              <a:t>©</a:t>
            </a:r>
            <a:r>
              <a:rPr lang="el-GR" sz="1200" dirty="0" smtClean="0">
                <a:solidFill>
                  <a:srgbClr val="002060"/>
                </a:solidFill>
              </a:rPr>
              <a:t> </a:t>
            </a:r>
            <a:r>
              <a:rPr lang="en-US" sz="1200" dirty="0" smtClean="0">
                <a:solidFill>
                  <a:srgbClr val="002060"/>
                </a:solidFill>
              </a:rPr>
              <a:t>2011 European Society for Organ Transplantation</a:t>
            </a:r>
            <a:r>
              <a:rPr lang="el-GR" sz="1200" dirty="0" smtClean="0">
                <a:solidFill>
                  <a:srgbClr val="002060"/>
                </a:solidFill>
              </a:rPr>
              <a:t> - </a:t>
            </a:r>
            <a:r>
              <a:rPr lang="en-US" sz="1200" dirty="0" smtClean="0">
                <a:solidFill>
                  <a:srgbClr val="002060"/>
                </a:solidFill>
              </a:rPr>
              <a:t>Transplant International</a:t>
            </a:r>
            <a:r>
              <a:rPr lang="el-GR" sz="1200" dirty="0" smtClean="0">
                <a:solidFill>
                  <a:srgbClr val="002060"/>
                </a:solidFill>
              </a:rPr>
              <a:t> </a:t>
            </a:r>
            <a:r>
              <a:rPr lang="en-US" sz="1200" b="1" dirty="0" smtClean="0">
                <a:solidFill>
                  <a:srgbClr val="002060"/>
                </a:solidFill>
              </a:rPr>
              <a:t>24 </a:t>
            </a:r>
            <a:r>
              <a:rPr lang="en-US" sz="1200" dirty="0" smtClean="0">
                <a:solidFill>
                  <a:srgbClr val="002060"/>
                </a:solidFill>
              </a:rPr>
              <a:t>(2011) 373–378</a:t>
            </a:r>
            <a:endParaRPr lang="en-US" sz="1200" dirty="0">
              <a:solidFill>
                <a:srgbClr val="002060"/>
              </a:solidFill>
            </a:endParaRPr>
          </a:p>
        </p:txBody>
      </p:sp>
      <p:pic>
        <p:nvPicPr>
          <p:cNvPr id="6146" name="Picture 2"/>
          <p:cNvPicPr>
            <a:picLocks noChangeAspect="1" noChangeArrowheads="1"/>
          </p:cNvPicPr>
          <p:nvPr/>
        </p:nvPicPr>
        <p:blipFill>
          <a:blip r:embed="rId2" cstate="print"/>
          <a:srcRect/>
          <a:stretch>
            <a:fillRect/>
          </a:stretch>
        </p:blipFill>
        <p:spPr bwMode="auto">
          <a:xfrm>
            <a:off x="539552" y="218653"/>
            <a:ext cx="8077200" cy="6162675"/>
          </a:xfrm>
          <a:prstGeom prst="rect">
            <a:avLst/>
          </a:prstGeom>
          <a:noFill/>
          <a:ln w="9525">
            <a:noFill/>
            <a:miter lim="800000"/>
            <a:headEnd/>
            <a:tailEnd/>
          </a:ln>
        </p:spPr>
      </p:pic>
    </p:spTree>
    <p:extLst>
      <p:ext uri="{BB962C8B-B14F-4D97-AF65-F5344CB8AC3E}">
        <p14:creationId xmlns="" xmlns:p14="http://schemas.microsoft.com/office/powerpoint/2010/main" val="23653549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2"/>
          <p:cNvPicPr>
            <a:picLocks noChangeAspect="1" noChangeArrowheads="1"/>
          </p:cNvPicPr>
          <p:nvPr/>
        </p:nvPicPr>
        <p:blipFill>
          <a:blip r:embed="rId3" cstate="print"/>
          <a:srcRect/>
          <a:stretch>
            <a:fillRect/>
          </a:stretch>
        </p:blipFill>
        <p:spPr bwMode="auto">
          <a:xfrm>
            <a:off x="540432" y="1734478"/>
            <a:ext cx="7920000" cy="4286810"/>
          </a:xfrm>
          <a:prstGeom prst="rect">
            <a:avLst/>
          </a:prstGeom>
          <a:noFill/>
          <a:ln w="9525">
            <a:solidFill>
              <a:schemeClr val="tx1"/>
            </a:solidFill>
            <a:miter lim="800000"/>
            <a:headEnd/>
            <a:tailEnd/>
          </a:ln>
        </p:spPr>
      </p:pic>
      <p:sp>
        <p:nvSpPr>
          <p:cNvPr id="3" name="Dikdörtgen 2"/>
          <p:cNvSpPr/>
          <p:nvPr/>
        </p:nvSpPr>
        <p:spPr>
          <a:xfrm>
            <a:off x="3563888" y="6059760"/>
            <a:ext cx="4896544"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tr-TR" sz="1200" b="1" dirty="0">
                <a:solidFill>
                  <a:srgbClr val="002060"/>
                </a:solidFill>
                <a:cs typeface="Calibri" panose="020F0502020204030204" pitchFamily="34" charset="0"/>
              </a:rPr>
              <a:t>Good Practice Guidelines in the Process of Organ </a:t>
            </a:r>
            <a:r>
              <a:rPr lang="tr-TR" sz="1200" b="1" dirty="0" smtClean="0">
                <a:solidFill>
                  <a:srgbClr val="002060"/>
                </a:solidFill>
                <a:cs typeface="Calibri" panose="020F0502020204030204" pitchFamily="34" charset="0"/>
              </a:rPr>
              <a:t>Donation</a:t>
            </a:r>
            <a:endParaRPr lang="en-US" sz="1200" b="1" dirty="0" smtClean="0">
              <a:solidFill>
                <a:srgbClr val="002060"/>
              </a:solidFill>
              <a:cs typeface="Calibri" panose="020F0502020204030204" pitchFamily="34" charset="0"/>
            </a:endParaRPr>
          </a:p>
          <a:p>
            <a:pPr>
              <a:defRPr/>
            </a:pPr>
            <a:r>
              <a:rPr lang="en-US" sz="1200" b="1" dirty="0" smtClean="0">
                <a:solidFill>
                  <a:srgbClr val="002060"/>
                </a:solidFill>
                <a:cs typeface="Calibri" panose="020F0502020204030204" pitchFamily="34" charset="0"/>
              </a:rPr>
              <a:t>Spanish </a:t>
            </a:r>
            <a:r>
              <a:rPr lang="tr-TR" sz="1200" b="1" dirty="0" smtClean="0">
                <a:solidFill>
                  <a:srgbClr val="002060"/>
                </a:solidFill>
                <a:cs typeface="Calibri" panose="020F0502020204030204" pitchFamily="34" charset="0"/>
              </a:rPr>
              <a:t>National </a:t>
            </a:r>
            <a:r>
              <a:rPr lang="tr-TR" sz="1200" b="1" dirty="0">
                <a:solidFill>
                  <a:srgbClr val="002060"/>
                </a:solidFill>
                <a:cs typeface="Calibri" panose="020F0502020204030204" pitchFamily="34" charset="0"/>
              </a:rPr>
              <a:t>Transplant Organization, 2011</a:t>
            </a:r>
          </a:p>
        </p:txBody>
      </p:sp>
      <p:sp>
        <p:nvSpPr>
          <p:cNvPr id="5" name="Title 4"/>
          <p:cNvSpPr>
            <a:spLocks noGrp="1"/>
          </p:cNvSpPr>
          <p:nvPr>
            <p:ph type="title"/>
          </p:nvPr>
        </p:nvSpPr>
        <p:spPr>
          <a:xfrm>
            <a:off x="323528" y="301341"/>
            <a:ext cx="8496944" cy="1255451"/>
          </a:xfrm>
        </p:spPr>
        <p:txBody>
          <a:bodyPr>
            <a:normAutofit/>
          </a:bodyPr>
          <a:lstStyle/>
          <a:p>
            <a:r>
              <a:rPr lang="tr-TR" sz="3200" b="1" dirty="0" smtClean="0">
                <a:solidFill>
                  <a:srgbClr val="002060"/>
                </a:solidFill>
                <a:effectLst>
                  <a:outerShdw blurRad="38100" dist="38100" dir="2700000" algn="tl">
                    <a:srgbClr val="000000">
                      <a:alpha val="43137"/>
                    </a:srgbClr>
                  </a:outerShdw>
                </a:effectLst>
                <a:cs typeface="Calibri" panose="020F0502020204030204" pitchFamily="34" charset="0"/>
              </a:rPr>
              <a:t>The Process of Organ Donation</a:t>
            </a:r>
            <a:endParaRPr lang="en-US" sz="3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p:cNvPicPr>
            <a:picLocks noChangeAspect="1" noChangeArrowheads="1"/>
          </p:cNvPicPr>
          <p:nvPr/>
        </p:nvPicPr>
        <p:blipFill>
          <a:blip r:embed="rId3" cstate="print"/>
          <a:srcRect/>
          <a:stretch>
            <a:fillRect/>
          </a:stretch>
        </p:blipFill>
        <p:spPr bwMode="auto">
          <a:xfrm>
            <a:off x="296085" y="1988840"/>
            <a:ext cx="3284220" cy="4236720"/>
          </a:xfrm>
          <a:prstGeom prst="rect">
            <a:avLst/>
          </a:prstGeom>
          <a:noFill/>
          <a:ln w="9525">
            <a:noFill/>
            <a:miter lim="800000"/>
            <a:headEnd/>
            <a:tailEnd/>
          </a:ln>
        </p:spPr>
      </p:pic>
      <p:sp>
        <p:nvSpPr>
          <p:cNvPr id="7" name="Rectangle 6"/>
          <p:cNvSpPr/>
          <p:nvPr/>
        </p:nvSpPr>
        <p:spPr>
          <a:xfrm>
            <a:off x="179512" y="6381328"/>
            <a:ext cx="4680520" cy="276999"/>
          </a:xfrm>
          <a:prstGeom prst="rect">
            <a:avLst/>
          </a:prstGeom>
        </p:spPr>
        <p:txBody>
          <a:bodyPr wrap="square">
            <a:spAutoFit/>
          </a:bodyPr>
          <a:lstStyle/>
          <a:p>
            <a:r>
              <a:rPr lang="en-US" sz="1200" b="1" dirty="0" smtClean="0">
                <a:solidFill>
                  <a:srgbClr val="002060"/>
                </a:solidFill>
              </a:rPr>
              <a:t>©</a:t>
            </a:r>
            <a:r>
              <a:rPr lang="el-GR" sz="1200" b="1" dirty="0" smtClean="0">
                <a:solidFill>
                  <a:srgbClr val="002060"/>
                </a:solidFill>
              </a:rPr>
              <a:t> </a:t>
            </a:r>
            <a:r>
              <a:rPr lang="en-US" sz="1200" b="1" dirty="0" smtClean="0">
                <a:solidFill>
                  <a:srgbClr val="002060"/>
                </a:solidFill>
              </a:rPr>
              <a:t>2011 Spanish National Transplant Organization (ONT)</a:t>
            </a:r>
            <a:endParaRPr lang="en-US" sz="1200" b="1" dirty="0">
              <a:solidFill>
                <a:srgbClr val="002060"/>
              </a:solidFill>
            </a:endParaRPr>
          </a:p>
        </p:txBody>
      </p:sp>
      <p:sp>
        <p:nvSpPr>
          <p:cNvPr id="8" name="Title 7"/>
          <p:cNvSpPr>
            <a:spLocks noGrp="1"/>
          </p:cNvSpPr>
          <p:nvPr>
            <p:ph type="title"/>
          </p:nvPr>
        </p:nvSpPr>
        <p:spPr>
          <a:xfrm>
            <a:off x="251520" y="332656"/>
            <a:ext cx="8640960" cy="1224136"/>
          </a:xfrm>
        </p:spPr>
        <p:txBody>
          <a:bodyPr anchor="ctr">
            <a:normAutofit/>
          </a:bodyPr>
          <a:lstStyle/>
          <a:p>
            <a:r>
              <a:rPr lang="el-GR" sz="2800" b="1" dirty="0" err="1" smtClean="0">
                <a:solidFill>
                  <a:srgbClr val="002060"/>
                </a:solidFill>
                <a:effectLst>
                  <a:outerShdw blurRad="38100" dist="38100" dir="2700000" algn="tl">
                    <a:srgbClr val="000000">
                      <a:alpha val="43137"/>
                    </a:srgbClr>
                  </a:outerShdw>
                </a:effectLst>
              </a:rPr>
              <a:t>Ισπανικο</a:t>
            </a:r>
            <a:r>
              <a:rPr lang="el-GR" sz="2800" b="1" dirty="0" smtClean="0">
                <a:solidFill>
                  <a:srgbClr val="002060"/>
                </a:solidFill>
                <a:effectLst>
                  <a:outerShdw blurRad="38100" dist="38100" dir="2700000" algn="tl">
                    <a:srgbClr val="000000">
                      <a:alpha val="43137"/>
                    </a:srgbClr>
                  </a:outerShdw>
                </a:effectLst>
              </a:rPr>
              <a:t> </a:t>
            </a:r>
            <a:r>
              <a:rPr lang="en-US" sz="2800" b="1" dirty="0" smtClean="0">
                <a:solidFill>
                  <a:srgbClr val="002060"/>
                </a:solidFill>
                <a:effectLst>
                  <a:outerShdw blurRad="38100" dist="38100" dir="2700000" algn="tl">
                    <a:srgbClr val="000000">
                      <a:alpha val="43137"/>
                    </a:srgbClr>
                  </a:outerShdw>
                </a:effectLst>
              </a:rPr>
              <a:t>“Action Plan”</a:t>
            </a:r>
            <a:r>
              <a:rPr lang="el-GR" sz="2800" b="1" dirty="0" smtClean="0">
                <a:solidFill>
                  <a:srgbClr val="002060"/>
                </a:solidFill>
                <a:effectLst>
                  <a:outerShdw blurRad="38100" dist="38100" dir="2700000" algn="tl">
                    <a:srgbClr val="000000">
                      <a:alpha val="43137"/>
                    </a:srgbClr>
                  </a:outerShdw>
                </a:effectLst>
              </a:rPr>
              <a:t> για </a:t>
            </a:r>
            <a:r>
              <a:rPr lang="el-GR" sz="2800" b="1" dirty="0" err="1" smtClean="0">
                <a:solidFill>
                  <a:srgbClr val="002060"/>
                </a:solidFill>
                <a:effectLst>
                  <a:outerShdw blurRad="38100" dist="38100" dir="2700000" algn="tl">
                    <a:srgbClr val="000000">
                      <a:alpha val="43137"/>
                    </a:srgbClr>
                  </a:outerShdw>
                </a:effectLst>
              </a:rPr>
              <a:t>εντΟπιση</a:t>
            </a:r>
            <a:r>
              <a:rPr lang="en-US" sz="2800" b="1" dirty="0" smtClean="0">
                <a:solidFill>
                  <a:srgbClr val="002060"/>
                </a:solidFill>
                <a:effectLst>
                  <a:outerShdw blurRad="38100" dist="38100" dir="2700000" algn="tl">
                    <a:srgbClr val="000000">
                      <a:alpha val="43137"/>
                    </a:srgbClr>
                  </a:outerShdw>
                </a:effectLst>
              </a:rPr>
              <a:t> </a:t>
            </a:r>
            <a:r>
              <a:rPr lang="el-GR" sz="2800" b="1" dirty="0" smtClean="0">
                <a:solidFill>
                  <a:srgbClr val="002060"/>
                </a:solidFill>
                <a:effectLst>
                  <a:outerShdw blurRad="38100" dist="38100" dir="2700000" algn="tl">
                    <a:srgbClr val="000000">
                      <a:alpha val="43137"/>
                    </a:srgbClr>
                  </a:outerShdw>
                </a:effectLst>
              </a:rPr>
              <a:t>δοτών</a:t>
            </a:r>
            <a:endParaRPr lang="en-US" sz="2800" dirty="0">
              <a:solidFill>
                <a:srgbClr val="002060"/>
              </a:solidFill>
              <a:effectLst>
                <a:outerShdw blurRad="38100" dist="38100" dir="2700000" algn="tl">
                  <a:srgbClr val="000000">
                    <a:alpha val="43137"/>
                  </a:srgbClr>
                </a:outerShdw>
              </a:effectLst>
            </a:endParaRPr>
          </a:p>
        </p:txBody>
      </p:sp>
      <p:sp>
        <p:nvSpPr>
          <p:cNvPr id="10" name="Rectangle 9"/>
          <p:cNvSpPr/>
          <p:nvPr/>
        </p:nvSpPr>
        <p:spPr>
          <a:xfrm>
            <a:off x="3635896" y="2327969"/>
            <a:ext cx="5328592" cy="3693319"/>
          </a:xfrm>
          <a:prstGeom prst="rect">
            <a:avLst/>
          </a:prstGeom>
        </p:spPr>
        <p:txBody>
          <a:bodyPr wrap="square">
            <a:spAutoFit/>
          </a:bodyPr>
          <a:lstStyle/>
          <a:p>
            <a:pPr marL="514350" indent="-514350">
              <a:buClr>
                <a:srgbClr val="FF0000"/>
              </a:buClr>
              <a:buFont typeface="+mj-lt"/>
              <a:buAutoNum type="romanUcPeriod"/>
            </a:pPr>
            <a:r>
              <a:rPr lang="en-US" dirty="0" smtClean="0">
                <a:latin typeface="+mn-lt"/>
                <a:cs typeface="Times New Roman" pitchFamily="18" charset="0"/>
              </a:rPr>
              <a:t>Recommendations on the composition of the</a:t>
            </a:r>
            <a:r>
              <a:rPr lang="el-GR" dirty="0" smtClean="0">
                <a:latin typeface="+mn-lt"/>
                <a:cs typeface="Times New Roman" pitchFamily="18" charset="0"/>
              </a:rPr>
              <a:t> </a:t>
            </a:r>
            <a:r>
              <a:rPr lang="en-US" dirty="0" smtClean="0">
                <a:latin typeface="+mn-lt"/>
                <a:cs typeface="Times New Roman" pitchFamily="18" charset="0"/>
              </a:rPr>
              <a:t>hospital coordination team</a:t>
            </a:r>
            <a:endParaRPr lang="el-GR" dirty="0" smtClean="0">
              <a:latin typeface="+mn-lt"/>
              <a:cs typeface="Times New Roman" pitchFamily="18" charset="0"/>
            </a:endParaRPr>
          </a:p>
          <a:p>
            <a:pPr marL="514350" indent="-514350">
              <a:buClr>
                <a:srgbClr val="FF0000"/>
              </a:buClr>
              <a:buFont typeface="+mj-lt"/>
              <a:buAutoNum type="romanUcPeriod"/>
            </a:pPr>
            <a:r>
              <a:rPr lang="en-US" dirty="0" smtClean="0">
                <a:latin typeface="+mn-lt"/>
                <a:cs typeface="Times New Roman" pitchFamily="18" charset="0"/>
              </a:rPr>
              <a:t>Recommendations on the ideal profile of the</a:t>
            </a:r>
            <a:r>
              <a:rPr lang="el-GR" dirty="0" smtClean="0">
                <a:latin typeface="+mn-lt"/>
                <a:cs typeface="Times New Roman" pitchFamily="18" charset="0"/>
              </a:rPr>
              <a:t> </a:t>
            </a:r>
            <a:r>
              <a:rPr lang="en-US" dirty="0" smtClean="0">
                <a:latin typeface="+mn-lt"/>
                <a:cs typeface="Times New Roman" pitchFamily="18" charset="0"/>
              </a:rPr>
              <a:t>hospital transplant coordinator</a:t>
            </a:r>
            <a:endParaRPr lang="el-GR" dirty="0" smtClean="0">
              <a:latin typeface="+mn-lt"/>
              <a:cs typeface="Times New Roman" pitchFamily="18" charset="0"/>
            </a:endParaRPr>
          </a:p>
          <a:p>
            <a:pPr marL="514350" indent="-514350">
              <a:buClr>
                <a:srgbClr val="FF0000"/>
              </a:buClr>
              <a:buFont typeface="+mj-lt"/>
              <a:buAutoNum type="romanUcPeriod"/>
            </a:pPr>
            <a:r>
              <a:rPr lang="en-US" dirty="0" smtClean="0">
                <a:latin typeface="+mn-lt"/>
                <a:cs typeface="Times New Roman" pitchFamily="18" charset="0"/>
              </a:rPr>
              <a:t>Recommendations to improve the effectiveness</a:t>
            </a:r>
            <a:r>
              <a:rPr lang="el-GR" dirty="0" smtClean="0">
                <a:latin typeface="+mn-lt"/>
                <a:cs typeface="Times New Roman" pitchFamily="18" charset="0"/>
              </a:rPr>
              <a:t> </a:t>
            </a:r>
            <a:r>
              <a:rPr lang="en-US" dirty="0" smtClean="0">
                <a:latin typeface="+mn-lt"/>
                <a:cs typeface="Times New Roman" pitchFamily="18" charset="0"/>
              </a:rPr>
              <a:t>of the referral of the possible donor to the</a:t>
            </a:r>
            <a:r>
              <a:rPr lang="el-GR" dirty="0" smtClean="0">
                <a:latin typeface="+mn-lt"/>
                <a:cs typeface="Times New Roman" pitchFamily="18" charset="0"/>
              </a:rPr>
              <a:t> </a:t>
            </a:r>
            <a:r>
              <a:rPr lang="en-US" dirty="0" smtClean="0">
                <a:latin typeface="+mn-lt"/>
                <a:cs typeface="Times New Roman" pitchFamily="18" charset="0"/>
              </a:rPr>
              <a:t>critical care units</a:t>
            </a:r>
            <a:endParaRPr lang="el-GR" dirty="0" smtClean="0">
              <a:latin typeface="+mn-lt"/>
              <a:cs typeface="Times New Roman" pitchFamily="18" charset="0"/>
            </a:endParaRPr>
          </a:p>
          <a:p>
            <a:pPr marL="514350" indent="-514350">
              <a:buClr>
                <a:srgbClr val="FF0000"/>
              </a:buClr>
              <a:buFont typeface="+mj-lt"/>
              <a:buAutoNum type="romanUcPeriod"/>
            </a:pPr>
            <a:r>
              <a:rPr lang="en-US" dirty="0" smtClean="0">
                <a:latin typeface="+mn-lt"/>
                <a:cs typeface="Times New Roman" pitchFamily="18" charset="0"/>
              </a:rPr>
              <a:t>Recommendations to improve effectiveness in</a:t>
            </a:r>
            <a:r>
              <a:rPr lang="el-GR" dirty="0" smtClean="0">
                <a:latin typeface="+mn-lt"/>
                <a:cs typeface="Times New Roman" pitchFamily="18" charset="0"/>
              </a:rPr>
              <a:t> </a:t>
            </a:r>
            <a:r>
              <a:rPr lang="en-US" dirty="0" smtClean="0">
                <a:latin typeface="+mn-lt"/>
                <a:cs typeface="Times New Roman" pitchFamily="18" charset="0"/>
              </a:rPr>
              <a:t>the management of the possible donor in the</a:t>
            </a:r>
            <a:r>
              <a:rPr lang="el-GR" dirty="0" smtClean="0">
                <a:latin typeface="+mn-lt"/>
                <a:cs typeface="Times New Roman" pitchFamily="18" charset="0"/>
              </a:rPr>
              <a:t> </a:t>
            </a:r>
            <a:r>
              <a:rPr lang="en-US" dirty="0" smtClean="0">
                <a:latin typeface="+mn-lt"/>
                <a:cs typeface="Times New Roman" pitchFamily="18" charset="0"/>
              </a:rPr>
              <a:t>critical care units</a:t>
            </a:r>
            <a:endParaRPr lang="el-GR" dirty="0" smtClean="0">
              <a:latin typeface="+mn-lt"/>
              <a:cs typeface="Times New Roman" pitchFamily="18" charset="0"/>
            </a:endParaRPr>
          </a:p>
          <a:p>
            <a:pPr marL="514350" indent="-514350">
              <a:buClr>
                <a:srgbClr val="FF0000"/>
              </a:buClr>
              <a:buFont typeface="+mj-lt"/>
              <a:buAutoNum type="romanUcPeriod"/>
            </a:pPr>
            <a:r>
              <a:rPr lang="en-US" dirty="0" smtClean="0">
                <a:latin typeface="+mn-lt"/>
                <a:cs typeface="Times New Roman" pitchFamily="18" charset="0"/>
              </a:rPr>
              <a:t>Recommendations to improve effectiveness in</a:t>
            </a:r>
            <a:r>
              <a:rPr lang="el-GR" dirty="0" smtClean="0">
                <a:latin typeface="+mn-lt"/>
                <a:cs typeface="Times New Roman" pitchFamily="18" charset="0"/>
              </a:rPr>
              <a:t> </a:t>
            </a:r>
            <a:r>
              <a:rPr lang="en-US" dirty="0" smtClean="0">
                <a:latin typeface="+mn-lt"/>
                <a:cs typeface="Times New Roman" pitchFamily="18" charset="0"/>
              </a:rPr>
              <a:t>obtaining consent for donation</a:t>
            </a:r>
            <a:endParaRPr lang="en-US" dirty="0">
              <a:latin typeface="+mn-lt"/>
              <a:cs typeface="Times New Roman" pitchFamily="18"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124744"/>
            <a:ext cx="8640960" cy="461665"/>
          </a:xfrm>
          <a:prstGeom prst="rect">
            <a:avLst/>
          </a:prstGeom>
        </p:spPr>
        <p:txBody>
          <a:bodyPr wrap="square">
            <a:spAutoFit/>
          </a:bodyPr>
          <a:lstStyle/>
          <a:p>
            <a:pPr marL="514350" indent="-514350"/>
            <a:r>
              <a:rPr lang="el-GR" sz="2400" b="1" dirty="0" smtClean="0">
                <a:solidFill>
                  <a:srgbClr val="002060"/>
                </a:solidFill>
                <a:latin typeface="+mj-lt"/>
                <a:cs typeface="Times New Roman" pitchFamily="18" charset="0"/>
              </a:rPr>
              <a:t>Συστάσεις για τη σύνθεση της ομάδας συντονισμού</a:t>
            </a:r>
          </a:p>
        </p:txBody>
      </p:sp>
      <p:pic>
        <p:nvPicPr>
          <p:cNvPr id="1026" name="Picture 2"/>
          <p:cNvPicPr>
            <a:picLocks noChangeAspect="1" noChangeArrowheads="1"/>
          </p:cNvPicPr>
          <p:nvPr/>
        </p:nvPicPr>
        <p:blipFill>
          <a:blip r:embed="rId2" cstate="print"/>
          <a:srcRect/>
          <a:stretch>
            <a:fillRect/>
          </a:stretch>
        </p:blipFill>
        <p:spPr bwMode="auto">
          <a:xfrm>
            <a:off x="5980117" y="260648"/>
            <a:ext cx="2840355" cy="611505"/>
          </a:xfrm>
          <a:prstGeom prst="rect">
            <a:avLst/>
          </a:prstGeom>
          <a:noFill/>
          <a:ln w="9525">
            <a:noFill/>
            <a:miter lim="800000"/>
            <a:headEnd/>
            <a:tailEnd/>
          </a:ln>
        </p:spPr>
      </p:pic>
      <p:sp>
        <p:nvSpPr>
          <p:cNvPr id="4" name="Rectangle 3"/>
          <p:cNvSpPr/>
          <p:nvPr/>
        </p:nvSpPr>
        <p:spPr>
          <a:xfrm>
            <a:off x="179512" y="1628800"/>
            <a:ext cx="8784976" cy="5078313"/>
          </a:xfrm>
          <a:prstGeom prst="rect">
            <a:avLst/>
          </a:prstGeom>
        </p:spPr>
        <p:txBody>
          <a:bodyPr wrap="square">
            <a:spAutoFit/>
          </a:bodyPr>
          <a:lstStyle/>
          <a:p>
            <a:pPr marL="228600" indent="-228600">
              <a:buClr>
                <a:srgbClr val="FF0000"/>
              </a:buClr>
              <a:buAutoNum type="arabicPeriod"/>
            </a:pPr>
            <a:r>
              <a:rPr lang="el-GR" dirty="0" smtClean="0"/>
              <a:t>Ο αριθμός των μελών και η σύνθεση των ομάδων θα </a:t>
            </a:r>
            <a:r>
              <a:rPr lang="el-GR" u="sng" dirty="0" smtClean="0">
                <a:solidFill>
                  <a:srgbClr val="0070C0"/>
                </a:solidFill>
              </a:rPr>
              <a:t>πρέπει να προσαρμοσθεί, στις ανάγκες για συντονισμό </a:t>
            </a:r>
            <a:r>
              <a:rPr lang="el-GR" dirty="0" smtClean="0"/>
              <a:t>του κάθε νοσοκομείου.</a:t>
            </a:r>
          </a:p>
          <a:p>
            <a:pPr marL="228600" indent="-228600">
              <a:buClr>
                <a:srgbClr val="FF0000"/>
              </a:buClr>
              <a:buAutoNum type="arabicPeriod"/>
            </a:pPr>
            <a:r>
              <a:rPr lang="el-GR" dirty="0" smtClean="0"/>
              <a:t>Όλα τα μέλη της ομάδας πρέπει </a:t>
            </a:r>
            <a:r>
              <a:rPr lang="el-GR" u="sng" dirty="0" smtClean="0">
                <a:solidFill>
                  <a:srgbClr val="0070C0"/>
                </a:solidFill>
              </a:rPr>
              <a:t>να λάβουν εκπαίδευση στο συντονισμό </a:t>
            </a:r>
            <a:r>
              <a:rPr lang="el-GR" dirty="0" smtClean="0"/>
              <a:t>και </a:t>
            </a:r>
            <a:r>
              <a:rPr lang="el-GR" u="sng" dirty="0" smtClean="0">
                <a:solidFill>
                  <a:srgbClr val="0070C0"/>
                </a:solidFill>
              </a:rPr>
              <a:t>μαθήματα στην επικοινωνία.</a:t>
            </a:r>
          </a:p>
          <a:p>
            <a:pPr marL="228600" indent="-228600">
              <a:buClr>
                <a:srgbClr val="FF0000"/>
              </a:buClr>
              <a:buAutoNum type="arabicPeriod"/>
            </a:pPr>
            <a:r>
              <a:rPr lang="el-GR" dirty="0" smtClean="0"/>
              <a:t>Συνιστάται ότι πρέπει να υπάρχει μια </a:t>
            </a:r>
            <a:r>
              <a:rPr lang="el-GR" u="sng" dirty="0" smtClean="0">
                <a:solidFill>
                  <a:srgbClr val="0070C0"/>
                </a:solidFill>
              </a:rPr>
              <a:t>σταθερή ομάδα συντονισμού, διαχρονικά.</a:t>
            </a:r>
          </a:p>
          <a:p>
            <a:pPr marL="228600" indent="-228600">
              <a:buClr>
                <a:srgbClr val="FF0000"/>
              </a:buClr>
              <a:buAutoNum type="arabicPeriod"/>
            </a:pPr>
            <a:r>
              <a:rPr lang="el-GR" dirty="0" smtClean="0"/>
              <a:t>Πρέπει να υπάρχει τουλάχιστον ένα μέλος της ομάδας συντονισμού το οποίο να έχει </a:t>
            </a:r>
            <a:r>
              <a:rPr lang="el-GR" u="sng" dirty="0" smtClean="0">
                <a:solidFill>
                  <a:srgbClr val="0070C0"/>
                </a:solidFill>
              </a:rPr>
              <a:t>ιεραρχική θέση ευθύνης </a:t>
            </a:r>
            <a:r>
              <a:rPr lang="el-GR" dirty="0" smtClean="0"/>
              <a:t>στο νοσοκομείο.</a:t>
            </a:r>
          </a:p>
          <a:p>
            <a:pPr marL="228600" indent="-228600">
              <a:buClr>
                <a:srgbClr val="FF0000"/>
              </a:buClr>
              <a:buAutoNum type="arabicPeriod"/>
            </a:pPr>
            <a:r>
              <a:rPr lang="el-GR" dirty="0" smtClean="0"/>
              <a:t>Είναι σκόπιμο για τους συντονιστές να έχουν </a:t>
            </a:r>
            <a:r>
              <a:rPr lang="el-GR" u="sng" dirty="0" smtClean="0">
                <a:solidFill>
                  <a:srgbClr val="0070C0"/>
                </a:solidFill>
              </a:rPr>
              <a:t>μερική αφοσίωση (</a:t>
            </a:r>
            <a:r>
              <a:rPr lang="en-US" u="sng" dirty="0" smtClean="0">
                <a:solidFill>
                  <a:srgbClr val="0070C0"/>
                </a:solidFill>
              </a:rPr>
              <a:t>part time) </a:t>
            </a:r>
            <a:r>
              <a:rPr lang="el-GR" dirty="0" smtClean="0"/>
              <a:t>στα καθήκοντα συντονισμού.</a:t>
            </a:r>
          </a:p>
          <a:p>
            <a:pPr marL="228600" indent="-228600">
              <a:buClr>
                <a:srgbClr val="FF0000"/>
              </a:buClr>
              <a:buAutoNum type="arabicPeriod"/>
            </a:pPr>
            <a:r>
              <a:rPr lang="el-GR" dirty="0" smtClean="0"/>
              <a:t>Είναι απαραίτητη η </a:t>
            </a:r>
            <a:r>
              <a:rPr lang="el-GR" u="sng" dirty="0" smtClean="0">
                <a:solidFill>
                  <a:srgbClr val="0070C0"/>
                </a:solidFill>
              </a:rPr>
              <a:t>μόνιμη παρουσία</a:t>
            </a:r>
            <a:r>
              <a:rPr lang="el-GR" dirty="0" smtClean="0"/>
              <a:t>, φυσική ή σε ετοιμότητα κλήσης (</a:t>
            </a:r>
            <a:r>
              <a:rPr lang="en-US" dirty="0" smtClean="0"/>
              <a:t>on call)</a:t>
            </a:r>
            <a:r>
              <a:rPr lang="el-GR" dirty="0" smtClean="0"/>
              <a:t>, των συντονιστών ώστε να αναλάβουν την ευθύνη όταν εμφανιστεί ένας δότης.</a:t>
            </a:r>
          </a:p>
          <a:p>
            <a:pPr marL="228600" indent="-228600">
              <a:buClr>
                <a:srgbClr val="FF0000"/>
              </a:buClr>
              <a:buAutoNum type="arabicPeriod"/>
            </a:pPr>
            <a:r>
              <a:rPr lang="el-GR" dirty="0" smtClean="0"/>
              <a:t>Οι συντονιστές πρέπει να έχουν πλήρη </a:t>
            </a:r>
            <a:r>
              <a:rPr lang="el-GR" u="sng" dirty="0" smtClean="0">
                <a:solidFill>
                  <a:srgbClr val="0070C0"/>
                </a:solidFill>
              </a:rPr>
              <a:t>ικανότητα λήψης αποφάσεων</a:t>
            </a:r>
            <a:r>
              <a:rPr lang="el-GR" dirty="0" smtClean="0"/>
              <a:t>.</a:t>
            </a:r>
          </a:p>
          <a:p>
            <a:pPr marL="228600" indent="-228600">
              <a:buClr>
                <a:srgbClr val="FF0000"/>
              </a:buClr>
              <a:buAutoNum type="arabicPeriod"/>
            </a:pPr>
            <a:r>
              <a:rPr lang="el-GR" dirty="0" smtClean="0"/>
              <a:t>Είναι σκόπιμο για τους συντονιστές να θεωρούν ότι </a:t>
            </a:r>
            <a:r>
              <a:rPr lang="el-GR" u="sng" dirty="0" smtClean="0">
                <a:solidFill>
                  <a:srgbClr val="0070C0"/>
                </a:solidFill>
              </a:rPr>
              <a:t>ανταμείβονται επαρκώς</a:t>
            </a:r>
            <a:r>
              <a:rPr lang="el-GR" dirty="0" smtClean="0"/>
              <a:t> και </a:t>
            </a:r>
            <a:r>
              <a:rPr lang="el-GR" u="sng" dirty="0" smtClean="0">
                <a:solidFill>
                  <a:srgbClr val="0070C0"/>
                </a:solidFill>
              </a:rPr>
              <a:t>αναγνωρίζονται επαγγελματικά</a:t>
            </a:r>
            <a:r>
              <a:rPr lang="el-GR" dirty="0" smtClean="0"/>
              <a:t>.</a:t>
            </a:r>
          </a:p>
          <a:p>
            <a:pPr marL="228600" indent="-228600">
              <a:buClr>
                <a:srgbClr val="FF0000"/>
              </a:buClr>
              <a:buAutoNum type="arabicPeriod"/>
            </a:pPr>
            <a:r>
              <a:rPr lang="el-GR" dirty="0" smtClean="0"/>
              <a:t>Η ομάδα συντονισμού πρέπει να χτίσει και να διατηρήσει μια </a:t>
            </a:r>
            <a:r>
              <a:rPr lang="el-GR" u="sng" dirty="0" smtClean="0">
                <a:solidFill>
                  <a:srgbClr val="0070C0"/>
                </a:solidFill>
              </a:rPr>
              <a:t>καλή σχέση με όλο το προσωπικό του νοσοκομείο</a:t>
            </a:r>
            <a:r>
              <a:rPr lang="el-GR" dirty="0" smtClean="0"/>
              <a:t>.</a:t>
            </a:r>
            <a:endParaRPr lang="en-US" dirty="0" smtClean="0"/>
          </a:p>
        </p:txBody>
      </p:sp>
      <p:sp>
        <p:nvSpPr>
          <p:cNvPr id="5" name="Rectangle 4"/>
          <p:cNvSpPr/>
          <p:nvPr/>
        </p:nvSpPr>
        <p:spPr>
          <a:xfrm>
            <a:off x="251520" y="272842"/>
            <a:ext cx="5184576" cy="584775"/>
          </a:xfrm>
          <a:prstGeom prst="rect">
            <a:avLst/>
          </a:prstGeom>
        </p:spPr>
        <p:txBody>
          <a:bodyPr wrap="square">
            <a:spAutoFit/>
          </a:bodyPr>
          <a:lstStyle/>
          <a:p>
            <a:r>
              <a:rPr lang="en-US" sz="1600" b="1" dirty="0" smtClean="0">
                <a:solidFill>
                  <a:srgbClr val="002060"/>
                </a:solidFill>
                <a:latin typeface="+mj-lt"/>
                <a:cs typeface="Times New Roman" pitchFamily="18" charset="0"/>
              </a:rPr>
              <a:t>GOOD PRACTICE GUIDELINES </a:t>
            </a:r>
            <a:endParaRPr lang="el-GR" sz="1600" b="1" dirty="0" smtClean="0">
              <a:solidFill>
                <a:srgbClr val="002060"/>
              </a:solidFill>
              <a:latin typeface="+mj-lt"/>
              <a:cs typeface="Times New Roman" pitchFamily="18" charset="0"/>
            </a:endParaRPr>
          </a:p>
          <a:p>
            <a:r>
              <a:rPr lang="en-US" sz="1600" b="1" dirty="0" smtClean="0">
                <a:solidFill>
                  <a:srgbClr val="002060"/>
                </a:solidFill>
                <a:latin typeface="+mj-lt"/>
                <a:cs typeface="Times New Roman" pitchFamily="18" charset="0"/>
              </a:rPr>
              <a:t>IN</a:t>
            </a:r>
            <a:r>
              <a:rPr lang="el-GR" sz="1600" b="1" dirty="0" smtClean="0">
                <a:solidFill>
                  <a:srgbClr val="002060"/>
                </a:solidFill>
                <a:latin typeface="+mj-lt"/>
                <a:cs typeface="Times New Roman" pitchFamily="18" charset="0"/>
              </a:rPr>
              <a:t> </a:t>
            </a:r>
            <a:r>
              <a:rPr lang="en-US" sz="1600" b="1" dirty="0" smtClean="0">
                <a:solidFill>
                  <a:srgbClr val="002060"/>
                </a:solidFill>
                <a:latin typeface="+mj-lt"/>
                <a:cs typeface="Times New Roman" pitchFamily="18" charset="0"/>
              </a:rPr>
              <a:t>THE PROCESS OF ORGAN DONATION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4584" y="908720"/>
            <a:ext cx="9505056" cy="707886"/>
          </a:xfrm>
          <a:prstGeom prst="rect">
            <a:avLst/>
          </a:prstGeom>
        </p:spPr>
        <p:txBody>
          <a:bodyPr wrap="square">
            <a:spAutoFit/>
          </a:bodyPr>
          <a:lstStyle/>
          <a:p>
            <a:pPr marL="971550" lvl="1" indent="-514350"/>
            <a:r>
              <a:rPr lang="el-GR" sz="2000" b="1" dirty="0" smtClean="0">
                <a:solidFill>
                  <a:srgbClr val="002060"/>
                </a:solidFill>
                <a:latin typeface="+mj-lt"/>
                <a:cs typeface="Times New Roman" pitchFamily="18" charset="0"/>
              </a:rPr>
              <a:t>	Συστάσεις για τη βελτίωση της παραπομπής του πιθανού δότη στις μονάδες εντατικής θεραπείας</a:t>
            </a:r>
          </a:p>
        </p:txBody>
      </p:sp>
      <p:pic>
        <p:nvPicPr>
          <p:cNvPr id="1026" name="Picture 2"/>
          <p:cNvPicPr>
            <a:picLocks noChangeAspect="1" noChangeArrowheads="1"/>
          </p:cNvPicPr>
          <p:nvPr/>
        </p:nvPicPr>
        <p:blipFill>
          <a:blip r:embed="rId2" cstate="print"/>
          <a:srcRect/>
          <a:stretch>
            <a:fillRect/>
          </a:stretch>
        </p:blipFill>
        <p:spPr bwMode="auto">
          <a:xfrm>
            <a:off x="5980117" y="260648"/>
            <a:ext cx="2840355" cy="611505"/>
          </a:xfrm>
          <a:prstGeom prst="rect">
            <a:avLst/>
          </a:prstGeom>
          <a:noFill/>
          <a:ln w="9525">
            <a:noFill/>
            <a:miter lim="800000"/>
            <a:headEnd/>
            <a:tailEnd/>
          </a:ln>
        </p:spPr>
      </p:pic>
      <p:sp>
        <p:nvSpPr>
          <p:cNvPr id="4" name="Rectangle 3"/>
          <p:cNvSpPr/>
          <p:nvPr/>
        </p:nvSpPr>
        <p:spPr>
          <a:xfrm>
            <a:off x="179512" y="1999868"/>
            <a:ext cx="8784976" cy="4093428"/>
          </a:xfrm>
          <a:prstGeom prst="rect">
            <a:avLst/>
          </a:prstGeom>
        </p:spPr>
        <p:txBody>
          <a:bodyPr wrap="square">
            <a:spAutoFit/>
          </a:bodyPr>
          <a:lstStyle/>
          <a:p>
            <a:pPr marL="228600" indent="-228600">
              <a:buClr>
                <a:srgbClr val="FF0000"/>
              </a:buClr>
              <a:buFontTx/>
              <a:buAutoNum type="arabicPeriod"/>
            </a:pPr>
            <a:r>
              <a:rPr lang="el-GR" dirty="0" smtClean="0"/>
              <a:t>Η ύπαρξη ενός προγράμματος ειδικά προσανατολισμένο προς τη θεραπεία των νευρολογικά κρίσιμων ασθενών βελτιώνει την αποτελεσματικότητα της παραπομπής των πιθανών δοτών στις μονάδες εντατικής θεραπείας (ΜΕΘ)</a:t>
            </a:r>
          </a:p>
          <a:p>
            <a:pPr marL="228600" indent="-228600">
              <a:buClr>
                <a:srgbClr val="FF0000"/>
              </a:buClr>
            </a:pPr>
            <a:endParaRPr lang="el-GR" dirty="0" smtClean="0"/>
          </a:p>
          <a:p>
            <a:pPr marL="342900" indent="-342900">
              <a:buClr>
                <a:srgbClr val="FF0000"/>
              </a:buClr>
              <a:buFont typeface="+mj-lt"/>
              <a:buAutoNum type="arabicPeriod" startAt="2"/>
            </a:pPr>
            <a:r>
              <a:rPr lang="el-GR" dirty="0" smtClean="0"/>
              <a:t>Συνιστάται η ανάπτυξη προγραμμάτων της κατάρτισης, προώθησης, και εκπαιδευτικές δραστηριότητες σχετικά με τη δωρεά και μεταμόσχευση με στόχο τους επαγγελματίες των ΜΕΘ αλλά και των μονάδων εκτός της ΜΕΘ όπου φροντίζουν τους νευρολογικά κρίσιμους ασθενείς</a:t>
            </a:r>
          </a:p>
          <a:p>
            <a:pPr marL="342900" indent="-342900">
              <a:buClr>
                <a:srgbClr val="FF0000"/>
              </a:buClr>
            </a:pPr>
            <a:endParaRPr lang="el-GR" dirty="0" smtClean="0"/>
          </a:p>
          <a:p>
            <a:pPr marL="800100" lvl="1" indent="-342900">
              <a:buClr>
                <a:srgbClr val="FF0000"/>
              </a:buClr>
            </a:pPr>
            <a:r>
              <a:rPr lang="el-GR" dirty="0" smtClean="0"/>
              <a:t>Η έννοια της δωρεάς πρέπει να προωθείται ως:</a:t>
            </a:r>
          </a:p>
          <a:p>
            <a:pPr marL="800100" lvl="1" indent="-342900">
              <a:buClr>
                <a:srgbClr val="FF0000"/>
              </a:buClr>
              <a:buFont typeface="Wingdings" pitchFamily="2" charset="2"/>
              <a:buChar char="ü"/>
            </a:pPr>
            <a:r>
              <a:rPr lang="el-GR" sz="1600" dirty="0" smtClean="0"/>
              <a:t>Μια ιατρική διαδικασία η οποία αποτελεί μέρος της συνήθους φροντίδας στο τέλος της ζωής</a:t>
            </a:r>
          </a:p>
          <a:p>
            <a:pPr marL="800100" lvl="1" indent="-342900">
              <a:buClr>
                <a:srgbClr val="FF0000"/>
              </a:buClr>
              <a:buFont typeface="Wingdings" pitchFamily="2" charset="2"/>
              <a:buChar char="ü"/>
            </a:pPr>
            <a:r>
              <a:rPr lang="el-GR" sz="1600" dirty="0" smtClean="0"/>
              <a:t>Μια ιατρική αιτία για την εισαγωγή σε μια ΜΕΘ</a:t>
            </a:r>
          </a:p>
          <a:p>
            <a:pPr marL="800100" lvl="1" indent="-342900">
              <a:buClr>
                <a:srgbClr val="FF0000"/>
              </a:buClr>
              <a:buFont typeface="Wingdings" pitchFamily="2" charset="2"/>
              <a:buChar char="ü"/>
            </a:pPr>
            <a:r>
              <a:rPr lang="el-GR" sz="1600" dirty="0" smtClean="0"/>
              <a:t>Μια συμμετοχική κοινή διαδικασία, όχι αποκλειστικά για το Συντονισμό Μεταμοσχεύσεων.</a:t>
            </a:r>
            <a:endParaRPr lang="en-US" sz="1600" dirty="0" smtClean="0"/>
          </a:p>
        </p:txBody>
      </p:sp>
      <p:sp>
        <p:nvSpPr>
          <p:cNvPr id="5" name="Rectangle 4"/>
          <p:cNvSpPr/>
          <p:nvPr/>
        </p:nvSpPr>
        <p:spPr>
          <a:xfrm>
            <a:off x="251520" y="272842"/>
            <a:ext cx="5184576" cy="584775"/>
          </a:xfrm>
          <a:prstGeom prst="rect">
            <a:avLst/>
          </a:prstGeom>
        </p:spPr>
        <p:txBody>
          <a:bodyPr wrap="square">
            <a:spAutoFit/>
          </a:bodyPr>
          <a:lstStyle/>
          <a:p>
            <a:r>
              <a:rPr lang="en-US" sz="1600" b="1" dirty="0" smtClean="0">
                <a:solidFill>
                  <a:srgbClr val="002060"/>
                </a:solidFill>
                <a:latin typeface="+mj-lt"/>
                <a:cs typeface="Times New Roman" pitchFamily="18" charset="0"/>
              </a:rPr>
              <a:t>GOOD PRACTICE GUIDELINES </a:t>
            </a:r>
            <a:endParaRPr lang="el-GR" sz="1600" b="1" dirty="0" smtClean="0">
              <a:solidFill>
                <a:srgbClr val="002060"/>
              </a:solidFill>
              <a:latin typeface="+mj-lt"/>
              <a:cs typeface="Times New Roman" pitchFamily="18" charset="0"/>
            </a:endParaRPr>
          </a:p>
          <a:p>
            <a:r>
              <a:rPr lang="en-US" sz="1600" b="1" dirty="0" smtClean="0">
                <a:solidFill>
                  <a:srgbClr val="002060"/>
                </a:solidFill>
                <a:latin typeface="+mj-lt"/>
                <a:cs typeface="Times New Roman" pitchFamily="18" charset="0"/>
              </a:rPr>
              <a:t>IN</a:t>
            </a:r>
            <a:r>
              <a:rPr lang="el-GR" sz="1600" b="1" dirty="0" smtClean="0">
                <a:solidFill>
                  <a:srgbClr val="002060"/>
                </a:solidFill>
                <a:latin typeface="+mj-lt"/>
                <a:cs typeface="Times New Roman" pitchFamily="18" charset="0"/>
              </a:rPr>
              <a:t> </a:t>
            </a:r>
            <a:r>
              <a:rPr lang="en-US" sz="1600" b="1" dirty="0" smtClean="0">
                <a:solidFill>
                  <a:srgbClr val="002060"/>
                </a:solidFill>
                <a:latin typeface="+mj-lt"/>
                <a:cs typeface="Times New Roman" pitchFamily="18" charset="0"/>
              </a:rPr>
              <a:t>THE PROCESS OF ORGAN DONATION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03648" y="260648"/>
            <a:ext cx="7560840" cy="1296144"/>
          </a:xfrm>
        </p:spPr>
        <p:txBody>
          <a:bodyPr>
            <a:noAutofit/>
          </a:bodyPr>
          <a:lstStyle/>
          <a:p>
            <a:pPr algn="l"/>
            <a:r>
              <a:rPr lang="en-US" sz="1800" b="1" dirty="0" smtClean="0">
                <a:solidFill>
                  <a:srgbClr val="002060"/>
                </a:solidFill>
              </a:rPr>
              <a:t>Recommendation </a:t>
            </a:r>
            <a:r>
              <a:rPr lang="en-US" sz="1800" b="1" dirty="0" err="1" smtClean="0">
                <a:solidFill>
                  <a:srgbClr val="002060"/>
                </a:solidFill>
              </a:rPr>
              <a:t>Rec</a:t>
            </a:r>
            <a:r>
              <a:rPr lang="en-US" sz="1800" b="1" dirty="0" smtClean="0">
                <a:solidFill>
                  <a:srgbClr val="002060"/>
                </a:solidFill>
              </a:rPr>
              <a:t>(2006)16 </a:t>
            </a:r>
            <a:r>
              <a:rPr lang="el-GR" sz="1600" b="1" dirty="0" smtClean="0">
                <a:solidFill>
                  <a:srgbClr val="002060"/>
                </a:solidFill>
              </a:rPr>
              <a:t/>
            </a:r>
            <a:br>
              <a:rPr lang="el-GR" sz="1600" b="1" dirty="0" smtClean="0">
                <a:solidFill>
                  <a:srgbClr val="002060"/>
                </a:solidFill>
              </a:rPr>
            </a:br>
            <a:r>
              <a:rPr lang="en-US" sz="1600" b="1" dirty="0" smtClean="0">
                <a:solidFill>
                  <a:srgbClr val="002060"/>
                </a:solidFill>
              </a:rPr>
              <a:t>of the Committee of Ministers to member states </a:t>
            </a:r>
            <a:r>
              <a:rPr lang="el-GR" sz="1600" b="1" dirty="0" smtClean="0">
                <a:solidFill>
                  <a:srgbClr val="002060"/>
                </a:solidFill>
              </a:rPr>
              <a:t/>
            </a:r>
            <a:br>
              <a:rPr lang="el-GR" sz="1600" b="1" dirty="0" smtClean="0">
                <a:solidFill>
                  <a:srgbClr val="002060"/>
                </a:solidFill>
              </a:rPr>
            </a:br>
            <a:r>
              <a:rPr lang="en-US" sz="1600" b="1" dirty="0" smtClean="0">
                <a:solidFill>
                  <a:srgbClr val="002060"/>
                </a:solidFill>
              </a:rPr>
              <a:t>on quality improvement </a:t>
            </a:r>
            <a:r>
              <a:rPr lang="en-US" sz="1600" b="1" dirty="0" err="1" smtClean="0">
                <a:solidFill>
                  <a:srgbClr val="002060"/>
                </a:solidFill>
              </a:rPr>
              <a:t>programmes</a:t>
            </a:r>
            <a:r>
              <a:rPr lang="en-US" sz="1600" b="1" dirty="0" smtClean="0">
                <a:solidFill>
                  <a:srgbClr val="002060"/>
                </a:solidFill>
              </a:rPr>
              <a:t> for organ donation</a:t>
            </a:r>
            <a:endParaRPr lang="en-US" sz="1600" dirty="0"/>
          </a:p>
        </p:txBody>
      </p:sp>
      <p:sp>
        <p:nvSpPr>
          <p:cNvPr id="3" name="Content Placeholder 2"/>
          <p:cNvSpPr>
            <a:spLocks noGrp="1"/>
          </p:cNvSpPr>
          <p:nvPr>
            <p:ph sz="quarter" idx="4294967295"/>
          </p:nvPr>
        </p:nvSpPr>
        <p:spPr>
          <a:xfrm>
            <a:off x="107255" y="1628775"/>
            <a:ext cx="8857233" cy="3887788"/>
          </a:xfrm>
        </p:spPr>
        <p:txBody>
          <a:bodyPr>
            <a:noAutofit/>
          </a:bodyPr>
          <a:lstStyle/>
          <a:p>
            <a:pPr marL="650875" indent="-514350">
              <a:spcBef>
                <a:spcPts val="0"/>
              </a:spcBef>
              <a:buClr>
                <a:schemeClr val="accent2"/>
              </a:buClr>
              <a:buSzTx/>
              <a:buFont typeface="Wingdings 2" pitchFamily="18" charset="2"/>
              <a:buNone/>
            </a:pPr>
            <a:r>
              <a:rPr lang="el-GR" sz="2000" b="1" u="sng" dirty="0" smtClean="0">
                <a:solidFill>
                  <a:srgbClr val="0070C0"/>
                </a:solidFill>
                <a:cs typeface="Arial" charset="0"/>
              </a:rPr>
              <a:t>ΠΡΟΓΡΑΜΜΑΤΑ  ΔΙΑΣΦΑΛΙΣΗΣ  ΠΟΙΟΤΗΤΑΣ  (ΠΔΠ)</a:t>
            </a:r>
          </a:p>
          <a:p>
            <a:pPr marL="650875" indent="-514350">
              <a:spcBef>
                <a:spcPts val="0"/>
              </a:spcBef>
              <a:buClr>
                <a:schemeClr val="accent2"/>
              </a:buClr>
              <a:buSzTx/>
              <a:buFont typeface="Wingdings 2" pitchFamily="18" charset="2"/>
              <a:buNone/>
            </a:pPr>
            <a:r>
              <a:rPr lang="el-GR" sz="1800" b="1" dirty="0" smtClean="0">
                <a:solidFill>
                  <a:srgbClr val="0070C0"/>
                </a:solidFill>
                <a:cs typeface="Arial" charset="0"/>
              </a:rPr>
              <a:t>Σε κάθε νοσοκομείο όπου μπορεί να προκύψει δυνητικός δότης</a:t>
            </a:r>
          </a:p>
          <a:p>
            <a:pPr marL="650875" indent="-514350">
              <a:spcBef>
                <a:spcPts val="0"/>
              </a:spcBef>
              <a:buClr>
                <a:schemeClr val="accent2"/>
              </a:buClr>
              <a:buSzTx/>
              <a:buFont typeface="Wingdings 2" pitchFamily="18" charset="2"/>
              <a:buNone/>
            </a:pPr>
            <a:endParaRPr lang="el-GR" sz="1800" u="sng" dirty="0" smtClean="0">
              <a:solidFill>
                <a:srgbClr val="0070C0"/>
              </a:solidFill>
              <a:cs typeface="Arial" charset="0"/>
            </a:endParaRPr>
          </a:p>
          <a:p>
            <a:pPr marL="650875" indent="-514350">
              <a:spcBef>
                <a:spcPts val="0"/>
              </a:spcBef>
              <a:buClr>
                <a:srgbClr val="CC0000"/>
              </a:buClr>
              <a:buSzTx/>
              <a:buFont typeface="Wingdings 2" pitchFamily="18" charset="2"/>
              <a:buChar char=""/>
            </a:pPr>
            <a:r>
              <a:rPr lang="el-GR" sz="1800" dirty="0" smtClean="0">
                <a:solidFill>
                  <a:schemeClr val="tx2"/>
                </a:solidFill>
                <a:cs typeface="Arial" charset="0"/>
              </a:rPr>
              <a:t>Καθορισμός και επιτήρηση του δυναμικού δωρεάς του νοσοκομείου</a:t>
            </a:r>
          </a:p>
          <a:p>
            <a:pPr marL="650875" indent="-514350">
              <a:spcBef>
                <a:spcPts val="0"/>
              </a:spcBef>
              <a:buClr>
                <a:srgbClr val="CC0000"/>
              </a:buClr>
              <a:buSzTx/>
              <a:buFont typeface="Wingdings 2" pitchFamily="18" charset="2"/>
              <a:buChar char=""/>
            </a:pPr>
            <a:endParaRPr lang="el-GR" sz="1800" dirty="0" smtClean="0">
              <a:solidFill>
                <a:schemeClr val="tx2"/>
              </a:solidFill>
              <a:cs typeface="Arial" charset="0"/>
            </a:endParaRPr>
          </a:p>
          <a:p>
            <a:pPr marL="650875" indent="-514350">
              <a:spcBef>
                <a:spcPts val="0"/>
              </a:spcBef>
              <a:buClr>
                <a:srgbClr val="CC0000"/>
              </a:buClr>
              <a:buSzTx/>
              <a:buFont typeface="Wingdings 2" pitchFamily="18" charset="2"/>
              <a:buChar char=""/>
            </a:pPr>
            <a:r>
              <a:rPr lang="el-GR" sz="1800" dirty="0" smtClean="0">
                <a:solidFill>
                  <a:schemeClr val="tx2"/>
                </a:solidFill>
                <a:cs typeface="Arial" charset="0"/>
              </a:rPr>
              <a:t>Εντοπισμός εμποδίων επί της διαδικασίας και ανάλυση των πιθανών αιτιών απώλειας Δ.Δ.</a:t>
            </a:r>
          </a:p>
          <a:p>
            <a:pPr marL="650875" indent="-514350">
              <a:spcBef>
                <a:spcPts val="0"/>
              </a:spcBef>
              <a:buClr>
                <a:srgbClr val="CC0000"/>
              </a:buClr>
              <a:buSzTx/>
              <a:buFont typeface="Wingdings 2" pitchFamily="18" charset="2"/>
              <a:buChar char=""/>
            </a:pPr>
            <a:endParaRPr lang="el-GR" sz="1800" dirty="0" smtClean="0">
              <a:solidFill>
                <a:schemeClr val="tx2"/>
              </a:solidFill>
              <a:cs typeface="Arial" charset="0"/>
            </a:endParaRPr>
          </a:p>
          <a:p>
            <a:pPr marL="650875" indent="-514350">
              <a:spcBef>
                <a:spcPts val="0"/>
              </a:spcBef>
              <a:buClr>
                <a:srgbClr val="CC0000"/>
              </a:buClr>
              <a:buSzTx/>
              <a:buFont typeface="Wingdings 2" pitchFamily="18" charset="2"/>
              <a:buChar char=""/>
            </a:pPr>
            <a:r>
              <a:rPr lang="el-GR" sz="1800" dirty="0" smtClean="0">
                <a:solidFill>
                  <a:schemeClr val="tx2"/>
                </a:solidFill>
                <a:cs typeface="Arial" charset="0"/>
              </a:rPr>
              <a:t>Περιγραφή </a:t>
            </a:r>
            <a:r>
              <a:rPr lang="el-GR" sz="1800" dirty="0" err="1" smtClean="0">
                <a:solidFill>
                  <a:schemeClr val="tx2"/>
                </a:solidFill>
                <a:cs typeface="Arial" charset="0"/>
              </a:rPr>
              <a:t>ενδονοσοκομειακών</a:t>
            </a:r>
            <a:r>
              <a:rPr lang="el-GR" sz="1800" dirty="0" smtClean="0">
                <a:solidFill>
                  <a:schemeClr val="tx2"/>
                </a:solidFill>
                <a:cs typeface="Arial" charset="0"/>
              </a:rPr>
              <a:t> παραγόντων που δυνητικά επηρεάζουν τη διαδικασία δωρεάς</a:t>
            </a:r>
          </a:p>
          <a:p>
            <a:pPr marL="650875" indent="-514350">
              <a:spcBef>
                <a:spcPts val="0"/>
              </a:spcBef>
              <a:buClr>
                <a:srgbClr val="CC0000"/>
              </a:buClr>
              <a:buSzTx/>
              <a:buFont typeface="Wingdings 2" pitchFamily="18" charset="2"/>
              <a:buChar char=""/>
            </a:pPr>
            <a:endParaRPr lang="el-GR" sz="1800" dirty="0" smtClean="0">
              <a:solidFill>
                <a:schemeClr val="tx2"/>
              </a:solidFill>
              <a:cs typeface="Arial" charset="0"/>
            </a:endParaRPr>
          </a:p>
          <a:p>
            <a:pPr marL="650875" indent="-514350">
              <a:spcBef>
                <a:spcPts val="0"/>
              </a:spcBef>
              <a:buClr>
                <a:srgbClr val="CC0000"/>
              </a:buClr>
              <a:buSzTx/>
              <a:buFont typeface="Wingdings 2" pitchFamily="18" charset="2"/>
              <a:buChar char=""/>
            </a:pPr>
            <a:r>
              <a:rPr lang="el-GR" sz="1800" dirty="0" smtClean="0">
                <a:solidFill>
                  <a:schemeClr val="tx2"/>
                </a:solidFill>
                <a:cs typeface="Arial" charset="0"/>
              </a:rPr>
              <a:t>Καταγραφή στατιστικών, όλων των θανάτων (ειδικά στις ΜΕΘ, ΤΕΠ, ΜΑΦ) σε συστηματική βάση, για πιθανές αποτυχίες εντοπισμού,  αναφοράς ή προσέγγισης συγγενών δυνητικού δότη</a:t>
            </a:r>
          </a:p>
        </p:txBody>
      </p:sp>
      <p:sp>
        <p:nvSpPr>
          <p:cNvPr id="5" name="Rectangle 4"/>
          <p:cNvSpPr/>
          <p:nvPr/>
        </p:nvSpPr>
        <p:spPr>
          <a:xfrm>
            <a:off x="179388" y="5877272"/>
            <a:ext cx="8785099" cy="707886"/>
          </a:xfrm>
          <a:prstGeom prst="rect">
            <a:avLst/>
          </a:prstGeom>
        </p:spPr>
        <p:txBody>
          <a:bodyPr wrap="square">
            <a:spAutoFit/>
          </a:bodyPr>
          <a:lstStyle/>
          <a:p>
            <a:pPr algn="ctr"/>
            <a:r>
              <a:rPr lang="el-GR" sz="2000" b="1" dirty="0">
                <a:solidFill>
                  <a:srgbClr val="C00000"/>
                </a:solidFill>
              </a:rPr>
              <a:t>ΑΝΑΛΥΣΗ ΤΩΝ ΣΥΜΠΕΡΑΣΜΑΤΩΝ ΚΑΙ </a:t>
            </a:r>
            <a:endParaRPr lang="el-GR" sz="2000" b="1" dirty="0" smtClean="0">
              <a:solidFill>
                <a:srgbClr val="C00000"/>
              </a:solidFill>
            </a:endParaRPr>
          </a:p>
          <a:p>
            <a:pPr algn="ctr"/>
            <a:r>
              <a:rPr lang="el-GR" sz="2000" b="1" dirty="0" smtClean="0">
                <a:solidFill>
                  <a:srgbClr val="C00000"/>
                </a:solidFill>
              </a:rPr>
              <a:t>ΘΕΣΠΙΣΗ ΚΑΝΟΝΙΣΜΟΥ </a:t>
            </a:r>
            <a:r>
              <a:rPr lang="el-GR" sz="2000" b="1" dirty="0">
                <a:solidFill>
                  <a:srgbClr val="C00000"/>
                </a:solidFill>
              </a:rPr>
              <a:t>ΛΕΙΤΟΥΡΓΙΑΣ </a:t>
            </a:r>
          </a:p>
        </p:txBody>
      </p:sp>
      <p:pic>
        <p:nvPicPr>
          <p:cNvPr id="51202" name="Picture 2" descr="See original image"/>
          <p:cNvPicPr>
            <a:picLocks noChangeAspect="1" noChangeArrowheads="1"/>
          </p:cNvPicPr>
          <p:nvPr/>
        </p:nvPicPr>
        <p:blipFill>
          <a:blip r:embed="rId2" cstate="print"/>
          <a:srcRect/>
          <a:stretch>
            <a:fillRect/>
          </a:stretch>
        </p:blipFill>
        <p:spPr bwMode="auto">
          <a:xfrm>
            <a:off x="179512" y="406554"/>
            <a:ext cx="1348740" cy="107823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Grp="1" noChangeArrowheads="1"/>
          </p:cNvSpPr>
          <p:nvPr>
            <p:ph type="title"/>
          </p:nvPr>
        </p:nvSpPr>
        <p:spPr/>
        <p:txBody>
          <a:bodyPr>
            <a:noAutofit/>
          </a:bodyPr>
          <a:lstStyle/>
          <a:p>
            <a:r>
              <a:rPr lang="el-GR" sz="3200" b="1" dirty="0" err="1" smtClean="0">
                <a:solidFill>
                  <a:srgbClr val="002060"/>
                </a:solidFill>
                <a:effectLst>
                  <a:outerShdw blurRad="38100" dist="38100" dir="2700000" algn="tl">
                    <a:srgbClr val="000000"/>
                  </a:outerShdw>
                </a:effectLst>
              </a:rPr>
              <a:t>Γενικεσ</a:t>
            </a:r>
            <a:r>
              <a:rPr lang="el-GR" sz="3200" b="1" dirty="0" smtClean="0">
                <a:solidFill>
                  <a:srgbClr val="002060"/>
                </a:solidFill>
                <a:effectLst>
                  <a:outerShdw blurRad="38100" dist="38100" dir="2700000" algn="tl">
                    <a:srgbClr val="000000"/>
                  </a:outerShdw>
                </a:effectLst>
              </a:rPr>
              <a:t>  </a:t>
            </a:r>
            <a:r>
              <a:rPr lang="el-GR" sz="3200" b="1" dirty="0" err="1" smtClean="0">
                <a:solidFill>
                  <a:srgbClr val="002060"/>
                </a:solidFill>
                <a:effectLst>
                  <a:outerShdw blurRad="38100" dist="38100" dir="2700000" algn="tl">
                    <a:srgbClr val="000000"/>
                  </a:outerShdw>
                </a:effectLst>
              </a:rPr>
              <a:t>ΣυστΑσεισ</a:t>
            </a:r>
            <a:r>
              <a:rPr lang="el-GR" sz="3200" b="1" dirty="0" smtClean="0">
                <a:solidFill>
                  <a:srgbClr val="002060"/>
                </a:solidFill>
                <a:effectLst>
                  <a:outerShdw blurRad="38100" dist="38100" dir="2700000" algn="tl">
                    <a:srgbClr val="000000"/>
                  </a:outerShdw>
                </a:effectLst>
              </a:rPr>
              <a:t>  </a:t>
            </a:r>
            <a:r>
              <a:rPr lang="el-GR" sz="3200" b="1" dirty="0" err="1" smtClean="0">
                <a:solidFill>
                  <a:srgbClr val="002060"/>
                </a:solidFill>
                <a:effectLst>
                  <a:outerShdw blurRad="38100" dist="38100" dir="2700000" algn="tl">
                    <a:srgbClr val="000000"/>
                  </a:outerShdw>
                </a:effectLst>
              </a:rPr>
              <a:t>προγραμματοσ</a:t>
            </a:r>
            <a:r>
              <a:rPr lang="en-US" sz="3200" b="1" dirty="0" smtClean="0">
                <a:solidFill>
                  <a:srgbClr val="002060"/>
                </a:solidFill>
                <a:effectLst>
                  <a:outerShdw blurRad="38100" dist="38100" dir="2700000" algn="tl">
                    <a:srgbClr val="000000"/>
                  </a:outerShdw>
                </a:effectLst>
              </a:rPr>
              <a:t> </a:t>
            </a:r>
            <a:r>
              <a:rPr lang="en-US" sz="3200" b="1" dirty="0" err="1" smtClean="0">
                <a:solidFill>
                  <a:srgbClr val="002060"/>
                </a:solidFill>
                <a:effectLst>
                  <a:outerShdw blurRad="38100" dist="38100" dir="2700000" algn="tl">
                    <a:srgbClr val="000000"/>
                  </a:outerShdw>
                </a:effectLst>
              </a:rPr>
              <a:t>dopki</a:t>
            </a:r>
            <a:r>
              <a:rPr lang="el-GR" sz="3200" b="1" dirty="0" smtClean="0">
                <a:solidFill>
                  <a:srgbClr val="002060"/>
                </a:solidFill>
                <a:effectLst>
                  <a:outerShdw blurRad="38100" dist="38100" dir="2700000" algn="tl">
                    <a:srgbClr val="000000"/>
                  </a:outerShdw>
                </a:effectLst>
              </a:rPr>
              <a:t> </a:t>
            </a:r>
            <a:endParaRPr lang="es-ES" sz="3200" b="1" dirty="0">
              <a:solidFill>
                <a:srgbClr val="002060"/>
              </a:solidFill>
              <a:effectLst>
                <a:outerShdw blurRad="38100" dist="38100" dir="2700000" algn="tl">
                  <a:srgbClr val="000000"/>
                </a:outerShdw>
              </a:effectLst>
            </a:endParaRPr>
          </a:p>
        </p:txBody>
      </p:sp>
      <p:sp>
        <p:nvSpPr>
          <p:cNvPr id="500739" name="Rectangle 3"/>
          <p:cNvSpPr>
            <a:spLocks noGrp="1" noChangeArrowheads="1"/>
          </p:cNvSpPr>
          <p:nvPr>
            <p:ph sz="quarter" idx="1"/>
          </p:nvPr>
        </p:nvSpPr>
        <p:spPr>
          <a:xfrm>
            <a:off x="2267744" y="1682898"/>
            <a:ext cx="6696744" cy="4770438"/>
          </a:xfrm>
        </p:spPr>
        <p:txBody>
          <a:bodyPr>
            <a:noAutofit/>
          </a:bodyPr>
          <a:lstStyle/>
          <a:p>
            <a:pPr marL="609600" indent="-609600">
              <a:lnSpc>
                <a:spcPct val="90000"/>
              </a:lnSpc>
              <a:buClr>
                <a:srgbClr val="CC0000"/>
              </a:buClr>
              <a:buSzTx/>
              <a:buFont typeface="Wingdings" pitchFamily="2" charset="2"/>
              <a:buChar char="v"/>
            </a:pPr>
            <a:r>
              <a:rPr lang="el-GR" sz="1600" dirty="0" smtClean="0"/>
              <a:t>Τα ΠΔΠ πρέπει να είναι </a:t>
            </a:r>
            <a:r>
              <a:rPr lang="el-GR" sz="1600" b="1" dirty="0" smtClean="0">
                <a:solidFill>
                  <a:srgbClr val="0070C0"/>
                </a:solidFill>
              </a:rPr>
              <a:t>Εθνικής εμβέλειας </a:t>
            </a:r>
            <a:r>
              <a:rPr lang="es-ES" sz="1600" dirty="0" smtClean="0"/>
              <a:t>(</a:t>
            </a:r>
            <a:r>
              <a:rPr lang="el-GR" sz="1600" dirty="0" smtClean="0"/>
              <a:t>γεγονός που δεν αποκλείει σε προγράμματα που ξεκίνησαν σε χαμηλότερη κλίμακα) και να</a:t>
            </a:r>
            <a:r>
              <a:rPr lang="es-ES" sz="1600" dirty="0" smtClean="0"/>
              <a:t>: </a:t>
            </a:r>
            <a:endParaRPr lang="es-ES" sz="1600" dirty="0"/>
          </a:p>
          <a:p>
            <a:pPr marL="1264920" lvl="2" indent="-533400">
              <a:lnSpc>
                <a:spcPct val="90000"/>
              </a:lnSpc>
              <a:buClr>
                <a:srgbClr val="CC0000"/>
              </a:buClr>
              <a:buSzTx/>
            </a:pPr>
            <a:r>
              <a:rPr lang="el-GR" sz="1400" dirty="0" smtClean="0"/>
              <a:t>Παρέχουν τις εθνικές τιμές αναφοράς</a:t>
            </a:r>
            <a:endParaRPr lang="es-ES" sz="1400" dirty="0"/>
          </a:p>
          <a:p>
            <a:pPr marL="1264920" lvl="2" indent="-533400">
              <a:lnSpc>
                <a:spcPct val="90000"/>
              </a:lnSpc>
              <a:buClr>
                <a:srgbClr val="CC0000"/>
              </a:buClr>
              <a:buSzTx/>
            </a:pPr>
            <a:r>
              <a:rPr lang="el-GR" sz="1400" dirty="0" smtClean="0"/>
              <a:t>Διαπιστώνουν προβλήματα και να σχεδιάζουν ενέργειες προσαρμοσμένες σε τοπικό επίπεδο</a:t>
            </a:r>
            <a:endParaRPr lang="es-ES" sz="1400" dirty="0"/>
          </a:p>
          <a:p>
            <a:pPr marL="1264920" lvl="2" indent="-533400">
              <a:lnSpc>
                <a:spcPct val="90000"/>
              </a:lnSpc>
              <a:buClr>
                <a:srgbClr val="CC0000"/>
              </a:buClr>
              <a:buSzTx/>
            </a:pPr>
            <a:r>
              <a:rPr lang="el-GR" sz="1400" dirty="0" smtClean="0"/>
              <a:t>Επιτρέπουν τις διεθνείς συγκρίσεις</a:t>
            </a:r>
            <a:endParaRPr lang="es-ES" sz="1600" dirty="0"/>
          </a:p>
          <a:p>
            <a:pPr marL="990600" lvl="1" indent="-533400">
              <a:lnSpc>
                <a:spcPct val="90000"/>
              </a:lnSpc>
              <a:buClr>
                <a:srgbClr val="CC0000"/>
              </a:buClr>
              <a:buSzTx/>
              <a:buFont typeface="Wingdings" pitchFamily="2" charset="2"/>
              <a:buNone/>
            </a:pPr>
            <a:endParaRPr lang="es-ES" sz="1600" dirty="0"/>
          </a:p>
          <a:p>
            <a:pPr marL="609600" indent="-609600">
              <a:lnSpc>
                <a:spcPct val="90000"/>
              </a:lnSpc>
              <a:buClr>
                <a:srgbClr val="CC0000"/>
              </a:buClr>
              <a:buSzTx/>
              <a:buFont typeface="Wingdings" pitchFamily="2" charset="2"/>
              <a:buChar char="v"/>
            </a:pPr>
            <a:r>
              <a:rPr lang="el-GR" sz="1600" dirty="0" smtClean="0"/>
              <a:t>Παρότι υπάρχει δυνατότητα δωρεάς εκτός της ΜΕΘ, θα πρέπει τα ΠΔΠ να βασίζονται τουλάχιστον στην ανασκόπηση (παρούσα/</a:t>
            </a:r>
            <a:r>
              <a:rPr lang="el-GR" sz="1600" dirty="0" err="1" smtClean="0"/>
              <a:t>αναδρομικ</a:t>
            </a:r>
            <a:r>
              <a:rPr lang="el-GR" sz="1600" dirty="0" smtClean="0"/>
              <a:t>ή) των εγκεφαλικών θανάτων (πιθανών και επιβεβαιωμένων) </a:t>
            </a:r>
            <a:r>
              <a:rPr lang="el-GR" sz="1600" b="1" dirty="0" smtClean="0">
                <a:solidFill>
                  <a:srgbClr val="0070C0"/>
                </a:solidFill>
              </a:rPr>
              <a:t>εντός της ΜΕΘ</a:t>
            </a:r>
            <a:endParaRPr lang="es-ES" sz="1600" b="1" dirty="0">
              <a:solidFill>
                <a:srgbClr val="0070C0"/>
              </a:solidFill>
            </a:endParaRPr>
          </a:p>
          <a:p>
            <a:pPr marL="1264920" lvl="2" indent="-533400">
              <a:lnSpc>
                <a:spcPct val="90000"/>
              </a:lnSpc>
              <a:buClr>
                <a:srgbClr val="CC0000"/>
              </a:buClr>
            </a:pPr>
            <a:r>
              <a:rPr lang="el-GR" sz="1400" b="1" dirty="0" smtClean="0"/>
              <a:t>Για την παρούσα εκτίμηση: </a:t>
            </a:r>
            <a:r>
              <a:rPr lang="el-GR" sz="1400" dirty="0" smtClean="0"/>
              <a:t>Ιδανικά, συνεχής παρακολούθηση των ασθενών με σοβαρή εγκεφαλική βλάβη στη ΜΕΘ</a:t>
            </a:r>
          </a:p>
          <a:p>
            <a:pPr marL="1264920" lvl="2" indent="-533400">
              <a:lnSpc>
                <a:spcPct val="90000"/>
              </a:lnSpc>
              <a:buClr>
                <a:srgbClr val="CC0000"/>
              </a:buClr>
            </a:pPr>
            <a:r>
              <a:rPr lang="el-GR" sz="1400" b="1" dirty="0" smtClean="0"/>
              <a:t>Για την αναδρομική εκτίμηση: </a:t>
            </a:r>
            <a:r>
              <a:rPr lang="el-GR" sz="1400" dirty="0" smtClean="0"/>
              <a:t>Εξέταση των κλινικών διαγραμμάτων όλων των θανάτων που έλαβαν χώρα στη ΜΕΘ (εναλλακτικά: μόνο θάνατοι με νευρολογικές βλάβες). </a:t>
            </a:r>
            <a:r>
              <a:rPr lang="el-GR" sz="1400" b="1" dirty="0" smtClean="0">
                <a:solidFill>
                  <a:srgbClr val="0070C0"/>
                </a:solidFill>
              </a:rPr>
              <a:t>Τουλάχιστον, μια φορά το χρόνο</a:t>
            </a:r>
            <a:endParaRPr lang="es-ES" sz="1400" b="1" dirty="0">
              <a:solidFill>
                <a:srgbClr val="0070C0"/>
              </a:solidFill>
            </a:endParaRPr>
          </a:p>
        </p:txBody>
      </p:sp>
      <p:pic>
        <p:nvPicPr>
          <p:cNvPr id="21506" name="Picture 2"/>
          <p:cNvPicPr>
            <a:picLocks noChangeAspect="1" noChangeArrowheads="1"/>
          </p:cNvPicPr>
          <p:nvPr/>
        </p:nvPicPr>
        <p:blipFill>
          <a:blip r:embed="rId2" cstate="print"/>
          <a:srcRect/>
          <a:stretch>
            <a:fillRect/>
          </a:stretch>
        </p:blipFill>
        <p:spPr bwMode="auto">
          <a:xfrm>
            <a:off x="44227" y="1892027"/>
            <a:ext cx="2295525" cy="29051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p:cNvSpPr>
            <a:spLocks noGrp="1" noChangeArrowheads="1"/>
          </p:cNvSpPr>
          <p:nvPr>
            <p:ph type="title"/>
          </p:nvPr>
        </p:nvSpPr>
        <p:spPr/>
        <p:txBody>
          <a:bodyPr>
            <a:noAutofit/>
          </a:bodyPr>
          <a:lstStyle/>
          <a:p>
            <a:r>
              <a:rPr lang="el-GR" sz="3200" b="1" dirty="0" err="1" smtClean="0">
                <a:solidFill>
                  <a:srgbClr val="002060"/>
                </a:solidFill>
                <a:effectLst>
                  <a:outerShdw blurRad="38100" dist="38100" dir="2700000" algn="tl">
                    <a:srgbClr val="000000"/>
                  </a:outerShdw>
                </a:effectLst>
              </a:rPr>
              <a:t>Γενικεσ</a:t>
            </a:r>
            <a:r>
              <a:rPr lang="el-GR" sz="3200" b="1" dirty="0" smtClean="0">
                <a:solidFill>
                  <a:srgbClr val="002060"/>
                </a:solidFill>
                <a:effectLst>
                  <a:outerShdw blurRad="38100" dist="38100" dir="2700000" algn="tl">
                    <a:srgbClr val="000000"/>
                  </a:outerShdw>
                </a:effectLst>
              </a:rPr>
              <a:t>  </a:t>
            </a:r>
            <a:r>
              <a:rPr lang="el-GR" sz="3200" b="1" dirty="0" err="1" smtClean="0">
                <a:solidFill>
                  <a:srgbClr val="002060"/>
                </a:solidFill>
                <a:effectLst>
                  <a:outerShdw blurRad="38100" dist="38100" dir="2700000" algn="tl">
                    <a:srgbClr val="000000"/>
                  </a:outerShdw>
                </a:effectLst>
              </a:rPr>
              <a:t>ΣυστΑσεισ</a:t>
            </a:r>
            <a:r>
              <a:rPr lang="el-GR" sz="3200" b="1" dirty="0" smtClean="0">
                <a:solidFill>
                  <a:srgbClr val="002060"/>
                </a:solidFill>
                <a:effectLst>
                  <a:outerShdw blurRad="38100" dist="38100" dir="2700000" algn="tl">
                    <a:srgbClr val="000000"/>
                  </a:outerShdw>
                </a:effectLst>
              </a:rPr>
              <a:t>  </a:t>
            </a:r>
            <a:r>
              <a:rPr lang="el-GR" sz="3200" b="1" dirty="0" err="1" smtClean="0">
                <a:solidFill>
                  <a:srgbClr val="002060"/>
                </a:solidFill>
                <a:effectLst>
                  <a:outerShdw blurRad="38100" dist="38100" dir="2700000" algn="tl">
                    <a:srgbClr val="000000"/>
                  </a:outerShdw>
                </a:effectLst>
              </a:rPr>
              <a:t>προγραμματοσ</a:t>
            </a:r>
            <a:r>
              <a:rPr lang="en-US" sz="3200" b="1" dirty="0" smtClean="0">
                <a:solidFill>
                  <a:srgbClr val="002060"/>
                </a:solidFill>
                <a:effectLst>
                  <a:outerShdw blurRad="38100" dist="38100" dir="2700000" algn="tl">
                    <a:srgbClr val="000000"/>
                  </a:outerShdw>
                </a:effectLst>
              </a:rPr>
              <a:t> </a:t>
            </a:r>
            <a:r>
              <a:rPr lang="en-US" sz="3200" b="1" dirty="0" err="1" smtClean="0">
                <a:solidFill>
                  <a:srgbClr val="002060"/>
                </a:solidFill>
                <a:effectLst>
                  <a:outerShdw blurRad="38100" dist="38100" dir="2700000" algn="tl">
                    <a:srgbClr val="000000"/>
                  </a:outerShdw>
                </a:effectLst>
              </a:rPr>
              <a:t>dopki</a:t>
            </a:r>
            <a:r>
              <a:rPr lang="el-GR" sz="3200" b="1" dirty="0" smtClean="0">
                <a:solidFill>
                  <a:srgbClr val="002060"/>
                </a:solidFill>
                <a:effectLst>
                  <a:outerShdw blurRad="38100" dist="38100" dir="2700000" algn="tl">
                    <a:srgbClr val="000000"/>
                  </a:outerShdw>
                </a:effectLst>
              </a:rPr>
              <a:t> </a:t>
            </a:r>
            <a:endParaRPr lang="es-ES" sz="3200" b="1" dirty="0">
              <a:solidFill>
                <a:schemeClr val="hlink"/>
              </a:solidFill>
              <a:effectLst>
                <a:outerShdw blurRad="38100" dist="38100" dir="2700000" algn="tl">
                  <a:srgbClr val="000000"/>
                </a:outerShdw>
              </a:effectLst>
            </a:endParaRPr>
          </a:p>
        </p:txBody>
      </p:sp>
      <p:sp>
        <p:nvSpPr>
          <p:cNvPr id="545795" name="Rectangle 3"/>
          <p:cNvSpPr>
            <a:spLocks noGrp="1" noChangeArrowheads="1"/>
          </p:cNvSpPr>
          <p:nvPr>
            <p:ph sz="quarter" idx="1"/>
          </p:nvPr>
        </p:nvSpPr>
        <p:spPr>
          <a:xfrm>
            <a:off x="251520" y="1970112"/>
            <a:ext cx="8568952" cy="4267200"/>
          </a:xfrm>
        </p:spPr>
        <p:txBody>
          <a:bodyPr>
            <a:normAutofit/>
          </a:bodyPr>
          <a:lstStyle/>
          <a:p>
            <a:pPr marL="609600" indent="-609600">
              <a:lnSpc>
                <a:spcPct val="130000"/>
              </a:lnSpc>
              <a:buClr>
                <a:srgbClr val="CC0000"/>
              </a:buClr>
              <a:buSzTx/>
              <a:buFont typeface="Wingdings" pitchFamily="2" charset="2"/>
              <a:buChar char="v"/>
            </a:pPr>
            <a:r>
              <a:rPr lang="el-GR" sz="1800" dirty="0" smtClean="0"/>
              <a:t>Η συλλογή δεδομένων πρέπει να πραγματοποιείται από τον αρμόδιο για τη δωρεά (συντονιστής μεταμοσχεύσεων), πάντα υποστηριζόμενο από ιατρό εντατικής φροντίδας</a:t>
            </a:r>
          </a:p>
          <a:p>
            <a:pPr marL="609600" indent="-609600">
              <a:lnSpc>
                <a:spcPct val="130000"/>
              </a:lnSpc>
              <a:buClr>
                <a:srgbClr val="CC0000"/>
              </a:buClr>
              <a:buSzTx/>
              <a:buFont typeface="Wingdings" pitchFamily="2" charset="2"/>
              <a:buChar char="v"/>
            </a:pPr>
            <a:endParaRPr lang="el-GR" sz="1800" dirty="0" smtClean="0"/>
          </a:p>
          <a:p>
            <a:pPr marL="609600" indent="-609600">
              <a:lnSpc>
                <a:spcPct val="130000"/>
              </a:lnSpc>
              <a:buClr>
                <a:srgbClr val="CC0000"/>
              </a:buClr>
              <a:buSzTx/>
              <a:buFont typeface="Wingdings" pitchFamily="2" charset="2"/>
              <a:buChar char="v"/>
            </a:pPr>
            <a:r>
              <a:rPr lang="el-GR" sz="1800" dirty="0" smtClean="0"/>
              <a:t>Η διαχείριση των δεδομένων να γίνεται από εθνικούς / περιφερειακούς οργανισμούς, έτσι ώστε να υπάρχει δυνατότητα κατασκευής δεικτών αναφοράς για την περιοχή / χώρα και να διευκολύνει τις διεθνείς συγκρίσεις</a:t>
            </a:r>
            <a:endParaRPr lang="en-US" sz="1800" dirty="0"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ia számának helye 1"/>
          <p:cNvSpPr>
            <a:spLocks noGrp="1"/>
          </p:cNvSpPr>
          <p:nvPr>
            <p:ph type="sldNum" sz="quarter" idx="12"/>
          </p:nvPr>
        </p:nvSpPr>
        <p:spPr>
          <a:noFill/>
        </p:spPr>
        <p:txBody>
          <a:bodyPr/>
          <a:lstStyle/>
          <a:p>
            <a:fld id="{748FDF7B-99EF-4102-A59F-260D9DC0ED49}" type="slidenum">
              <a:rPr lang="en-GB" altLang="tr-TR" smtClean="0"/>
              <a:pPr/>
              <a:t>18</a:t>
            </a:fld>
            <a:endParaRPr lang="en-GB" altLang="tr-TR" dirty="0" smtClean="0"/>
          </a:p>
        </p:txBody>
      </p:sp>
      <p:pic>
        <p:nvPicPr>
          <p:cNvPr id="23557" name="Picture 3" descr="Ekran Resmi 2015-03-20 09.50.57.png"/>
          <p:cNvPicPr>
            <a:picLocks noChangeAspect="1"/>
          </p:cNvPicPr>
          <p:nvPr/>
        </p:nvPicPr>
        <p:blipFill>
          <a:blip r:embed="rId3" cstate="print"/>
          <a:srcRect/>
          <a:stretch>
            <a:fillRect/>
          </a:stretch>
        </p:blipFill>
        <p:spPr bwMode="auto">
          <a:xfrm>
            <a:off x="251520" y="1447800"/>
            <a:ext cx="5692775" cy="5078413"/>
          </a:xfrm>
          <a:prstGeom prst="rect">
            <a:avLst/>
          </a:prstGeom>
          <a:noFill/>
          <a:ln w="3175">
            <a:solidFill>
              <a:schemeClr val="tx1"/>
            </a:solidFill>
            <a:miter lim="800000"/>
            <a:headEnd/>
            <a:tailEnd/>
          </a:ln>
          <a:effectLst>
            <a:outerShdw blurRad="50800" dist="38100" dir="2700000" algn="tl" rotWithShape="0">
              <a:srgbClr val="000000">
                <a:alpha val="42999"/>
              </a:srgbClr>
            </a:outerShdw>
          </a:effectLst>
          <a:extLst/>
        </p:spPr>
      </p:pic>
      <p:pic>
        <p:nvPicPr>
          <p:cNvPr id="12" name="Picture 10"/>
          <p:cNvPicPr>
            <a:picLocks noChangeAspect="1" noChangeArrowheads="1"/>
          </p:cNvPicPr>
          <p:nvPr/>
        </p:nvPicPr>
        <p:blipFill>
          <a:blip r:embed="rId4" cstate="print"/>
          <a:srcRect/>
          <a:stretch>
            <a:fillRect/>
          </a:stretch>
        </p:blipFill>
        <p:spPr bwMode="auto">
          <a:xfrm>
            <a:off x="1295400" y="152400"/>
            <a:ext cx="6629400" cy="114300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a:extLst/>
        </p:spPr>
      </p:pic>
      <p:pic>
        <p:nvPicPr>
          <p:cNvPr id="13" name="Picture 2"/>
          <p:cNvPicPr>
            <a:picLocks noChangeAspect="1" noChangeArrowheads="1"/>
          </p:cNvPicPr>
          <p:nvPr/>
        </p:nvPicPr>
        <p:blipFill>
          <a:blip r:embed="rId5" cstate="print"/>
          <a:srcRect l="32925" t="60680" r="22246" b="20621"/>
          <a:stretch>
            <a:fillRect/>
          </a:stretch>
        </p:blipFill>
        <p:spPr bwMode="auto">
          <a:xfrm>
            <a:off x="5562600" y="3124200"/>
            <a:ext cx="3443288" cy="114300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771800" y="278160"/>
            <a:ext cx="6120680" cy="1278632"/>
          </a:xfrm>
        </p:spPr>
        <p:txBody>
          <a:bodyPr anchor="ctr">
            <a:normAutofit/>
          </a:bodyPr>
          <a:lstStyle/>
          <a:p>
            <a:pPr algn="l">
              <a:defRPr/>
            </a:pPr>
            <a:r>
              <a:rPr lang="el-GR" altLang="en-US" sz="3200" b="1" dirty="0" err="1" smtClean="0">
                <a:solidFill>
                  <a:schemeClr val="tx1"/>
                </a:solidFill>
                <a:effectLst>
                  <a:outerShdw blurRad="38100" dist="38100" dir="2700000" algn="tl">
                    <a:srgbClr val="000000">
                      <a:alpha val="43137"/>
                    </a:srgbClr>
                  </a:outerShdw>
                </a:effectLst>
              </a:rPr>
              <a:t>Μελετη</a:t>
            </a:r>
            <a:r>
              <a:rPr lang="el-GR" altLang="en-US" sz="3200" b="1" dirty="0" smtClean="0">
                <a:solidFill>
                  <a:schemeClr val="tx1"/>
                </a:solidFill>
                <a:effectLst>
                  <a:outerShdw blurRad="38100" dist="38100" dir="2700000" algn="tl">
                    <a:srgbClr val="000000">
                      <a:alpha val="43137"/>
                    </a:srgbClr>
                  </a:outerShdw>
                </a:effectLst>
              </a:rPr>
              <a:t>  </a:t>
            </a:r>
            <a:r>
              <a:rPr lang="en-US" altLang="en-US" sz="3200" b="1" dirty="0" smtClean="0">
                <a:solidFill>
                  <a:schemeClr val="tx1"/>
                </a:solidFill>
                <a:effectLst>
                  <a:outerShdw blurRad="38100" dist="38100" dir="2700000" algn="tl">
                    <a:srgbClr val="000000">
                      <a:alpha val="43137"/>
                    </a:srgbClr>
                  </a:outerShdw>
                </a:effectLst>
              </a:rPr>
              <a:t>ACCORD </a:t>
            </a:r>
            <a:r>
              <a:rPr lang="el-GR" altLang="en-US" sz="2400" b="1" dirty="0" smtClean="0">
                <a:solidFill>
                  <a:schemeClr val="tx1"/>
                </a:solidFill>
                <a:effectLst>
                  <a:outerShdw blurRad="38100" dist="38100" dir="2700000" algn="tl">
                    <a:srgbClr val="000000">
                      <a:alpha val="43137"/>
                    </a:srgbClr>
                  </a:outerShdw>
                </a:effectLst>
              </a:rPr>
              <a:t/>
            </a:r>
            <a:br>
              <a:rPr lang="el-GR" altLang="en-US" sz="2400" b="1" dirty="0" smtClean="0">
                <a:solidFill>
                  <a:schemeClr val="tx1"/>
                </a:solidFill>
                <a:effectLst>
                  <a:outerShdw blurRad="38100" dist="38100" dir="2700000" algn="tl">
                    <a:srgbClr val="000000">
                      <a:alpha val="43137"/>
                    </a:srgbClr>
                  </a:outerShdw>
                </a:effectLst>
              </a:rPr>
            </a:br>
            <a:r>
              <a:rPr lang="en-US" altLang="en-US" sz="1400" b="1" dirty="0" smtClean="0">
                <a:solidFill>
                  <a:schemeClr val="tx1"/>
                </a:solidFill>
                <a:effectLst>
                  <a:outerShdw blurRad="38100" dist="38100" dir="2700000" algn="tl">
                    <a:srgbClr val="000000">
                      <a:alpha val="43137"/>
                    </a:srgbClr>
                  </a:outerShdw>
                </a:effectLst>
              </a:rPr>
              <a:t>(Achieving Comprehensive Coordination </a:t>
            </a:r>
            <a:r>
              <a:rPr lang="el-GR" altLang="en-US" sz="1400" b="1" dirty="0" smtClean="0">
                <a:solidFill>
                  <a:schemeClr val="tx1"/>
                </a:solidFill>
                <a:effectLst>
                  <a:outerShdw blurRad="38100" dist="38100" dir="2700000" algn="tl">
                    <a:srgbClr val="000000">
                      <a:alpha val="43137"/>
                    </a:srgbClr>
                  </a:outerShdw>
                </a:effectLst>
              </a:rPr>
              <a:t/>
            </a:r>
            <a:br>
              <a:rPr lang="el-GR" altLang="en-US" sz="1400" b="1" dirty="0" smtClean="0">
                <a:solidFill>
                  <a:schemeClr val="tx1"/>
                </a:solidFill>
                <a:effectLst>
                  <a:outerShdw blurRad="38100" dist="38100" dir="2700000" algn="tl">
                    <a:srgbClr val="000000">
                      <a:alpha val="43137"/>
                    </a:srgbClr>
                  </a:outerShdw>
                </a:effectLst>
              </a:rPr>
            </a:br>
            <a:r>
              <a:rPr lang="en-US" altLang="en-US" sz="1400" b="1" dirty="0" smtClean="0">
                <a:solidFill>
                  <a:schemeClr val="tx1"/>
                </a:solidFill>
                <a:effectLst>
                  <a:outerShdw blurRad="38100" dist="38100" dir="2700000" algn="tl">
                    <a:srgbClr val="000000">
                      <a:alpha val="43137"/>
                    </a:srgbClr>
                  </a:outerShdw>
                </a:effectLst>
              </a:rPr>
              <a:t>in Organ Donation) </a:t>
            </a:r>
            <a:endParaRPr lang="en-US" altLang="en-US" sz="2400" b="1" dirty="0" smtClean="0">
              <a:solidFill>
                <a:schemeClr val="tx1"/>
              </a:solidFill>
              <a:effectLst>
                <a:outerShdw blurRad="38100" dist="38100" dir="2700000" algn="tl">
                  <a:srgbClr val="000000">
                    <a:alpha val="43137"/>
                  </a:srgbClr>
                </a:outerShdw>
              </a:effectLst>
            </a:endParaRPr>
          </a:p>
        </p:txBody>
      </p:sp>
      <p:sp>
        <p:nvSpPr>
          <p:cNvPr id="41987" name="Content Placeholder 2"/>
          <p:cNvSpPr>
            <a:spLocks noGrp="1"/>
          </p:cNvSpPr>
          <p:nvPr>
            <p:ph sz="quarter" idx="1"/>
          </p:nvPr>
        </p:nvSpPr>
        <p:spPr>
          <a:xfrm>
            <a:off x="141288" y="1754014"/>
            <a:ext cx="8823200" cy="5059362"/>
          </a:xfrm>
        </p:spPr>
        <p:txBody>
          <a:bodyPr>
            <a:normAutofit lnSpcReduction="10000"/>
          </a:bodyPr>
          <a:lstStyle/>
          <a:p>
            <a:pPr>
              <a:buClr>
                <a:srgbClr val="CC0000"/>
              </a:buClr>
              <a:buFont typeface="Wingdings" pitchFamily="2" charset="2"/>
              <a:buChar char="§"/>
            </a:pPr>
            <a:r>
              <a:rPr lang="el-GR" altLang="en-US" sz="1800" dirty="0" smtClean="0"/>
              <a:t>Προοπτική μελέτη με στόχο τη βέλτιστη συνεργασία ΜΕΘ – συντονιστών και τμημάτων ώστε να αξιοποιηθεί κάθε πιθανός δότης </a:t>
            </a:r>
            <a:r>
              <a:rPr lang="el-GR" altLang="en-US" sz="1800" dirty="0" err="1" smtClean="0"/>
              <a:t>ενδονοσοκομειακά</a:t>
            </a:r>
            <a:endParaRPr lang="el-GR" altLang="en-US" sz="1800" dirty="0" smtClean="0"/>
          </a:p>
          <a:p>
            <a:pPr>
              <a:buClr>
                <a:srgbClr val="CC0000"/>
              </a:buClr>
              <a:buNone/>
            </a:pPr>
            <a:r>
              <a:rPr lang="el-GR" altLang="en-US" sz="1800" dirty="0" smtClean="0"/>
              <a:t> </a:t>
            </a:r>
          </a:p>
          <a:p>
            <a:pPr>
              <a:buClr>
                <a:srgbClr val="CC0000"/>
              </a:buClr>
              <a:buFont typeface="Wingdings" pitchFamily="2" charset="2"/>
              <a:buChar char="§"/>
            </a:pPr>
            <a:r>
              <a:rPr lang="el-GR" altLang="en-US" sz="1800" dirty="0" smtClean="0"/>
              <a:t>Μάρτιος 2013 – Αυγ 2013 με συμμετοχή 67 νοσοκομείων από 15 </a:t>
            </a:r>
            <a:r>
              <a:rPr lang="el-GR" altLang="en-US" sz="1800" dirty="0" err="1" smtClean="0"/>
              <a:t>ευρωπαικές</a:t>
            </a:r>
            <a:r>
              <a:rPr lang="el-GR" altLang="en-US" sz="1800" dirty="0" smtClean="0"/>
              <a:t> χώρες (19 από </a:t>
            </a:r>
            <a:r>
              <a:rPr lang="el-GR" altLang="en-US" sz="1800" dirty="0" err="1" smtClean="0"/>
              <a:t>Βρεττανία</a:t>
            </a:r>
            <a:r>
              <a:rPr lang="el-GR" altLang="en-US" sz="1800" dirty="0" smtClean="0"/>
              <a:t>, 17 Ισπανία και από 2 οι άλλες χώρες). </a:t>
            </a:r>
          </a:p>
          <a:p>
            <a:pPr>
              <a:buClr>
                <a:srgbClr val="CC0000"/>
              </a:buClr>
              <a:buFont typeface="Wingdings" pitchFamily="2" charset="2"/>
              <a:buChar char="§"/>
            </a:pPr>
            <a:endParaRPr lang="el-GR" altLang="en-US" sz="1800" dirty="0" smtClean="0"/>
          </a:p>
          <a:p>
            <a:pPr>
              <a:buClr>
                <a:srgbClr val="CC0000"/>
              </a:buClr>
              <a:buFont typeface="Wingdings" pitchFamily="2" charset="2"/>
              <a:buChar char="§"/>
            </a:pPr>
            <a:r>
              <a:rPr lang="el-GR" altLang="en-US" sz="1800" dirty="0" smtClean="0"/>
              <a:t>Καταγραφή κάθε ασθενούς με βαριά εγκεφαλική βλάβη απειλητική για τη ζωή (τραύμα, κακοήθεια, αγγειακό, λοίμωξη, </a:t>
            </a:r>
            <a:r>
              <a:rPr lang="el-GR" altLang="en-US" sz="1800" dirty="0" err="1" smtClean="0"/>
              <a:t>ανοξία</a:t>
            </a:r>
            <a:r>
              <a:rPr lang="el-GR" altLang="en-US" sz="1800" dirty="0" smtClean="0"/>
              <a:t>) που τον κάνει δυνητικό δότη</a:t>
            </a:r>
          </a:p>
          <a:p>
            <a:pPr>
              <a:buClr>
                <a:srgbClr val="CC0000"/>
              </a:buClr>
              <a:buFont typeface="Wingdings" pitchFamily="2" charset="2"/>
              <a:buChar char="§"/>
            </a:pPr>
            <a:endParaRPr lang="el-GR" altLang="en-US" sz="1800" dirty="0" smtClean="0"/>
          </a:p>
          <a:p>
            <a:pPr>
              <a:buClr>
                <a:srgbClr val="CC0000"/>
              </a:buClr>
              <a:buFont typeface="Wingdings" pitchFamily="2" charset="2"/>
              <a:buChar char="§"/>
            </a:pPr>
            <a:r>
              <a:rPr lang="el-GR" altLang="en-US" sz="1800" dirty="0" smtClean="0"/>
              <a:t>1670 ασθενείς περιελήφθησαν στη μελέτη</a:t>
            </a:r>
          </a:p>
          <a:p>
            <a:pPr>
              <a:buClr>
                <a:srgbClr val="CC0000"/>
              </a:buClr>
              <a:buFont typeface="Wingdings" pitchFamily="2" charset="2"/>
              <a:buChar char="§"/>
            </a:pPr>
            <a:endParaRPr lang="el-GR" altLang="en-US" sz="1800" dirty="0" smtClean="0"/>
          </a:p>
          <a:p>
            <a:pPr>
              <a:buClr>
                <a:srgbClr val="CC0000"/>
              </a:buClr>
              <a:buFont typeface="Wingdings" pitchFamily="2" charset="2"/>
              <a:buChar char="§"/>
            </a:pPr>
            <a:r>
              <a:rPr lang="el-GR" altLang="en-US" sz="1800" dirty="0" smtClean="0"/>
              <a:t>Παρακολούθηση της εξέλιξης των περιστατικών </a:t>
            </a:r>
          </a:p>
          <a:p>
            <a:pPr>
              <a:buClr>
                <a:srgbClr val="CC0000"/>
              </a:buClr>
              <a:buFont typeface="Wingdings" pitchFamily="2" charset="2"/>
              <a:buChar char="§"/>
            </a:pPr>
            <a:endParaRPr lang="el-GR" altLang="en-US" sz="1800" dirty="0" smtClean="0"/>
          </a:p>
          <a:p>
            <a:pPr>
              <a:buClr>
                <a:srgbClr val="CC0000"/>
              </a:buClr>
              <a:buFont typeface="Wingdings" pitchFamily="2" charset="2"/>
              <a:buChar char="§"/>
            </a:pPr>
            <a:r>
              <a:rPr lang="el-GR" altLang="en-US" sz="1800" dirty="0" smtClean="0"/>
              <a:t>Εκτίμηση των προβλημάτων και των ιδιαιτεροτήτων κάθε νοσοκομείου ώστε να ληφθούν διορθωτικά μέτρα</a:t>
            </a:r>
          </a:p>
        </p:txBody>
      </p:sp>
      <p:pic>
        <p:nvPicPr>
          <p:cNvPr id="41988" name="Picture 4"/>
          <p:cNvPicPr>
            <a:picLocks noChangeAspect="1" noChangeArrowheads="1"/>
          </p:cNvPicPr>
          <p:nvPr/>
        </p:nvPicPr>
        <p:blipFill>
          <a:blip r:embed="rId2" cstate="print"/>
          <a:srcRect/>
          <a:stretch>
            <a:fillRect/>
          </a:stretch>
        </p:blipFill>
        <p:spPr bwMode="auto">
          <a:xfrm>
            <a:off x="318346" y="404664"/>
            <a:ext cx="2453454" cy="100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51520" y="300609"/>
            <a:ext cx="8640960" cy="1256183"/>
          </a:xfrm>
        </p:spPr>
        <p:txBody>
          <a:bodyPr anchor="ctr">
            <a:normAutofit/>
          </a:bodyPr>
          <a:lstStyle/>
          <a:p>
            <a:r>
              <a:rPr lang="el-GR" sz="3200" b="1" cap="all" dirty="0" err="1" smtClean="0">
                <a:solidFill>
                  <a:srgbClr val="002060"/>
                </a:solidFill>
                <a:effectLst>
                  <a:outerShdw blurRad="38100" dist="38100" dir="2700000" algn="tl">
                    <a:srgbClr val="000000"/>
                  </a:outerShdw>
                </a:effectLst>
              </a:rPr>
              <a:t>ΓενικΑ</a:t>
            </a:r>
            <a:r>
              <a:rPr lang="el-GR" sz="3200" b="1" cap="all" dirty="0" smtClean="0">
                <a:solidFill>
                  <a:srgbClr val="002060"/>
                </a:solidFill>
                <a:effectLst>
                  <a:outerShdw blurRad="38100" dist="38100" dir="2700000" algn="tl">
                    <a:srgbClr val="000000"/>
                  </a:outerShdw>
                </a:effectLst>
              </a:rPr>
              <a:t> </a:t>
            </a:r>
            <a:r>
              <a:rPr lang="en-US" sz="3200" b="1" cap="all" dirty="0" smtClean="0">
                <a:solidFill>
                  <a:srgbClr val="002060"/>
                </a:solidFill>
                <a:effectLst>
                  <a:outerShdw blurRad="38100" dist="38100" dir="2700000" algn="tl">
                    <a:srgbClr val="000000"/>
                  </a:outerShdw>
                </a:effectLst>
              </a:rPr>
              <a:t> </a:t>
            </a:r>
            <a:r>
              <a:rPr lang="el-GR" sz="3200" b="1" cap="all" dirty="0" err="1" smtClean="0">
                <a:solidFill>
                  <a:srgbClr val="002060"/>
                </a:solidFill>
                <a:effectLst>
                  <a:outerShdw blurRad="38100" dist="38100" dir="2700000" algn="tl">
                    <a:srgbClr val="000000"/>
                  </a:outerShdw>
                </a:effectLst>
              </a:rPr>
              <a:t>ΕμπΟδια</a:t>
            </a:r>
            <a:r>
              <a:rPr lang="el-GR" sz="3200" b="1" cap="all" dirty="0" smtClean="0">
                <a:solidFill>
                  <a:srgbClr val="002060"/>
                </a:solidFill>
                <a:effectLst>
                  <a:outerShdw blurRad="38100" dist="38100" dir="2700000" algn="tl">
                    <a:srgbClr val="000000"/>
                  </a:outerShdw>
                </a:effectLst>
              </a:rPr>
              <a:t>  </a:t>
            </a:r>
            <a:r>
              <a:rPr lang="el-GR" sz="3200" b="1" cap="all" dirty="0" err="1" smtClean="0">
                <a:solidFill>
                  <a:srgbClr val="002060"/>
                </a:solidFill>
                <a:effectLst>
                  <a:outerShdw blurRad="38100" dist="38100" dir="2700000" algn="tl">
                    <a:srgbClr val="000000"/>
                  </a:outerShdw>
                </a:effectLst>
              </a:rPr>
              <a:t>ΔωρεΑΣ</a:t>
            </a:r>
            <a:r>
              <a:rPr lang="el-GR" sz="3200" b="1" cap="all" dirty="0" smtClean="0">
                <a:solidFill>
                  <a:srgbClr val="002060"/>
                </a:solidFill>
                <a:effectLst>
                  <a:outerShdw blurRad="38100" dist="38100" dir="2700000" algn="tl">
                    <a:srgbClr val="000000"/>
                  </a:outerShdw>
                </a:effectLst>
              </a:rPr>
              <a:t>  </a:t>
            </a:r>
            <a:r>
              <a:rPr lang="el-GR" sz="3200" b="1" cap="all" dirty="0" err="1" smtClean="0">
                <a:solidFill>
                  <a:srgbClr val="002060"/>
                </a:solidFill>
                <a:effectLst>
                  <a:outerShdw blurRad="38100" dist="38100" dir="2700000" algn="tl">
                    <a:srgbClr val="000000"/>
                  </a:outerShdw>
                </a:effectLst>
              </a:rPr>
              <a:t>ΟργΑνων</a:t>
            </a:r>
            <a:endParaRPr lang="fr-FR" sz="3200" cap="all" dirty="0" smtClean="0">
              <a:solidFill>
                <a:srgbClr val="002060"/>
              </a:solidFill>
              <a:effectLst>
                <a:outerShdw blurRad="38100" dist="38100" dir="2700000" algn="tl">
                  <a:srgbClr val="000000"/>
                </a:outerShdw>
              </a:effectLst>
            </a:endParaRPr>
          </a:p>
        </p:txBody>
      </p:sp>
      <p:sp>
        <p:nvSpPr>
          <p:cNvPr id="9219" name="Rectangle 3"/>
          <p:cNvSpPr>
            <a:spLocks noGrp="1" noChangeArrowheads="1"/>
          </p:cNvSpPr>
          <p:nvPr>
            <p:ph sz="quarter" idx="1"/>
          </p:nvPr>
        </p:nvSpPr>
        <p:spPr>
          <a:xfrm>
            <a:off x="228600" y="1628800"/>
            <a:ext cx="8663880" cy="4968552"/>
          </a:xfrm>
        </p:spPr>
        <p:txBody>
          <a:bodyPr anchor="ctr">
            <a:normAutofit fontScale="92500" lnSpcReduction="10000"/>
          </a:bodyPr>
          <a:lstStyle/>
          <a:p>
            <a:pPr>
              <a:lnSpc>
                <a:spcPct val="150000"/>
              </a:lnSpc>
              <a:spcBef>
                <a:spcPts val="0"/>
              </a:spcBef>
              <a:buClr>
                <a:srgbClr val="CC0000"/>
              </a:buClr>
              <a:buSzTx/>
              <a:buFontTx/>
              <a:buChar char="•"/>
            </a:pPr>
            <a:r>
              <a:rPr lang="el-GR" sz="2400" dirty="0" smtClean="0">
                <a:solidFill>
                  <a:schemeClr val="tx2"/>
                </a:solidFill>
              </a:rPr>
              <a:t>Οι δυνητικοί δότες </a:t>
            </a:r>
            <a:r>
              <a:rPr lang="el-GR" sz="2400" b="1" dirty="0" smtClean="0">
                <a:solidFill>
                  <a:srgbClr val="0070C0"/>
                </a:solidFill>
              </a:rPr>
              <a:t>δεν αναγνωρίζονται</a:t>
            </a:r>
          </a:p>
          <a:p>
            <a:pPr>
              <a:lnSpc>
                <a:spcPct val="150000"/>
              </a:lnSpc>
              <a:spcBef>
                <a:spcPts val="0"/>
              </a:spcBef>
              <a:buClr>
                <a:srgbClr val="CC0000"/>
              </a:buClr>
              <a:buSzTx/>
              <a:buFontTx/>
              <a:buChar char="•"/>
            </a:pPr>
            <a:r>
              <a:rPr lang="el-GR" sz="2400" dirty="0" smtClean="0"/>
              <a:t>Η </a:t>
            </a:r>
            <a:r>
              <a:rPr lang="el-GR" sz="2400" b="1" dirty="0" smtClean="0">
                <a:solidFill>
                  <a:srgbClr val="0070C0"/>
                </a:solidFill>
              </a:rPr>
              <a:t>έλλειψη ικανοποιητικών κανονισμών</a:t>
            </a:r>
            <a:r>
              <a:rPr lang="en-US" sz="2400" dirty="0" smtClean="0">
                <a:solidFill>
                  <a:schemeClr val="tx2"/>
                </a:solidFill>
              </a:rPr>
              <a:t>, </a:t>
            </a:r>
            <a:r>
              <a:rPr lang="el-GR" sz="2400" dirty="0" smtClean="0">
                <a:solidFill>
                  <a:schemeClr val="tx2"/>
                </a:solidFill>
              </a:rPr>
              <a:t>κλινικών οδηγιών</a:t>
            </a:r>
            <a:r>
              <a:rPr lang="en-US" sz="2400" dirty="0" smtClean="0">
                <a:solidFill>
                  <a:schemeClr val="tx2"/>
                </a:solidFill>
              </a:rPr>
              <a:t>, </a:t>
            </a:r>
            <a:r>
              <a:rPr lang="el-GR" sz="2400" dirty="0" smtClean="0">
                <a:solidFill>
                  <a:schemeClr val="tx2"/>
                </a:solidFill>
              </a:rPr>
              <a:t>ειδικής εκπαίδευσης-κατάρτισης</a:t>
            </a:r>
            <a:endParaRPr lang="en-US" sz="2400" dirty="0" smtClean="0">
              <a:solidFill>
                <a:schemeClr val="tx2"/>
              </a:solidFill>
            </a:endParaRPr>
          </a:p>
          <a:p>
            <a:pPr>
              <a:lnSpc>
                <a:spcPct val="150000"/>
              </a:lnSpc>
              <a:spcBef>
                <a:spcPts val="0"/>
              </a:spcBef>
              <a:buClr>
                <a:srgbClr val="CC0000"/>
              </a:buClr>
              <a:buSzTx/>
              <a:buFontTx/>
              <a:buChar char="•"/>
            </a:pPr>
            <a:r>
              <a:rPr lang="el-GR" sz="2400" dirty="0" smtClean="0">
                <a:solidFill>
                  <a:schemeClr val="tx2"/>
                </a:solidFill>
              </a:rPr>
              <a:t>Το προσωπικό στις ΜΕΘ πολλές φορές </a:t>
            </a:r>
            <a:r>
              <a:rPr lang="el-GR" sz="2400" b="1" dirty="0" smtClean="0">
                <a:solidFill>
                  <a:srgbClr val="0070C0"/>
                </a:solidFill>
              </a:rPr>
              <a:t>δεν ενημερώνει </a:t>
            </a:r>
            <a:r>
              <a:rPr lang="el-GR" sz="2400" dirty="0" smtClean="0">
                <a:solidFill>
                  <a:schemeClr val="tx2"/>
                </a:solidFill>
              </a:rPr>
              <a:t>το οικογένεια για τη δυνατότητα δωρεάς οργάνων</a:t>
            </a:r>
            <a:endParaRPr lang="en-US" sz="2400" dirty="0" smtClean="0">
              <a:solidFill>
                <a:schemeClr val="tx2"/>
              </a:solidFill>
            </a:endParaRPr>
          </a:p>
          <a:p>
            <a:pPr>
              <a:lnSpc>
                <a:spcPct val="150000"/>
              </a:lnSpc>
              <a:spcBef>
                <a:spcPts val="0"/>
              </a:spcBef>
              <a:buClr>
                <a:srgbClr val="CC0000"/>
              </a:buClr>
              <a:buSzTx/>
              <a:buFontTx/>
              <a:buChar char="•"/>
            </a:pPr>
            <a:r>
              <a:rPr lang="el-GR" sz="2400" dirty="0" smtClean="0"/>
              <a:t>Η</a:t>
            </a:r>
            <a:r>
              <a:rPr lang="el-GR" sz="2400" dirty="0" smtClean="0">
                <a:solidFill>
                  <a:srgbClr val="CC0000"/>
                </a:solidFill>
                <a:effectLst>
                  <a:outerShdw blurRad="38100" dist="38100" dir="2700000" algn="tl">
                    <a:srgbClr val="000000"/>
                  </a:outerShdw>
                </a:effectLst>
              </a:rPr>
              <a:t> </a:t>
            </a:r>
            <a:r>
              <a:rPr lang="el-GR" sz="2400" b="1" dirty="0" smtClean="0">
                <a:solidFill>
                  <a:srgbClr val="0070C0"/>
                </a:solidFill>
              </a:rPr>
              <a:t>φτωχή επικοινωνία</a:t>
            </a:r>
            <a:r>
              <a:rPr lang="en-US" sz="2400" b="1" dirty="0" smtClean="0">
                <a:solidFill>
                  <a:srgbClr val="0070C0"/>
                </a:solidFill>
              </a:rPr>
              <a:t> </a:t>
            </a:r>
            <a:r>
              <a:rPr lang="el-GR" sz="2400" dirty="0" smtClean="0">
                <a:solidFill>
                  <a:schemeClr val="tx2"/>
                </a:solidFill>
              </a:rPr>
              <a:t>ανάμεσα στα μέλη των οικογενειών σχετικά με αποφάσεις περί τέλους ζωής</a:t>
            </a:r>
            <a:endParaRPr lang="en-US" sz="2400" dirty="0" smtClean="0">
              <a:solidFill>
                <a:schemeClr val="tx2"/>
              </a:solidFill>
            </a:endParaRPr>
          </a:p>
          <a:p>
            <a:pPr>
              <a:lnSpc>
                <a:spcPct val="150000"/>
              </a:lnSpc>
              <a:spcBef>
                <a:spcPts val="0"/>
              </a:spcBef>
              <a:buClr>
                <a:srgbClr val="CC0000"/>
              </a:buClr>
              <a:buSzTx/>
              <a:buFontTx/>
              <a:buChar char="•"/>
            </a:pPr>
            <a:r>
              <a:rPr lang="el-GR" sz="2400" dirty="0" smtClean="0">
                <a:solidFill>
                  <a:schemeClr val="tx2"/>
                </a:solidFill>
              </a:rPr>
              <a:t>Οι Συγγενείς </a:t>
            </a:r>
            <a:r>
              <a:rPr lang="el-GR" sz="2400" b="1" dirty="0" smtClean="0">
                <a:solidFill>
                  <a:srgbClr val="0070C0"/>
                </a:solidFill>
              </a:rPr>
              <a:t>δεν δίνουν την συγκατάθεση </a:t>
            </a:r>
            <a:r>
              <a:rPr lang="el-GR" sz="2400" dirty="0" smtClean="0">
                <a:solidFill>
                  <a:schemeClr val="tx2"/>
                </a:solidFill>
              </a:rPr>
              <a:t>τους</a:t>
            </a:r>
          </a:p>
          <a:p>
            <a:pPr>
              <a:lnSpc>
                <a:spcPct val="150000"/>
              </a:lnSpc>
              <a:spcBef>
                <a:spcPts val="0"/>
              </a:spcBef>
              <a:buClr>
                <a:srgbClr val="CC0000"/>
              </a:buClr>
              <a:buSzTx/>
              <a:buFontTx/>
              <a:buChar char="•"/>
            </a:pPr>
            <a:r>
              <a:rPr lang="el-GR" sz="2400" dirty="0" smtClean="0"/>
              <a:t>Η</a:t>
            </a:r>
            <a:r>
              <a:rPr lang="el-GR" sz="2400" dirty="0" smtClean="0">
                <a:solidFill>
                  <a:srgbClr val="CC0000"/>
                </a:solidFill>
                <a:effectLst>
                  <a:outerShdw blurRad="38100" dist="38100" dir="2700000" algn="tl">
                    <a:srgbClr val="000000"/>
                  </a:outerShdw>
                </a:effectLst>
              </a:rPr>
              <a:t> </a:t>
            </a:r>
            <a:r>
              <a:rPr lang="el-GR" sz="2400" b="1" dirty="0" smtClean="0">
                <a:solidFill>
                  <a:srgbClr val="0070C0"/>
                </a:solidFill>
              </a:rPr>
              <a:t>φτωχή κοινωνική αντίληψη</a:t>
            </a:r>
            <a:r>
              <a:rPr lang="en-US" sz="2400" b="1" dirty="0" smtClean="0">
                <a:solidFill>
                  <a:srgbClr val="0070C0"/>
                </a:solidFill>
              </a:rPr>
              <a:t> </a:t>
            </a:r>
            <a:r>
              <a:rPr lang="el-GR" sz="2400" dirty="0" smtClean="0">
                <a:solidFill>
                  <a:schemeClr val="tx2"/>
                </a:solidFill>
              </a:rPr>
              <a:t>σχετικά με τη δωρεά οργάνων και τη μεταμόσχευση</a:t>
            </a:r>
            <a:endParaRPr lang="fr-FR" sz="2400" dirty="0" smtClean="0">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slide(fromBottom)">
                                      <p:cBhvr>
                                        <p:cTn id="7" dur="5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219">
                                            <p:txEl>
                                              <p:pRg st="0" end="0"/>
                                            </p:txEl>
                                          </p:spTgt>
                                        </p:tgtEl>
                                        <p:attrNameLst>
                                          <p:attrName>style.visibility</p:attrName>
                                        </p:attrNameLst>
                                      </p:cBhvr>
                                      <p:to>
                                        <p:strVal val="visible"/>
                                      </p:to>
                                    </p:set>
                                    <p:animEffect transition="in" filter="dissolve">
                                      <p:cBhvr>
                                        <p:cTn id="12" dur="500"/>
                                        <p:tgtEl>
                                          <p:spTgt spid="92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219">
                                            <p:txEl>
                                              <p:pRg st="1" end="1"/>
                                            </p:txEl>
                                          </p:spTgt>
                                        </p:tgtEl>
                                        <p:attrNameLst>
                                          <p:attrName>style.visibility</p:attrName>
                                        </p:attrNameLst>
                                      </p:cBhvr>
                                      <p:to>
                                        <p:strVal val="visible"/>
                                      </p:to>
                                    </p:set>
                                    <p:animEffect transition="in" filter="dissolve">
                                      <p:cBhvr>
                                        <p:cTn id="17" dur="500"/>
                                        <p:tgtEl>
                                          <p:spTgt spid="921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219">
                                            <p:txEl>
                                              <p:pRg st="2" end="2"/>
                                            </p:txEl>
                                          </p:spTgt>
                                        </p:tgtEl>
                                        <p:attrNameLst>
                                          <p:attrName>style.visibility</p:attrName>
                                        </p:attrNameLst>
                                      </p:cBhvr>
                                      <p:to>
                                        <p:strVal val="visible"/>
                                      </p:to>
                                    </p:set>
                                    <p:animEffect transition="in" filter="dissolve">
                                      <p:cBhvr>
                                        <p:cTn id="22" dur="500"/>
                                        <p:tgtEl>
                                          <p:spTgt spid="921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219">
                                            <p:txEl>
                                              <p:pRg st="3" end="3"/>
                                            </p:txEl>
                                          </p:spTgt>
                                        </p:tgtEl>
                                        <p:attrNameLst>
                                          <p:attrName>style.visibility</p:attrName>
                                        </p:attrNameLst>
                                      </p:cBhvr>
                                      <p:to>
                                        <p:strVal val="visible"/>
                                      </p:to>
                                    </p:set>
                                    <p:animEffect transition="in" filter="dissolve">
                                      <p:cBhvr>
                                        <p:cTn id="27" dur="500"/>
                                        <p:tgtEl>
                                          <p:spTgt spid="921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219">
                                            <p:txEl>
                                              <p:pRg st="4" end="4"/>
                                            </p:txEl>
                                          </p:spTgt>
                                        </p:tgtEl>
                                        <p:attrNameLst>
                                          <p:attrName>style.visibility</p:attrName>
                                        </p:attrNameLst>
                                      </p:cBhvr>
                                      <p:to>
                                        <p:strVal val="visible"/>
                                      </p:to>
                                    </p:set>
                                    <p:animEffect transition="in" filter="dissolve">
                                      <p:cBhvr>
                                        <p:cTn id="32" dur="500"/>
                                        <p:tgtEl>
                                          <p:spTgt spid="921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9219">
                                            <p:txEl>
                                              <p:pRg st="5" end="5"/>
                                            </p:txEl>
                                          </p:spTgt>
                                        </p:tgtEl>
                                        <p:attrNameLst>
                                          <p:attrName>style.visibility</p:attrName>
                                        </p:attrNameLst>
                                      </p:cBhvr>
                                      <p:to>
                                        <p:strVal val="visible"/>
                                      </p:to>
                                    </p:set>
                                    <p:animEffect transition="in" filter="dissolve">
                                      <p:cBhvr>
                                        <p:cTn id="37"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utoUpdateAnimBg="0"/>
      <p:bldP spid="9219"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300608"/>
            <a:ext cx="5992344" cy="1040160"/>
          </a:xfrm>
        </p:spPr>
        <p:txBody>
          <a:bodyPr anchor="ctr">
            <a:noAutofit/>
          </a:bodyPr>
          <a:lstStyle/>
          <a:p>
            <a:pPr algn="l"/>
            <a:r>
              <a:rPr lang="el-GR" sz="3000" b="1" dirty="0" err="1" smtClean="0">
                <a:solidFill>
                  <a:srgbClr val="002060"/>
                </a:solidFill>
                <a:effectLst>
                  <a:outerShdw blurRad="38100" dist="38100" dir="2700000" algn="tl">
                    <a:srgbClr val="000000">
                      <a:alpha val="43137"/>
                    </a:srgbClr>
                  </a:outerShdw>
                </a:effectLst>
              </a:rPr>
              <a:t>Ασθενεισ</a:t>
            </a:r>
            <a:r>
              <a:rPr lang="el-GR" sz="3000" b="1" dirty="0" smtClean="0">
                <a:solidFill>
                  <a:srgbClr val="002060"/>
                </a:solidFill>
                <a:effectLst>
                  <a:outerShdw blurRad="38100" dist="38100" dir="2700000" algn="tl">
                    <a:srgbClr val="000000">
                      <a:alpha val="43137"/>
                    </a:srgbClr>
                  </a:outerShdw>
                </a:effectLst>
              </a:rPr>
              <a:t> &amp; Μεθοδολογία</a:t>
            </a:r>
            <a:endParaRPr lang="en-US" sz="3000" b="1"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179512" y="1599056"/>
            <a:ext cx="8784976" cy="4782272"/>
          </a:xfrm>
        </p:spPr>
        <p:txBody>
          <a:bodyPr>
            <a:normAutofit fontScale="85000" lnSpcReduction="20000"/>
          </a:bodyPr>
          <a:lstStyle/>
          <a:p>
            <a:pPr>
              <a:lnSpc>
                <a:spcPct val="170000"/>
              </a:lnSpc>
              <a:spcBef>
                <a:spcPts val="0"/>
              </a:spcBef>
              <a:buClr>
                <a:srgbClr val="CC0000"/>
              </a:buClr>
            </a:pPr>
            <a:r>
              <a:rPr lang="el-GR" sz="2400" dirty="0" smtClean="0"/>
              <a:t>Διακρατική, πολυκεντρική, μελέτη παρατήρησης</a:t>
            </a:r>
          </a:p>
          <a:p>
            <a:pPr>
              <a:spcBef>
                <a:spcPts val="600"/>
              </a:spcBef>
              <a:spcAft>
                <a:spcPts val="600"/>
              </a:spcAft>
              <a:buClr>
                <a:srgbClr val="CC0000"/>
              </a:buClr>
              <a:buNone/>
            </a:pPr>
            <a:endParaRPr lang="el-GR" sz="2400" dirty="0" smtClean="0"/>
          </a:p>
          <a:p>
            <a:pPr>
              <a:spcBef>
                <a:spcPts val="600"/>
              </a:spcBef>
              <a:spcAft>
                <a:spcPts val="600"/>
              </a:spcAft>
              <a:buClr>
                <a:srgbClr val="CC0000"/>
              </a:buClr>
            </a:pPr>
            <a:r>
              <a:rPr lang="el-GR" sz="2400" dirty="0" smtClean="0"/>
              <a:t>Ανασκόπηση των φύλλων νοσηλείας ασθενών που πέθαναν λόγω καταστρεπτικής εγκεφαλικής βλάβης (πιθανοί δότες) σε </a:t>
            </a:r>
            <a:r>
              <a:rPr lang="el-GR" sz="2400" u="heavy" dirty="0" smtClean="0"/>
              <a:t>οποιοδήποτε τμήμα/μονάδα</a:t>
            </a:r>
            <a:r>
              <a:rPr lang="el-GR" sz="2400" dirty="0" smtClean="0"/>
              <a:t> του νοσοκομείου,  </a:t>
            </a:r>
            <a:r>
              <a:rPr lang="el-GR" sz="2400" u="heavy" dirty="0" smtClean="0"/>
              <a:t>ηλικίας ≤ 80 ετών</a:t>
            </a:r>
          </a:p>
          <a:p>
            <a:pPr>
              <a:spcBef>
                <a:spcPts val="600"/>
              </a:spcBef>
              <a:spcAft>
                <a:spcPts val="600"/>
              </a:spcAft>
              <a:buClr>
                <a:srgbClr val="CC0000"/>
              </a:buClr>
              <a:buNone/>
            </a:pPr>
            <a:endParaRPr lang="el-GR" sz="2400" u="heavy" dirty="0" smtClean="0"/>
          </a:p>
          <a:p>
            <a:pPr>
              <a:spcBef>
                <a:spcPts val="600"/>
              </a:spcBef>
              <a:spcAft>
                <a:spcPts val="600"/>
              </a:spcAft>
              <a:buClr>
                <a:srgbClr val="CC0000"/>
              </a:buClr>
            </a:pPr>
            <a:r>
              <a:rPr lang="el-GR" sz="2400" dirty="0" smtClean="0"/>
              <a:t>Προσδιορισμός των περιπτώσεων:</a:t>
            </a:r>
            <a:endParaRPr lang="en-US" sz="2400" b="1" dirty="0" smtClean="0"/>
          </a:p>
          <a:p>
            <a:pPr lvl="1">
              <a:buClr>
                <a:schemeClr val="accent6"/>
              </a:buClr>
              <a:buFont typeface="Wingdings" pitchFamily="2" charset="2"/>
              <a:buChar char="Ø"/>
            </a:pPr>
            <a:r>
              <a:rPr lang="el-GR" sz="1900" dirty="0" smtClean="0"/>
              <a:t>Καθημερινή ή σχεδόν-καθημερινή ανασκόπηση διαγνώσεων των ασθενών που απεβίωσαν </a:t>
            </a:r>
            <a:r>
              <a:rPr lang="en-US" sz="1900" dirty="0" smtClean="0"/>
              <a:t>- ICD -10 </a:t>
            </a:r>
          </a:p>
          <a:p>
            <a:pPr lvl="1">
              <a:buClr>
                <a:schemeClr val="accent6"/>
              </a:buClr>
              <a:buFont typeface="Wingdings" pitchFamily="2" charset="2"/>
              <a:buChar char="Ø"/>
            </a:pPr>
            <a:r>
              <a:rPr lang="el-GR" sz="1900" dirty="0" smtClean="0"/>
              <a:t>Ανασκόπηση του κλινικού διαγράμματος αγνοώντας τις περιπτώσεις που δεν έχουν πεθάνει ως αποτέλεσμα μιας καταστροφικής εγκεφαλικής βλάβης</a:t>
            </a:r>
            <a:endParaRPr lang="en-US" sz="1900" dirty="0" smtClean="0"/>
          </a:p>
          <a:p>
            <a:pPr>
              <a:spcBef>
                <a:spcPts val="600"/>
              </a:spcBef>
              <a:spcAft>
                <a:spcPts val="600"/>
              </a:spcAft>
              <a:buClr>
                <a:srgbClr val="CC0000"/>
              </a:buClr>
              <a:buNone/>
            </a:pPr>
            <a:endParaRPr lang="el-GR" sz="2400" dirty="0" smtClean="0"/>
          </a:p>
          <a:p>
            <a:pPr>
              <a:spcBef>
                <a:spcPts val="600"/>
              </a:spcBef>
              <a:spcAft>
                <a:spcPts val="600"/>
              </a:spcAft>
              <a:buClr>
                <a:srgbClr val="CC0000"/>
              </a:buClr>
            </a:pPr>
            <a:r>
              <a:rPr lang="el-GR" sz="2400" dirty="0" smtClean="0"/>
              <a:t>Περίοδος: 1/3/2013-31/8/2013 – 6 μήνες</a:t>
            </a:r>
          </a:p>
          <a:p>
            <a:pPr>
              <a:spcBef>
                <a:spcPts val="600"/>
              </a:spcBef>
              <a:spcAft>
                <a:spcPts val="600"/>
              </a:spcAft>
              <a:buClr>
                <a:srgbClr val="CC0000"/>
              </a:buClr>
            </a:pPr>
            <a:r>
              <a:rPr lang="el-GR" sz="2400" dirty="0" smtClean="0"/>
              <a:t>Όλα τα περιστατικά μέχρι 50 σύνολο (διακοπή ανασκόπησης)</a:t>
            </a:r>
            <a:endParaRPr lang="en-US" sz="2400" dirty="0"/>
          </a:p>
        </p:txBody>
      </p:sp>
      <p:pic>
        <p:nvPicPr>
          <p:cNvPr id="5" name="Picture 4"/>
          <p:cNvPicPr>
            <a:picLocks noChangeAspect="1" noChangeArrowheads="1"/>
          </p:cNvPicPr>
          <p:nvPr/>
        </p:nvPicPr>
        <p:blipFill>
          <a:blip r:embed="rId2" cstate="print"/>
          <a:srcRect/>
          <a:stretch>
            <a:fillRect/>
          </a:stretch>
        </p:blipFill>
        <p:spPr bwMode="auto">
          <a:xfrm>
            <a:off x="318346" y="404664"/>
            <a:ext cx="2453454" cy="100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32656"/>
            <a:ext cx="8534400" cy="1080120"/>
          </a:xfrm>
        </p:spPr>
        <p:txBody>
          <a:bodyPr anchor="t">
            <a:normAutofit fontScale="90000"/>
          </a:bodyPr>
          <a:lstStyle/>
          <a:p>
            <a:r>
              <a:rPr lang="el-GR" b="1" dirty="0" err="1" smtClean="0">
                <a:solidFill>
                  <a:srgbClr val="002060"/>
                </a:solidFill>
                <a:effectLst>
                  <a:outerShdw blurRad="38100" dist="38100" dir="2700000" algn="tl">
                    <a:srgbClr val="000000">
                      <a:alpha val="43137"/>
                    </a:srgbClr>
                  </a:outerShdw>
                </a:effectLst>
              </a:rPr>
              <a:t>Αξιολογηση</a:t>
            </a:r>
            <a:r>
              <a:rPr lang="el-GR" b="1" dirty="0" smtClean="0">
                <a:solidFill>
                  <a:srgbClr val="002060"/>
                </a:solidFill>
                <a:effectLst>
                  <a:outerShdw blurRad="38100" dist="38100" dir="2700000" algn="tl">
                    <a:srgbClr val="000000">
                      <a:alpha val="43137"/>
                    </a:srgbClr>
                  </a:outerShdw>
                </a:effectLst>
              </a:rPr>
              <a:t> </a:t>
            </a:r>
            <a:r>
              <a:rPr lang="el-GR" b="1" dirty="0" err="1" smtClean="0">
                <a:solidFill>
                  <a:srgbClr val="002060"/>
                </a:solidFill>
                <a:effectLst>
                  <a:outerShdw blurRad="38100" dist="38100" dir="2700000" algn="tl">
                    <a:srgbClr val="000000">
                      <a:alpha val="43137"/>
                    </a:srgbClr>
                  </a:outerShdw>
                </a:effectLst>
              </a:rPr>
              <a:t>Διαδικασιασ</a:t>
            </a:r>
            <a:r>
              <a:rPr lang="el-GR" b="1" dirty="0" smtClean="0">
                <a:solidFill>
                  <a:srgbClr val="002060"/>
                </a:solidFill>
                <a:effectLst>
                  <a:outerShdw blurRad="38100" dist="38100" dir="2700000" algn="tl">
                    <a:srgbClr val="000000">
                      <a:alpha val="43137"/>
                    </a:srgbClr>
                  </a:outerShdw>
                </a:effectLst>
              </a:rPr>
              <a:t> </a:t>
            </a:r>
            <a:r>
              <a:rPr lang="el-GR" b="1" dirty="0" err="1" smtClean="0">
                <a:solidFill>
                  <a:srgbClr val="002060"/>
                </a:solidFill>
                <a:effectLst>
                  <a:outerShdw blurRad="38100" dist="38100" dir="2700000" algn="tl">
                    <a:srgbClr val="000000">
                      <a:alpha val="43137"/>
                    </a:srgbClr>
                  </a:outerShdw>
                </a:effectLst>
              </a:rPr>
              <a:t>Δωρεασ</a:t>
            </a:r>
            <a:r>
              <a:rPr lang="el-GR" b="1" dirty="0" smtClean="0">
                <a:solidFill>
                  <a:srgbClr val="002060"/>
                </a:solidFill>
                <a:effectLst>
                  <a:outerShdw blurRad="38100" dist="38100" dir="2700000" algn="tl">
                    <a:srgbClr val="000000">
                      <a:alpha val="43137"/>
                    </a:srgbClr>
                  </a:outerShdw>
                </a:effectLst>
              </a:rPr>
              <a:t> </a:t>
            </a:r>
            <a:r>
              <a:rPr lang="el-GR" b="1" dirty="0" err="1" smtClean="0">
                <a:solidFill>
                  <a:srgbClr val="002060"/>
                </a:solidFill>
                <a:effectLst>
                  <a:outerShdw blurRad="38100" dist="38100" dir="2700000" algn="tl">
                    <a:srgbClr val="000000">
                      <a:alpha val="43137"/>
                    </a:srgbClr>
                  </a:outerShdw>
                </a:effectLst>
              </a:rPr>
              <a:t>Ενδονοσοκομειακα</a:t>
            </a:r>
            <a:endParaRPr lang="en-US" b="1" dirty="0">
              <a:solidFill>
                <a:srgbClr val="002060"/>
              </a:solidFill>
              <a:effectLst>
                <a:outerShdw blurRad="38100" dist="38100" dir="2700000" algn="tl">
                  <a:srgbClr val="000000">
                    <a:alpha val="43137"/>
                  </a:srgbClr>
                </a:outerShdw>
              </a:effectLst>
            </a:endParaRPr>
          </a:p>
        </p:txBody>
      </p:sp>
      <p:sp>
        <p:nvSpPr>
          <p:cNvPr id="4" name="Content Placeholder 2"/>
          <p:cNvSpPr txBox="1">
            <a:spLocks/>
          </p:cNvSpPr>
          <p:nvPr/>
        </p:nvSpPr>
        <p:spPr>
          <a:xfrm>
            <a:off x="179512" y="1628800"/>
            <a:ext cx="8712968" cy="2736304"/>
          </a:xfrm>
          <a:prstGeom prst="rect">
            <a:avLst/>
          </a:prstGeom>
        </p:spPr>
        <p:txBody>
          <a:bodyPr vert="horz" anchor="ctr">
            <a:noAutofit/>
          </a:bodyPr>
          <a:lstStyle/>
          <a:p>
            <a:pPr marL="274320" marR="0" lvl="0" indent="-274320" algn="l" defTabSz="914400" rtl="0" eaLnBrk="1" fontAlgn="auto" latinLnBrk="0" hangingPunct="1">
              <a:lnSpc>
                <a:spcPct val="100000"/>
              </a:lnSpc>
              <a:spcBef>
                <a:spcPct val="20000"/>
              </a:spcBef>
              <a:spcAft>
                <a:spcPts val="0"/>
              </a:spcAft>
              <a:buClr>
                <a:srgbClr val="CC0000"/>
              </a:buClr>
              <a:buSzPct val="85000"/>
              <a:buFont typeface="Wingdings 2"/>
              <a:buNone/>
              <a:tabLst/>
              <a:defRPr/>
            </a:pPr>
            <a:r>
              <a:rPr kumimoji="0" lang="el-GR" b="1" i="0" u="none" strike="noStrike" kern="1200" cap="none" spc="0" normalizeH="0" baseline="0" noProof="0" dirty="0" smtClean="0">
                <a:ln>
                  <a:noFill/>
                </a:ln>
                <a:solidFill>
                  <a:srgbClr val="0070C0"/>
                </a:solidFill>
                <a:effectLst/>
                <a:uLnTx/>
                <a:uFillTx/>
                <a:latin typeface="+mn-lt"/>
                <a:ea typeface="+mn-ea"/>
                <a:cs typeface="+mn-cs"/>
              </a:rPr>
              <a:t>Προκειμένου να είναι δότης οργάνων ένας ασθενής</a:t>
            </a:r>
            <a:r>
              <a:rPr kumimoji="0" lang="en-US" b="1" i="0" u="none" strike="noStrike" kern="1200" cap="none" spc="0" normalizeH="0" baseline="0" noProof="0" dirty="0" smtClean="0">
                <a:ln>
                  <a:noFill/>
                </a:ln>
                <a:solidFill>
                  <a:srgbClr val="0070C0"/>
                </a:solidFill>
                <a:effectLst/>
                <a:uLnTx/>
                <a:uFillTx/>
                <a:latin typeface="+mn-lt"/>
                <a:ea typeface="+mn-ea"/>
                <a:cs typeface="+mn-cs"/>
              </a:rPr>
              <a:t>: </a:t>
            </a:r>
            <a:endParaRPr kumimoji="0" lang="el-GR" b="1" i="0" u="none" strike="noStrike" kern="1200" cap="none" spc="0" normalizeH="0" baseline="0" noProof="0" dirty="0" smtClean="0">
              <a:ln>
                <a:noFill/>
              </a:ln>
              <a:solidFill>
                <a:srgbClr val="0070C0"/>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rgbClr val="CC0000"/>
              </a:buClr>
              <a:buSzPct val="85000"/>
              <a:buFont typeface="Arial" pitchFamily="34" charset="0"/>
              <a:buChar char="•"/>
              <a:tabLst/>
              <a:defRPr/>
            </a:pPr>
            <a:r>
              <a:rPr kumimoji="0" lang="el-GR" b="0" i="0" u="none" strike="noStrike" kern="1200" cap="none" spc="0" normalizeH="0" baseline="0" noProof="0" dirty="0" smtClean="0">
                <a:ln>
                  <a:noFill/>
                </a:ln>
                <a:solidFill>
                  <a:schemeClr val="tx1"/>
                </a:solidFill>
                <a:effectLst/>
                <a:uLnTx/>
                <a:uFillTx/>
                <a:latin typeface="+mn-lt"/>
                <a:ea typeface="+mn-ea"/>
                <a:cs typeface="+mn-cs"/>
              </a:rPr>
              <a:t>Πρέπει να είναι </a:t>
            </a:r>
            <a:r>
              <a:rPr kumimoji="0" lang="el-GR" b="0" i="0" u="none" strike="noStrike" kern="1200" cap="none" spc="0" normalizeH="0" baseline="0" noProof="0" dirty="0" err="1" smtClean="0">
                <a:ln>
                  <a:noFill/>
                </a:ln>
                <a:solidFill>
                  <a:schemeClr val="tx1"/>
                </a:solidFill>
                <a:effectLst/>
                <a:uLnTx/>
                <a:uFillTx/>
                <a:latin typeface="+mn-lt"/>
                <a:ea typeface="+mn-ea"/>
                <a:cs typeface="+mn-cs"/>
              </a:rPr>
              <a:t>διασωληνωμένος</a:t>
            </a:r>
            <a:r>
              <a:rPr kumimoji="0" lang="el-GR" b="0" i="0" u="none" strike="noStrike" kern="1200" cap="none" spc="0" normalizeH="0" baseline="0" noProof="0" dirty="0" smtClean="0">
                <a:ln>
                  <a:noFill/>
                </a:ln>
                <a:solidFill>
                  <a:schemeClr val="tx1"/>
                </a:solidFill>
                <a:effectLst/>
                <a:uLnTx/>
                <a:uFillTx/>
                <a:latin typeface="+mn-lt"/>
                <a:ea typeface="+mn-ea"/>
                <a:cs typeface="+mn-cs"/>
              </a:rPr>
              <a:t> σε μηχανική αναπνοή.</a:t>
            </a: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rgbClr val="CC0000"/>
              </a:buClr>
              <a:buSzPct val="85000"/>
              <a:buFont typeface="Arial" pitchFamily="34" charset="0"/>
              <a:buChar char="•"/>
              <a:tabLst/>
              <a:defRPr/>
            </a:pPr>
            <a:r>
              <a:rPr kumimoji="0" lang="el-GR" b="0" i="0" u="none" strike="noStrike" kern="1200" cap="none" spc="0" normalizeH="0" baseline="0" noProof="0" dirty="0" smtClean="0">
                <a:ln>
                  <a:noFill/>
                </a:ln>
                <a:solidFill>
                  <a:schemeClr val="tx1"/>
                </a:solidFill>
                <a:effectLst/>
                <a:uLnTx/>
                <a:uFillTx/>
                <a:latin typeface="+mn-lt"/>
                <a:ea typeface="+mn-ea"/>
                <a:cs typeface="+mn-cs"/>
              </a:rPr>
              <a:t>Πρέπει να είναι </a:t>
            </a:r>
            <a:r>
              <a:rPr kumimoji="0" lang="el-GR" b="0" i="0" u="none" strike="noStrike" kern="1200" cap="none" spc="0" normalizeH="0" baseline="0" noProof="0" dirty="0" err="1" smtClean="0">
                <a:ln>
                  <a:noFill/>
                </a:ln>
                <a:solidFill>
                  <a:schemeClr val="tx1"/>
                </a:solidFill>
                <a:effectLst/>
                <a:uLnTx/>
                <a:uFillTx/>
                <a:latin typeface="+mn-lt"/>
                <a:ea typeface="+mn-ea"/>
                <a:cs typeface="+mn-cs"/>
              </a:rPr>
              <a:t>αιμοδυναμικά</a:t>
            </a:r>
            <a:r>
              <a:rPr kumimoji="0" lang="el-GR" b="0" i="0" u="none" strike="noStrike" kern="1200" cap="none" spc="0" normalizeH="0" baseline="0" noProof="0" dirty="0" smtClean="0">
                <a:ln>
                  <a:noFill/>
                </a:ln>
                <a:solidFill>
                  <a:schemeClr val="tx1"/>
                </a:solidFill>
                <a:effectLst/>
                <a:uLnTx/>
                <a:uFillTx/>
                <a:latin typeface="+mn-lt"/>
                <a:ea typeface="+mn-ea"/>
                <a:cs typeface="+mn-cs"/>
              </a:rPr>
              <a:t> σταθερός</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rgbClr val="CC0000"/>
              </a:buClr>
              <a:buSzPct val="85000"/>
              <a:buFont typeface="Arial" pitchFamily="34" charset="0"/>
              <a:buChar char="•"/>
              <a:tabLst/>
              <a:defRPr/>
            </a:pPr>
            <a:r>
              <a:rPr kumimoji="0" lang="el-GR" b="0" i="0" u="none" strike="noStrike" kern="1200" cap="none" spc="0" normalizeH="0" baseline="0" noProof="0" dirty="0" smtClean="0">
                <a:ln>
                  <a:noFill/>
                </a:ln>
                <a:solidFill>
                  <a:schemeClr val="tx1"/>
                </a:solidFill>
                <a:effectLst/>
                <a:uLnTx/>
                <a:uFillTx/>
                <a:latin typeface="+mn-lt"/>
                <a:ea typeface="+mn-ea"/>
                <a:cs typeface="+mn-cs"/>
              </a:rPr>
              <a:t>Πρέπει να αναγνωρίζεται ως δυνητικά εγκεφαλικά νεκρός</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rgbClr val="CC0000"/>
              </a:buClr>
              <a:buSzPct val="85000"/>
              <a:buFont typeface="Arial" pitchFamily="34" charset="0"/>
              <a:buChar char="•"/>
              <a:tabLst/>
              <a:defRPr/>
            </a:pPr>
            <a:r>
              <a:rPr kumimoji="0" lang="el-GR" b="0" i="0" u="none" strike="noStrike" kern="1200" cap="none" spc="0" normalizeH="0" baseline="0" noProof="0" dirty="0" smtClean="0">
                <a:ln>
                  <a:noFill/>
                </a:ln>
                <a:solidFill>
                  <a:schemeClr val="tx1"/>
                </a:solidFill>
                <a:effectLst/>
                <a:uLnTx/>
                <a:uFillTx/>
                <a:latin typeface="+mn-lt"/>
                <a:ea typeface="+mn-ea"/>
                <a:cs typeface="+mn-cs"/>
              </a:rPr>
              <a:t>Πρέπει να ελεγχθεί για εγκεφαλικό θάνατο</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rgbClr val="CC0000"/>
              </a:buClr>
              <a:buSzPct val="85000"/>
              <a:buFont typeface="Arial" pitchFamily="34" charset="0"/>
              <a:buChar char="•"/>
              <a:tabLst/>
              <a:defRPr/>
            </a:pPr>
            <a:r>
              <a:rPr kumimoji="0" lang="el-GR" b="0" i="0" u="none" strike="noStrike" kern="1200" cap="none" spc="0" normalizeH="0" baseline="0" noProof="0" dirty="0" smtClean="0">
                <a:ln>
                  <a:noFill/>
                </a:ln>
                <a:solidFill>
                  <a:schemeClr val="tx1"/>
                </a:solidFill>
                <a:effectLst/>
                <a:uLnTx/>
                <a:uFillTx/>
                <a:latin typeface="+mn-lt"/>
                <a:ea typeface="+mn-ea"/>
                <a:cs typeface="+mn-cs"/>
              </a:rPr>
              <a:t>Πρέπει να επιβεβαιωθεί ως νεκρός δια νευρολογικών κριτηρίων</a:t>
            </a:r>
            <a:r>
              <a:rPr kumimoji="0" lang="en-US"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rgbClr val="CC0000"/>
              </a:buClr>
              <a:buSzPct val="85000"/>
              <a:buFont typeface="Arial" pitchFamily="34" charset="0"/>
              <a:buChar char="•"/>
              <a:tabLst/>
              <a:defRPr/>
            </a:pPr>
            <a:r>
              <a:rPr kumimoji="0" lang="el-GR" b="0" i="0" u="none" strike="noStrike" kern="1200" cap="none" spc="0" normalizeH="0" baseline="0" noProof="0" dirty="0" smtClean="0">
                <a:ln>
                  <a:noFill/>
                </a:ln>
                <a:solidFill>
                  <a:schemeClr val="tx1"/>
                </a:solidFill>
                <a:effectLst/>
                <a:uLnTx/>
                <a:uFillTx/>
                <a:latin typeface="+mn-lt"/>
                <a:ea typeface="+mn-ea"/>
                <a:cs typeface="+mn-cs"/>
              </a:rPr>
              <a:t>Πρέπει να αναφερθεί σε Άτομο Αρμόδιο για Δωρεά</a:t>
            </a:r>
            <a:r>
              <a:rPr kumimoji="0" lang="en-US" b="0" i="0" u="none" strike="noStrike" kern="1200" cap="none" spc="0" normalizeH="0" baseline="0" noProof="0" dirty="0" smtClean="0">
                <a:ln>
                  <a:noFill/>
                </a:ln>
                <a:solidFill>
                  <a:schemeClr val="tx1"/>
                </a:solidFill>
                <a:effectLst/>
                <a:uLnTx/>
                <a:uFillTx/>
                <a:latin typeface="+mn-lt"/>
                <a:ea typeface="+mn-ea"/>
                <a:cs typeface="+mn-cs"/>
              </a:rPr>
              <a:t>.</a:t>
            </a:r>
            <a:endParaRPr kumimoji="0" lang="el-GR"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rgbClr val="CC0000"/>
              </a:buClr>
              <a:buSzPct val="85000"/>
              <a:buFont typeface="Arial" pitchFamily="34" charset="0"/>
              <a:buChar char="•"/>
              <a:tabLst/>
              <a:defRPr/>
            </a:pPr>
            <a:r>
              <a:rPr kumimoji="0" lang="el-GR" b="0" i="0" u="none" strike="noStrike" kern="1200" cap="none" spc="0" normalizeH="0" baseline="0" noProof="0" dirty="0" smtClean="0">
                <a:ln>
                  <a:noFill/>
                </a:ln>
                <a:solidFill>
                  <a:schemeClr val="tx1"/>
                </a:solidFill>
                <a:effectLst/>
                <a:uLnTx/>
                <a:uFillTx/>
                <a:latin typeface="+mn-lt"/>
                <a:ea typeface="+mn-ea"/>
                <a:cs typeface="+mn-cs"/>
              </a:rPr>
              <a:t>Η οικογένεια πρέπει να ενημερωθεί για την δυνατότητα δωρεάς οργάνων</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Rectangle 4"/>
          <p:cNvSpPr/>
          <p:nvPr/>
        </p:nvSpPr>
        <p:spPr>
          <a:xfrm>
            <a:off x="251520" y="5406315"/>
            <a:ext cx="8640960" cy="830997"/>
          </a:xfrm>
          <a:prstGeom prst="rect">
            <a:avLst/>
          </a:prstGeom>
        </p:spPr>
        <p:txBody>
          <a:bodyPr wrap="square">
            <a:spAutoFit/>
          </a:bodyPr>
          <a:lstStyle/>
          <a:p>
            <a:r>
              <a:rPr lang="el-GR" sz="1600" i="1" dirty="0" smtClean="0"/>
              <a:t>Η μελέτη συλλαμβάνει τις βασικές πτυχές λήψης αποφάσεων κατά τη διάρκεια της θεραπείας και τη διαχείριση ασθενών που πεθαίνουν από εγκεφαλική βλάβη που είτε άρουν τη δυνατότητα της δωρεάς οργάνων ή διαφυλάσσουν αυτή την επιλογή.</a:t>
            </a:r>
            <a:endParaRPr lang="en-US" sz="1600" i="1" dirty="0"/>
          </a:p>
        </p:txBody>
      </p:sp>
      <p:sp>
        <p:nvSpPr>
          <p:cNvPr id="6" name="Rectangle 5"/>
          <p:cNvSpPr/>
          <p:nvPr/>
        </p:nvSpPr>
        <p:spPr>
          <a:xfrm>
            <a:off x="323528" y="4613066"/>
            <a:ext cx="8496944" cy="400110"/>
          </a:xfrm>
          <a:prstGeom prst="rect">
            <a:avLst/>
          </a:prstGeom>
        </p:spPr>
        <p:txBody>
          <a:bodyPr wrap="square">
            <a:spAutoFit/>
          </a:bodyPr>
          <a:lstStyle/>
          <a:p>
            <a:pPr algn="ctr"/>
            <a:r>
              <a:rPr lang="el-GR" sz="2000" b="1" dirty="0" smtClean="0">
                <a:solidFill>
                  <a:srgbClr val="00B050"/>
                </a:solidFill>
              </a:rPr>
              <a:t>Ποιος αποφασίζει </a:t>
            </a:r>
            <a:r>
              <a:rPr lang="el-GR" sz="2000" b="1" dirty="0" smtClean="0"/>
              <a:t>- </a:t>
            </a:r>
            <a:r>
              <a:rPr lang="el-GR" sz="2000" b="1" dirty="0" smtClean="0">
                <a:solidFill>
                  <a:srgbClr val="FF0000"/>
                </a:solidFill>
              </a:rPr>
              <a:t>Ποιος πράττει</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320040"/>
            <a:ext cx="5976664" cy="876712"/>
          </a:xfrm>
        </p:spPr>
        <p:txBody>
          <a:bodyPr anchor="ctr">
            <a:normAutofit/>
          </a:bodyPr>
          <a:lstStyle/>
          <a:p>
            <a:pPr algn="l"/>
            <a:r>
              <a:rPr lang="el-GR" sz="2800" b="1" dirty="0" err="1" smtClean="0">
                <a:solidFill>
                  <a:srgbClr val="002060"/>
                </a:solidFill>
                <a:effectLst>
                  <a:outerShdw blurRad="38100" dist="38100" dir="2700000" algn="tl">
                    <a:srgbClr val="000000">
                      <a:alpha val="43137"/>
                    </a:srgbClr>
                  </a:outerShdw>
                </a:effectLst>
              </a:rPr>
              <a:t>Ερωτηματολογιο</a:t>
            </a:r>
            <a:r>
              <a:rPr lang="el-GR" sz="2800" b="1" dirty="0" smtClean="0">
                <a:solidFill>
                  <a:srgbClr val="002060"/>
                </a:solidFill>
                <a:effectLst>
                  <a:outerShdw blurRad="38100" dist="38100" dir="2700000" algn="tl">
                    <a:srgbClr val="000000">
                      <a:alpha val="43137"/>
                    </a:srgbClr>
                  </a:outerShdw>
                </a:effectLst>
              </a:rPr>
              <a:t> </a:t>
            </a:r>
            <a:r>
              <a:rPr lang="el-GR" sz="2800" b="1" dirty="0" err="1" smtClean="0">
                <a:solidFill>
                  <a:srgbClr val="002060"/>
                </a:solidFill>
                <a:effectLst>
                  <a:outerShdw blurRad="38100" dist="38100" dir="2700000" algn="tl">
                    <a:srgbClr val="000000">
                      <a:alpha val="43137"/>
                    </a:srgbClr>
                  </a:outerShdw>
                </a:effectLst>
              </a:rPr>
              <a:t>Ασθενουσ</a:t>
            </a:r>
            <a:endParaRPr lang="en-US" sz="2800" b="1" dirty="0">
              <a:solidFill>
                <a:srgbClr val="002060"/>
              </a:solidFill>
              <a:effectLst>
                <a:outerShdw blurRad="38100" dist="38100" dir="2700000" algn="tl">
                  <a:srgbClr val="000000">
                    <a:alpha val="43137"/>
                  </a:srgbClr>
                </a:outerShdw>
              </a:effectLst>
            </a:endParaRPr>
          </a:p>
        </p:txBody>
      </p:sp>
      <p:sp>
        <p:nvSpPr>
          <p:cNvPr id="5" name="Rectangle 4"/>
          <p:cNvSpPr/>
          <p:nvPr/>
        </p:nvSpPr>
        <p:spPr>
          <a:xfrm>
            <a:off x="3851920" y="1702549"/>
            <a:ext cx="5184576" cy="646331"/>
          </a:xfrm>
          <a:prstGeom prst="rect">
            <a:avLst/>
          </a:prstGeom>
        </p:spPr>
        <p:txBody>
          <a:bodyPr wrap="square">
            <a:spAutoFit/>
          </a:bodyPr>
          <a:lstStyle/>
          <a:p>
            <a:pPr algn="just"/>
            <a:r>
              <a:rPr lang="el-GR" sz="1200" b="1" i="1" dirty="0" smtClean="0"/>
              <a:t>Το ερωτηματολόγιο ασθενούς είναι κατασκευασμένο με βάση μία λογική διαδρομή αποφάσεων/πράξεων που διατηρούν την πιθανότητα δωρεάς οργάνων και παρουσιάζεται σχηματικά εδώ.</a:t>
            </a:r>
            <a:endParaRPr lang="en-US" sz="1000" b="1" i="1" dirty="0"/>
          </a:p>
        </p:txBody>
      </p:sp>
      <p:pic>
        <p:nvPicPr>
          <p:cNvPr id="7" name="Picture 6"/>
          <p:cNvPicPr>
            <a:picLocks noChangeAspect="1" noChangeArrowheads="1"/>
          </p:cNvPicPr>
          <p:nvPr/>
        </p:nvPicPr>
        <p:blipFill>
          <a:blip r:embed="rId2" cstate="print"/>
          <a:srcRect/>
          <a:stretch>
            <a:fillRect/>
          </a:stretch>
        </p:blipFill>
        <p:spPr bwMode="auto">
          <a:xfrm>
            <a:off x="318346" y="332656"/>
            <a:ext cx="2453454" cy="1008112"/>
          </a:xfrm>
          <a:prstGeom prst="rect">
            <a:avLst/>
          </a:prstGeom>
          <a:noFill/>
          <a:ln w="9525">
            <a:noFill/>
            <a:miter lim="800000"/>
            <a:headEnd/>
            <a:tailEnd/>
          </a:ln>
        </p:spPr>
      </p:pic>
      <p:sp>
        <p:nvSpPr>
          <p:cNvPr id="9" name="Rectangle 8"/>
          <p:cNvSpPr/>
          <p:nvPr/>
        </p:nvSpPr>
        <p:spPr>
          <a:xfrm>
            <a:off x="144016" y="1772816"/>
            <a:ext cx="3635896" cy="4896544"/>
          </a:xfrm>
          <a:prstGeom prst="rect">
            <a:avLst/>
          </a:prstGeom>
        </p:spPr>
        <p:txBody>
          <a:bodyPr wrap="square">
            <a:spAutoFit/>
          </a:bodyPr>
          <a:lstStyle/>
          <a:p>
            <a:pPr marL="342900" indent="-342900">
              <a:buClr>
                <a:srgbClr val="CC0000"/>
              </a:buClr>
              <a:buFont typeface="+mj-lt"/>
              <a:buAutoNum type="arabicPeriod"/>
            </a:pPr>
            <a:r>
              <a:rPr lang="el-GR" sz="1400" dirty="0" smtClean="0"/>
              <a:t>Κατάσταση νοσηλείας τη στιγμή του θανάτου (εισαγωγή ΜΕΘ/άλλο τμήμα)?</a:t>
            </a:r>
          </a:p>
          <a:p>
            <a:pPr marL="342900" indent="-342900">
              <a:buClr>
                <a:srgbClr val="CC0000"/>
              </a:buClr>
              <a:buFont typeface="+mj-lt"/>
              <a:buAutoNum type="arabicPeriod"/>
            </a:pPr>
            <a:r>
              <a:rPr lang="el-GR" sz="1400" dirty="0" smtClean="0"/>
              <a:t>Είχε γίνει νευροχειρουργική παρέμβαση ή νευρολογική εκτίμηση?</a:t>
            </a:r>
          </a:p>
          <a:p>
            <a:pPr marL="342900" indent="-342900">
              <a:buClr>
                <a:srgbClr val="CC0000"/>
              </a:buClr>
              <a:buFont typeface="+mj-lt"/>
              <a:buAutoNum type="arabicPeriod"/>
            </a:pPr>
            <a:r>
              <a:rPr lang="el-GR" sz="1400" dirty="0" smtClean="0"/>
              <a:t>Ήταν ο ασθενής </a:t>
            </a:r>
            <a:r>
              <a:rPr lang="el-GR" sz="1400" dirty="0" err="1" smtClean="0"/>
              <a:t>διασωληνωμένος</a:t>
            </a:r>
            <a:r>
              <a:rPr lang="el-GR" sz="1400" dirty="0" smtClean="0"/>
              <a:t> υπό μηχανική υποστήριξη αναπνοής κατά τη στιγμή του θανάτου?</a:t>
            </a:r>
          </a:p>
          <a:p>
            <a:pPr marL="342900" indent="-342900">
              <a:buClr>
                <a:srgbClr val="CC0000"/>
              </a:buClr>
              <a:buFont typeface="+mj-lt"/>
              <a:buAutoNum type="arabicPeriod"/>
            </a:pPr>
            <a:r>
              <a:rPr lang="el-GR" sz="1400" dirty="0" smtClean="0"/>
              <a:t>Κλινική κατάσταση συμβατή με Ε.Θ.?</a:t>
            </a:r>
          </a:p>
          <a:p>
            <a:pPr marL="342900" indent="-342900">
              <a:buClr>
                <a:srgbClr val="CC0000"/>
              </a:buClr>
              <a:buFont typeface="+mj-lt"/>
              <a:buAutoNum type="arabicPeriod"/>
            </a:pPr>
            <a:r>
              <a:rPr lang="el-GR" sz="1400" dirty="0" smtClean="0"/>
              <a:t>Έγινε διαγνωστικός έλεγχος για Ε.Θ.?</a:t>
            </a:r>
          </a:p>
          <a:p>
            <a:pPr marL="342900" indent="-342900">
              <a:buClr>
                <a:srgbClr val="CC0000"/>
              </a:buClr>
              <a:buFont typeface="+mj-lt"/>
              <a:buAutoNum type="arabicPeriod"/>
            </a:pPr>
            <a:r>
              <a:rPr lang="el-GR" sz="1400" dirty="0" smtClean="0"/>
              <a:t>Έγινε επιβεβαίωση Ε.Θ. σύμφωνα με νευρολογικά κριτήρια?</a:t>
            </a:r>
          </a:p>
          <a:p>
            <a:pPr marL="342900" indent="-342900">
              <a:buClr>
                <a:srgbClr val="CC0000"/>
              </a:buClr>
              <a:buFont typeface="+mj-lt"/>
              <a:buAutoNum type="arabicPeriod"/>
            </a:pPr>
            <a:r>
              <a:rPr lang="el-GR" sz="1400" dirty="0" smtClean="0"/>
              <a:t>Εάν η δωρεά με ΕΘ δεν ήταν δυνατή, υπάρχει ένδειξη ότι θεωρήθηκε ικανή η δωρεά με Μη Πάλλουσα Καρδιά; </a:t>
            </a:r>
          </a:p>
          <a:p>
            <a:pPr marL="342900" indent="-342900">
              <a:buClr>
                <a:srgbClr val="CC0000"/>
              </a:buClr>
              <a:buFont typeface="+mj-lt"/>
              <a:buAutoNum type="arabicPeriod"/>
            </a:pPr>
            <a:r>
              <a:rPr lang="el-GR" sz="1400" dirty="0" smtClean="0"/>
              <a:t>Αναφέρθηκε στον Συντονιστή / Αρμόδιο για Δωρεά ?</a:t>
            </a:r>
          </a:p>
          <a:p>
            <a:pPr marL="342900" indent="-342900">
              <a:buClr>
                <a:srgbClr val="CC0000"/>
              </a:buClr>
              <a:buFont typeface="+mj-lt"/>
              <a:buAutoNum type="arabicPeriod"/>
            </a:pPr>
            <a:r>
              <a:rPr lang="el-GR" sz="1400" dirty="0" smtClean="0"/>
              <a:t>Προσεγγίστηκε η οικογένεια?</a:t>
            </a:r>
          </a:p>
          <a:p>
            <a:pPr marL="342900" indent="-342900">
              <a:buClr>
                <a:srgbClr val="CC0000"/>
              </a:buClr>
              <a:buFont typeface="+mj-lt"/>
              <a:buAutoNum type="arabicPeriod"/>
            </a:pPr>
            <a:r>
              <a:rPr lang="el-GR" sz="1400" dirty="0" smtClean="0"/>
              <a:t>Προέκυψε δωρεά οργάνων?</a:t>
            </a:r>
            <a:endParaRPr lang="en-US" sz="1400" dirty="0"/>
          </a:p>
        </p:txBody>
      </p:sp>
      <p:pic>
        <p:nvPicPr>
          <p:cNvPr id="24578" name="Picture 2"/>
          <p:cNvPicPr>
            <a:picLocks noChangeAspect="1" noChangeArrowheads="1"/>
          </p:cNvPicPr>
          <p:nvPr/>
        </p:nvPicPr>
        <p:blipFill>
          <a:blip r:embed="rId3" cstate="print"/>
          <a:srcRect/>
          <a:stretch>
            <a:fillRect/>
          </a:stretch>
        </p:blipFill>
        <p:spPr bwMode="auto">
          <a:xfrm>
            <a:off x="3926334" y="2372549"/>
            <a:ext cx="5038154" cy="3377279"/>
          </a:xfrm>
          <a:prstGeom prst="rect">
            <a:avLst/>
          </a:prstGeom>
          <a:noFill/>
          <a:ln w="9525">
            <a:solidFill>
              <a:srgbClr val="0070C0"/>
            </a:solid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err="1" smtClean="0">
                <a:solidFill>
                  <a:srgbClr val="002060"/>
                </a:solidFill>
                <a:effectLst>
                  <a:outerShdw blurRad="38100" dist="38100" dir="2700000" algn="tl">
                    <a:srgbClr val="000000">
                      <a:alpha val="43137"/>
                    </a:srgbClr>
                  </a:outerShdw>
                </a:effectLst>
              </a:rPr>
              <a:t>Αποτελεσματα</a:t>
            </a:r>
            <a:r>
              <a:rPr lang="el-GR" b="1" dirty="0" smtClean="0">
                <a:solidFill>
                  <a:srgbClr val="002060"/>
                </a:solidFill>
                <a:effectLst>
                  <a:outerShdw blurRad="38100" dist="38100" dir="2700000" algn="tl">
                    <a:srgbClr val="000000">
                      <a:alpha val="43137"/>
                    </a:srgbClr>
                  </a:outerShdw>
                </a:effectLst>
              </a:rPr>
              <a:t> </a:t>
            </a:r>
            <a:r>
              <a:rPr lang="el-GR" b="1" dirty="0" err="1" smtClean="0">
                <a:solidFill>
                  <a:srgbClr val="002060"/>
                </a:solidFill>
                <a:effectLst>
                  <a:outerShdw blurRad="38100" dist="38100" dir="2700000" algn="tl">
                    <a:srgbClr val="000000">
                      <a:alpha val="43137"/>
                    </a:srgbClr>
                  </a:outerShdw>
                </a:effectLst>
              </a:rPr>
              <a:t>Ισπανιασ</a:t>
            </a:r>
            <a:endParaRPr lang="en-US" b="1" dirty="0">
              <a:solidFill>
                <a:srgbClr val="002060"/>
              </a:solidFill>
              <a:effectLst>
                <a:outerShdw blurRad="38100" dist="38100" dir="2700000" algn="tl">
                  <a:srgbClr val="000000">
                    <a:alpha val="43137"/>
                  </a:srgbClr>
                </a:outerShdw>
              </a:effectLst>
            </a:endParaRPr>
          </a:p>
        </p:txBody>
      </p:sp>
      <p:pic>
        <p:nvPicPr>
          <p:cNvPr id="6146" name="Picture 2"/>
          <p:cNvPicPr>
            <a:picLocks noChangeAspect="1" noChangeArrowheads="1"/>
          </p:cNvPicPr>
          <p:nvPr/>
        </p:nvPicPr>
        <p:blipFill>
          <a:blip r:embed="rId2" cstate="print"/>
          <a:srcRect/>
          <a:stretch>
            <a:fillRect/>
          </a:stretch>
        </p:blipFill>
        <p:spPr bwMode="auto">
          <a:xfrm>
            <a:off x="1218928" y="1701368"/>
            <a:ext cx="6737448" cy="50400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1233894" y="1701368"/>
            <a:ext cx="6722482" cy="5040000"/>
          </a:xfrm>
          <a:prstGeom prst="rect">
            <a:avLst/>
          </a:prstGeom>
          <a:noFill/>
          <a:ln w="9525">
            <a:noFill/>
            <a:miter lim="800000"/>
            <a:headEnd/>
            <a:tailEnd/>
          </a:ln>
        </p:spPr>
      </p:pic>
      <p:sp>
        <p:nvSpPr>
          <p:cNvPr id="5" name="Title 1"/>
          <p:cNvSpPr txBox="1">
            <a:spLocks/>
          </p:cNvSpPr>
          <p:nvPr/>
        </p:nvSpPr>
        <p:spPr>
          <a:xfrm>
            <a:off x="323528" y="260648"/>
            <a:ext cx="8534400" cy="758952"/>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33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mj-lt"/>
                <a:ea typeface="+mj-ea"/>
                <a:cs typeface="+mj-cs"/>
              </a:rPr>
              <a:t>Αποτελέσματα Ισπανίας</a:t>
            </a:r>
            <a:endParaRPr kumimoji="0" lang="en-US" sz="33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1216494" y="1701368"/>
            <a:ext cx="6739882" cy="5040000"/>
          </a:xfrm>
          <a:prstGeom prst="rect">
            <a:avLst/>
          </a:prstGeom>
          <a:noFill/>
          <a:ln w="9525">
            <a:noFill/>
            <a:miter lim="800000"/>
            <a:headEnd/>
            <a:tailEnd/>
          </a:ln>
        </p:spPr>
      </p:pic>
      <p:sp>
        <p:nvSpPr>
          <p:cNvPr id="5" name="Title 1"/>
          <p:cNvSpPr txBox="1">
            <a:spLocks/>
          </p:cNvSpPr>
          <p:nvPr/>
        </p:nvSpPr>
        <p:spPr>
          <a:xfrm>
            <a:off x="323528" y="293784"/>
            <a:ext cx="8534400" cy="758952"/>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33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mj-lt"/>
                <a:ea typeface="+mj-ea"/>
                <a:cs typeface="+mj-cs"/>
              </a:rPr>
              <a:t>Αποτελέσματα Ισπανίας</a:t>
            </a:r>
            <a:endParaRPr kumimoji="0" lang="en-US" sz="33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1236377" y="1701368"/>
            <a:ext cx="6719999" cy="5040000"/>
          </a:xfrm>
          <a:prstGeom prst="rect">
            <a:avLst/>
          </a:prstGeom>
          <a:noFill/>
          <a:ln w="9525">
            <a:noFill/>
            <a:miter lim="800000"/>
            <a:headEnd/>
            <a:tailEnd/>
          </a:ln>
        </p:spPr>
      </p:pic>
      <p:sp>
        <p:nvSpPr>
          <p:cNvPr id="5" name="Title 1"/>
          <p:cNvSpPr>
            <a:spLocks noGrp="1"/>
          </p:cNvSpPr>
          <p:nvPr>
            <p:ph type="title"/>
          </p:nvPr>
        </p:nvSpPr>
        <p:spPr>
          <a:xfrm>
            <a:off x="301752" y="228600"/>
            <a:ext cx="8534400" cy="758952"/>
          </a:xfrm>
        </p:spPr>
        <p:txBody>
          <a:bodyPr/>
          <a:lstStyle/>
          <a:p>
            <a:r>
              <a:rPr lang="el-GR" b="1" dirty="0" err="1" smtClean="0">
                <a:solidFill>
                  <a:srgbClr val="002060"/>
                </a:solidFill>
                <a:effectLst>
                  <a:outerShdw blurRad="38100" dist="38100" dir="2700000" algn="tl">
                    <a:srgbClr val="000000">
                      <a:alpha val="43137"/>
                    </a:srgbClr>
                  </a:outerShdw>
                </a:effectLst>
              </a:rPr>
              <a:t>Αποτελεσματα</a:t>
            </a:r>
            <a:r>
              <a:rPr lang="el-GR" b="1" dirty="0" smtClean="0">
                <a:solidFill>
                  <a:srgbClr val="002060"/>
                </a:solidFill>
                <a:effectLst>
                  <a:outerShdw blurRad="38100" dist="38100" dir="2700000" algn="tl">
                    <a:srgbClr val="000000">
                      <a:alpha val="43137"/>
                    </a:srgbClr>
                  </a:outerShdw>
                </a:effectLst>
              </a:rPr>
              <a:t> </a:t>
            </a:r>
            <a:r>
              <a:rPr lang="el-GR" b="1" dirty="0" err="1" smtClean="0">
                <a:solidFill>
                  <a:srgbClr val="002060"/>
                </a:solidFill>
                <a:effectLst>
                  <a:outerShdw blurRad="38100" dist="38100" dir="2700000" algn="tl">
                    <a:srgbClr val="000000">
                      <a:alpha val="43137"/>
                    </a:srgbClr>
                  </a:outerShdw>
                </a:effectLst>
              </a:rPr>
              <a:t>Ισπανιασ</a:t>
            </a:r>
            <a:endParaRPr lang="en-US" b="1" dirty="0">
              <a:solidFill>
                <a:srgbClr val="00206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2"/>
          <p:cNvPicPr>
            <a:picLocks noGrp="1" noChangeAspect="1" noChangeArrowheads="1"/>
          </p:cNvPicPr>
          <p:nvPr>
            <p:ph sz="quarter" idx="1"/>
          </p:nvPr>
        </p:nvPicPr>
        <p:blipFill>
          <a:blip r:embed="rId2" cstate="print"/>
          <a:srcRect/>
          <a:stretch>
            <a:fillRect/>
          </a:stretch>
        </p:blipFill>
        <p:spPr>
          <a:xfrm>
            <a:off x="4284488" y="2564581"/>
            <a:ext cx="4680000" cy="2880643"/>
          </a:xfrm>
          <a:noFill/>
          <a:ln>
            <a:solidFill>
              <a:srgbClr val="0070C0"/>
            </a:solidFill>
          </a:ln>
        </p:spPr>
      </p:pic>
      <p:sp>
        <p:nvSpPr>
          <p:cNvPr id="20482" name="Title 1"/>
          <p:cNvSpPr>
            <a:spLocks noGrp="1"/>
          </p:cNvSpPr>
          <p:nvPr>
            <p:ph type="title"/>
          </p:nvPr>
        </p:nvSpPr>
        <p:spPr>
          <a:xfrm>
            <a:off x="449263" y="341784"/>
            <a:ext cx="8229600" cy="1143000"/>
          </a:xfrm>
        </p:spPr>
        <p:txBody>
          <a:bodyPr anchor="t">
            <a:normAutofit fontScale="90000"/>
          </a:bodyPr>
          <a:lstStyle/>
          <a:p>
            <a:pPr eaLnBrk="1" hangingPunct="1">
              <a:defRPr/>
            </a:pPr>
            <a:r>
              <a:rPr lang="el-GR" altLang="en-US" sz="2800" b="1" dirty="0" err="1" smtClean="0">
                <a:solidFill>
                  <a:srgbClr val="002060"/>
                </a:solidFill>
                <a:effectLst>
                  <a:outerShdw blurRad="38100" dist="38100" dir="2700000" algn="tl">
                    <a:srgbClr val="000000">
                      <a:alpha val="43137"/>
                    </a:srgbClr>
                  </a:outerShdw>
                </a:effectLst>
              </a:rPr>
              <a:t>Αρκουν</a:t>
            </a:r>
            <a:r>
              <a:rPr lang="el-GR" altLang="en-US" sz="2800" b="1" dirty="0" smtClean="0">
                <a:solidFill>
                  <a:srgbClr val="002060"/>
                </a:solidFill>
                <a:effectLst>
                  <a:outerShdw blurRad="38100" dist="38100" dir="2700000" algn="tl">
                    <a:srgbClr val="000000">
                      <a:alpha val="43137"/>
                    </a:srgbClr>
                  </a:outerShdw>
                </a:effectLst>
              </a:rPr>
              <a:t> </a:t>
            </a:r>
            <a:r>
              <a:rPr lang="el-GR" altLang="en-US" sz="2800" b="1" dirty="0" err="1" smtClean="0">
                <a:solidFill>
                  <a:srgbClr val="002060"/>
                </a:solidFill>
                <a:effectLst>
                  <a:outerShdw blurRad="38100" dist="38100" dir="2700000" algn="tl">
                    <a:srgbClr val="000000">
                      <a:alpha val="43137"/>
                    </a:srgbClr>
                  </a:outerShdw>
                </a:effectLst>
              </a:rPr>
              <a:t>μονο</a:t>
            </a:r>
            <a:r>
              <a:rPr lang="el-GR" altLang="en-US" sz="2800" b="1" dirty="0" smtClean="0">
                <a:solidFill>
                  <a:srgbClr val="002060"/>
                </a:solidFill>
                <a:effectLst>
                  <a:outerShdw blurRad="38100" dist="38100" dir="2700000" algn="tl">
                    <a:srgbClr val="000000">
                      <a:alpha val="43137"/>
                    </a:srgbClr>
                  </a:outerShdw>
                </a:effectLst>
              </a:rPr>
              <a:t> οι </a:t>
            </a:r>
            <a:r>
              <a:rPr lang="el-GR" altLang="en-US" sz="2800" b="1" dirty="0" err="1" smtClean="0">
                <a:solidFill>
                  <a:srgbClr val="002060"/>
                </a:solidFill>
                <a:effectLst>
                  <a:outerShdw blurRad="38100" dist="38100" dir="2700000" algn="tl">
                    <a:srgbClr val="000000">
                      <a:alpha val="43137"/>
                    </a:srgbClr>
                  </a:outerShdw>
                </a:effectLst>
              </a:rPr>
              <a:t>υλικοτεχνικεσ</a:t>
            </a:r>
            <a:r>
              <a:rPr lang="el-GR" altLang="en-US" sz="2800" b="1" dirty="0" smtClean="0">
                <a:solidFill>
                  <a:srgbClr val="002060"/>
                </a:solidFill>
                <a:effectLst>
                  <a:outerShdw blurRad="38100" dist="38100" dir="2700000" algn="tl">
                    <a:srgbClr val="000000">
                      <a:alpha val="43137"/>
                    </a:srgbClr>
                  </a:outerShdw>
                </a:effectLst>
              </a:rPr>
              <a:t> </a:t>
            </a:r>
            <a:r>
              <a:rPr lang="el-GR" altLang="en-US" sz="2800" b="1" dirty="0" err="1" smtClean="0">
                <a:solidFill>
                  <a:srgbClr val="002060"/>
                </a:solidFill>
                <a:effectLst>
                  <a:outerShdw blurRad="38100" dist="38100" dir="2700000" algn="tl">
                    <a:srgbClr val="000000">
                      <a:alpha val="43137"/>
                    </a:srgbClr>
                  </a:outerShdw>
                </a:effectLst>
              </a:rPr>
              <a:t>υποδομεσ</a:t>
            </a:r>
            <a:r>
              <a:rPr lang="el-GR" altLang="en-US" sz="2800" b="1" dirty="0" smtClean="0">
                <a:solidFill>
                  <a:srgbClr val="002060"/>
                </a:solidFill>
                <a:effectLst>
                  <a:outerShdw blurRad="38100" dist="38100" dir="2700000" algn="tl">
                    <a:srgbClr val="000000">
                      <a:alpha val="43137"/>
                    </a:srgbClr>
                  </a:outerShdw>
                </a:effectLst>
              </a:rPr>
              <a:t> για να </a:t>
            </a:r>
            <a:r>
              <a:rPr lang="el-GR" altLang="en-US" sz="2800" b="1" dirty="0" err="1" smtClean="0">
                <a:solidFill>
                  <a:srgbClr val="002060"/>
                </a:solidFill>
                <a:effectLst>
                  <a:outerShdw blurRad="38100" dist="38100" dir="2700000" algn="tl">
                    <a:srgbClr val="000000">
                      <a:alpha val="43137"/>
                    </a:srgbClr>
                  </a:outerShdw>
                </a:effectLst>
              </a:rPr>
              <a:t>εχουμε</a:t>
            </a:r>
            <a:r>
              <a:rPr lang="el-GR" altLang="en-US" sz="2800" b="1" dirty="0" smtClean="0">
                <a:solidFill>
                  <a:srgbClr val="002060"/>
                </a:solidFill>
                <a:effectLst>
                  <a:outerShdw blurRad="38100" dist="38100" dir="2700000" algn="tl">
                    <a:srgbClr val="000000">
                      <a:alpha val="43137"/>
                    </a:srgbClr>
                  </a:outerShdw>
                </a:effectLst>
              </a:rPr>
              <a:t> </a:t>
            </a:r>
            <a:r>
              <a:rPr lang="el-GR" altLang="en-US" sz="2800" b="1" dirty="0" err="1" smtClean="0">
                <a:solidFill>
                  <a:srgbClr val="002060"/>
                </a:solidFill>
                <a:effectLst>
                  <a:outerShdw blurRad="38100" dist="38100" dir="2700000" algn="tl">
                    <a:srgbClr val="000000">
                      <a:alpha val="43137"/>
                    </a:srgbClr>
                  </a:outerShdw>
                </a:effectLst>
              </a:rPr>
              <a:t>πολλουσ</a:t>
            </a:r>
            <a:r>
              <a:rPr lang="el-GR" altLang="en-US" sz="2800" b="1" dirty="0" smtClean="0">
                <a:solidFill>
                  <a:srgbClr val="002060"/>
                </a:solidFill>
                <a:effectLst>
                  <a:outerShdw blurRad="38100" dist="38100" dir="2700000" algn="tl">
                    <a:srgbClr val="000000">
                      <a:alpha val="43137"/>
                    </a:srgbClr>
                  </a:outerShdw>
                </a:effectLst>
              </a:rPr>
              <a:t> </a:t>
            </a:r>
            <a:r>
              <a:rPr lang="el-GR" altLang="en-US" sz="2800" b="1" dirty="0" err="1" smtClean="0">
                <a:solidFill>
                  <a:srgbClr val="002060"/>
                </a:solidFill>
                <a:effectLst>
                  <a:outerShdw blurRad="38100" dist="38100" dir="2700000" algn="tl">
                    <a:srgbClr val="000000">
                      <a:alpha val="43137"/>
                    </a:srgbClr>
                  </a:outerShdw>
                </a:effectLst>
              </a:rPr>
              <a:t>δοτεσ</a:t>
            </a:r>
            <a:r>
              <a:rPr lang="el-GR" altLang="en-US" sz="2800" b="1" dirty="0" smtClean="0">
                <a:solidFill>
                  <a:srgbClr val="002060"/>
                </a:solidFill>
                <a:effectLst>
                  <a:outerShdw blurRad="38100" dist="38100" dir="2700000" algn="tl">
                    <a:srgbClr val="000000">
                      <a:alpha val="43137"/>
                    </a:srgbClr>
                  </a:outerShdw>
                </a:effectLst>
              </a:rPr>
              <a:t>;</a:t>
            </a:r>
            <a:endParaRPr lang="en-US" altLang="en-US" sz="2800" b="1" dirty="0" smtClean="0">
              <a:solidFill>
                <a:srgbClr val="002060"/>
              </a:solidFill>
              <a:effectLst>
                <a:outerShdw blurRad="38100" dist="38100" dir="2700000" algn="tl">
                  <a:srgbClr val="000000">
                    <a:alpha val="43137"/>
                  </a:srgbClr>
                </a:outerShdw>
              </a:effectLst>
            </a:endParaRPr>
          </a:p>
        </p:txBody>
      </p:sp>
      <p:pic>
        <p:nvPicPr>
          <p:cNvPr id="44036" name="Picture 4"/>
          <p:cNvPicPr>
            <a:picLocks noChangeAspect="1" noChangeArrowheads="1"/>
          </p:cNvPicPr>
          <p:nvPr/>
        </p:nvPicPr>
        <p:blipFill>
          <a:blip r:embed="rId3" cstate="print"/>
          <a:srcRect/>
          <a:stretch>
            <a:fillRect/>
          </a:stretch>
        </p:blipFill>
        <p:spPr bwMode="auto">
          <a:xfrm>
            <a:off x="3347864" y="5765502"/>
            <a:ext cx="2024062" cy="831850"/>
          </a:xfrm>
          <a:prstGeom prst="rect">
            <a:avLst/>
          </a:prstGeom>
          <a:noFill/>
          <a:ln w="9525">
            <a:noFill/>
            <a:miter lim="800000"/>
            <a:headEnd/>
            <a:tailEnd/>
          </a:ln>
        </p:spPr>
      </p:pic>
      <p:sp>
        <p:nvSpPr>
          <p:cNvPr id="6" name="Content Placeholder 2"/>
          <p:cNvSpPr txBox="1">
            <a:spLocks/>
          </p:cNvSpPr>
          <p:nvPr/>
        </p:nvSpPr>
        <p:spPr>
          <a:xfrm>
            <a:off x="107504" y="2490861"/>
            <a:ext cx="4248472" cy="3242395"/>
          </a:xfrm>
          <a:prstGeom prst="rect">
            <a:avLst/>
          </a:prstGeom>
        </p:spPr>
        <p:txBody>
          <a:bodyPr vert="horz">
            <a:noAutofit/>
          </a:bodyPr>
          <a:lstStyle/>
          <a:p>
            <a:pPr marL="566737" indent="-457200">
              <a:spcBef>
                <a:spcPct val="20000"/>
              </a:spcBef>
              <a:buClr>
                <a:srgbClr val="CC0000"/>
              </a:buClr>
              <a:buSzPct val="85000"/>
              <a:defRPr/>
            </a:pPr>
            <a:r>
              <a:rPr kumimoji="0" lang="el-GR" sz="1400" b="0" i="0" u="none" strike="noStrike" kern="1200" cap="none" spc="0" normalizeH="0" baseline="0" noProof="0" dirty="0" smtClean="0">
                <a:ln>
                  <a:noFill/>
                </a:ln>
                <a:solidFill>
                  <a:schemeClr val="tx1"/>
                </a:solidFill>
                <a:effectLst/>
                <a:uLnTx/>
                <a:uFillTx/>
                <a:latin typeface="+mn-lt"/>
                <a:ea typeface="+mn-ea"/>
                <a:cs typeface="+mn-cs"/>
              </a:rPr>
              <a:t>ΝΧ κλινική		</a:t>
            </a:r>
            <a:r>
              <a:rPr kumimoji="0" lang="el-GR" sz="1400" b="0" i="0" u="none" strike="noStrike" kern="1200" cap="none" spc="0" normalizeH="0" noProof="0" dirty="0" smtClean="0">
                <a:ln>
                  <a:noFill/>
                </a:ln>
                <a:solidFill>
                  <a:schemeClr val="tx1"/>
                </a:solidFill>
                <a:effectLst/>
                <a:uLnTx/>
                <a:uFillTx/>
                <a:latin typeface="+mn-lt"/>
                <a:ea typeface="+mn-ea"/>
                <a:cs typeface="+mn-cs"/>
              </a:rPr>
              <a:t>             </a:t>
            </a:r>
            <a:r>
              <a:rPr kumimoji="0" lang="el-GR" sz="1400" b="0" i="0" u="none" strike="noStrike" kern="1200" cap="none" spc="0" normalizeH="0" baseline="0" noProof="0" dirty="0" smtClean="0">
                <a:ln>
                  <a:noFill/>
                </a:ln>
                <a:solidFill>
                  <a:schemeClr val="tx1"/>
                </a:solidFill>
                <a:effectLst/>
                <a:uLnTx/>
                <a:uFillTx/>
                <a:latin typeface="+mn-lt"/>
                <a:ea typeface="+mn-ea"/>
                <a:cs typeface="+mn-cs"/>
              </a:rPr>
              <a:t>67%</a:t>
            </a:r>
          </a:p>
          <a:p>
            <a:pPr marL="566737" indent="-457200">
              <a:spcBef>
                <a:spcPct val="20000"/>
              </a:spcBef>
              <a:buClr>
                <a:srgbClr val="CC0000"/>
              </a:buClr>
              <a:buSzPct val="85000"/>
              <a:defRPr/>
            </a:pPr>
            <a:r>
              <a:rPr kumimoji="0" lang="el-GR" sz="1400" b="0" i="0" u="none" strike="noStrike" kern="1200" cap="none" spc="0" normalizeH="0" baseline="0" noProof="0" dirty="0" smtClean="0">
                <a:ln>
                  <a:noFill/>
                </a:ln>
                <a:solidFill>
                  <a:schemeClr val="tx1"/>
                </a:solidFill>
                <a:effectLst/>
                <a:uLnTx/>
                <a:uFillTx/>
                <a:latin typeface="+mn-lt"/>
                <a:ea typeface="+mn-ea"/>
                <a:cs typeface="+mn-cs"/>
              </a:rPr>
              <a:t>Επεμβατικό </a:t>
            </a:r>
            <a:r>
              <a:rPr kumimoji="0" lang="el-GR" sz="1400" b="0" i="0" u="none" strike="noStrike" kern="1200" cap="none" spc="0" normalizeH="0" baseline="0" noProof="0" dirty="0" err="1" smtClean="0">
                <a:ln>
                  <a:noFill/>
                </a:ln>
                <a:solidFill>
                  <a:schemeClr val="tx1"/>
                </a:solidFill>
                <a:effectLst/>
                <a:uLnTx/>
                <a:uFillTx/>
                <a:latin typeface="+mn-lt"/>
                <a:ea typeface="+mn-ea"/>
                <a:cs typeface="+mn-cs"/>
              </a:rPr>
              <a:t>νευροακτινολογικό</a:t>
            </a:r>
            <a:r>
              <a:rPr kumimoji="0" lang="el-GR" sz="1400" b="0" i="0" u="none" strike="noStrike" kern="1200" cap="none" spc="0" normalizeH="0" baseline="0" noProof="0" dirty="0" smtClean="0">
                <a:ln>
                  <a:noFill/>
                </a:ln>
                <a:solidFill>
                  <a:schemeClr val="tx1"/>
                </a:solidFill>
                <a:effectLst/>
                <a:uLnTx/>
                <a:uFillTx/>
                <a:latin typeface="+mn-lt"/>
                <a:ea typeface="+mn-ea"/>
                <a:cs typeface="+mn-cs"/>
              </a:rPr>
              <a:t> </a:t>
            </a:r>
            <a:r>
              <a:rPr lang="el-GR" sz="1400" dirty="0" smtClean="0">
                <a:latin typeface="+mn-lt"/>
                <a:cs typeface="+mn-cs"/>
              </a:rPr>
              <a:t>τμήμα  67%</a:t>
            </a:r>
          </a:p>
          <a:p>
            <a:pPr marL="566737" indent="-457200">
              <a:spcBef>
                <a:spcPct val="20000"/>
              </a:spcBef>
              <a:buClr>
                <a:srgbClr val="CC0000"/>
              </a:buClr>
              <a:buSzPct val="85000"/>
              <a:defRPr/>
            </a:pPr>
            <a:r>
              <a:rPr kumimoji="0" lang="el-GR" sz="1400" b="0" i="0" u="none" strike="noStrike" kern="1200" cap="none" spc="0" normalizeH="0" baseline="0" noProof="0" dirty="0" smtClean="0">
                <a:ln>
                  <a:noFill/>
                </a:ln>
                <a:solidFill>
                  <a:schemeClr val="tx1"/>
                </a:solidFill>
                <a:effectLst/>
                <a:uLnTx/>
                <a:uFillTx/>
                <a:latin typeface="+mn-lt"/>
                <a:ea typeface="+mn-ea"/>
                <a:cs typeface="+mn-cs"/>
              </a:rPr>
              <a:t>Κέντρο αντιμετώπισης τραύματος         37%</a:t>
            </a:r>
          </a:p>
          <a:p>
            <a:pPr marL="566737" indent="-457200">
              <a:spcBef>
                <a:spcPct val="20000"/>
              </a:spcBef>
              <a:buClr>
                <a:srgbClr val="CC0000"/>
              </a:buClr>
              <a:buSzPct val="85000"/>
              <a:defRPr/>
            </a:pPr>
            <a:r>
              <a:rPr kumimoji="0" lang="el-GR" sz="1400" b="0" i="0" u="none" strike="noStrike" kern="1200" cap="none" spc="0" normalizeH="0" baseline="0" noProof="0" dirty="0" smtClean="0">
                <a:ln>
                  <a:noFill/>
                </a:ln>
                <a:solidFill>
                  <a:schemeClr val="tx1"/>
                </a:solidFill>
                <a:effectLst/>
                <a:uLnTx/>
                <a:uFillTx/>
                <a:latin typeface="+mn-lt"/>
                <a:ea typeface="+mn-ea"/>
                <a:cs typeface="+mn-cs"/>
              </a:rPr>
              <a:t>Κέντρο μεταμοσχεύσεων	             37%</a:t>
            </a:r>
          </a:p>
          <a:p>
            <a:pPr marL="566737" indent="-457200">
              <a:spcBef>
                <a:spcPct val="20000"/>
              </a:spcBef>
              <a:buClr>
                <a:srgbClr val="CC0000"/>
              </a:buClr>
              <a:buSzPct val="85000"/>
              <a:defRPr/>
            </a:pPr>
            <a:r>
              <a:rPr kumimoji="0" lang="el-GR" sz="1400" b="0" i="0" u="none" strike="noStrike" kern="1200" cap="none" spc="0" normalizeH="0" baseline="0" noProof="0" dirty="0" err="1" smtClean="0">
                <a:ln>
                  <a:noFill/>
                </a:ln>
                <a:solidFill>
                  <a:schemeClr val="tx1"/>
                </a:solidFill>
                <a:effectLst/>
                <a:uLnTx/>
                <a:uFillTx/>
                <a:latin typeface="+mn-lt"/>
                <a:ea typeface="+mn-ea"/>
                <a:cs typeface="+mn-cs"/>
              </a:rPr>
              <a:t>Νοσ</a:t>
            </a:r>
            <a:r>
              <a:rPr kumimoji="0" lang="el-GR" sz="1400" b="0" i="0" u="none" strike="noStrike" kern="1200" cap="none" spc="0" normalizeH="0" baseline="0" noProof="0" dirty="0" smtClean="0">
                <a:ln>
                  <a:noFill/>
                </a:ln>
                <a:solidFill>
                  <a:schemeClr val="tx1"/>
                </a:solidFill>
                <a:effectLst/>
                <a:uLnTx/>
                <a:uFillTx/>
                <a:latin typeface="+mn-lt"/>
                <a:ea typeface="+mn-ea"/>
                <a:cs typeface="+mn-cs"/>
              </a:rPr>
              <a:t>. πρωτόκολλο αναφοράς </a:t>
            </a:r>
            <a:r>
              <a:rPr lang="el-GR" sz="1400" dirty="0" smtClean="0">
                <a:latin typeface="+mn-lt"/>
                <a:cs typeface="+mn-cs"/>
              </a:rPr>
              <a:t>δοτών</a:t>
            </a:r>
            <a:r>
              <a:rPr kumimoji="0" lang="el-GR" sz="1400" b="0" i="0" u="none" strike="noStrike" kern="1200" cap="none" spc="0" normalizeH="0" baseline="0" noProof="0" dirty="0" smtClean="0">
                <a:ln>
                  <a:noFill/>
                </a:ln>
                <a:solidFill>
                  <a:schemeClr val="tx1"/>
                </a:solidFill>
                <a:effectLst/>
                <a:uLnTx/>
                <a:uFillTx/>
                <a:latin typeface="+mn-lt"/>
                <a:ea typeface="+mn-ea"/>
                <a:cs typeface="+mn-cs"/>
              </a:rPr>
              <a:t>  </a:t>
            </a:r>
            <a:r>
              <a:rPr lang="el-GR" sz="1400" dirty="0" smtClean="0">
                <a:latin typeface="+mn-lt"/>
                <a:cs typeface="+mn-cs"/>
              </a:rPr>
              <a:t>79%</a:t>
            </a:r>
            <a:endParaRPr kumimoji="0" lang="el-GR" sz="1400" b="0" i="0" u="none" strike="noStrike" kern="1200" cap="none" spc="0" normalizeH="0" baseline="0" noProof="0" dirty="0" smtClean="0">
              <a:ln>
                <a:noFill/>
              </a:ln>
              <a:solidFill>
                <a:schemeClr val="tx1"/>
              </a:solidFill>
              <a:effectLst/>
              <a:uLnTx/>
              <a:uFillTx/>
              <a:latin typeface="+mn-lt"/>
              <a:ea typeface="+mn-ea"/>
              <a:cs typeface="+mn-cs"/>
            </a:endParaRPr>
          </a:p>
          <a:p>
            <a:pPr marL="566737" indent="-457200">
              <a:spcBef>
                <a:spcPct val="20000"/>
              </a:spcBef>
              <a:buClr>
                <a:srgbClr val="CC0000"/>
              </a:buClr>
              <a:buSzPct val="85000"/>
              <a:defRPr/>
            </a:pPr>
            <a:r>
              <a:rPr kumimoji="0" lang="el-GR" sz="1400" b="0" i="0" u="none" strike="noStrike" kern="1200" cap="none" spc="0" normalizeH="0" baseline="0" noProof="0" dirty="0" smtClean="0">
                <a:ln>
                  <a:noFill/>
                </a:ln>
                <a:solidFill>
                  <a:schemeClr val="tx1"/>
                </a:solidFill>
                <a:effectLst/>
                <a:uLnTx/>
                <a:uFillTx/>
                <a:latin typeface="+mn-lt"/>
                <a:ea typeface="+mn-ea"/>
                <a:cs typeface="+mn-cs"/>
              </a:rPr>
              <a:t>Συντονιστή μεταμοσχεύσεων</a:t>
            </a:r>
            <a:r>
              <a:rPr lang="el-GR" sz="1400" dirty="0" smtClean="0">
                <a:latin typeface="+mn-lt"/>
                <a:cs typeface="+mn-cs"/>
              </a:rPr>
              <a:t>	             </a:t>
            </a:r>
            <a:r>
              <a:rPr kumimoji="0" lang="el-GR" sz="1400" b="0" i="0" u="none" strike="noStrike" kern="1200" cap="none" spc="0" normalizeH="0" baseline="0" noProof="0" dirty="0" smtClean="0">
                <a:ln>
                  <a:noFill/>
                </a:ln>
                <a:solidFill>
                  <a:schemeClr val="tx1"/>
                </a:solidFill>
                <a:effectLst/>
                <a:uLnTx/>
                <a:uFillTx/>
                <a:latin typeface="+mn-lt"/>
                <a:ea typeface="+mn-ea"/>
                <a:cs typeface="+mn-cs"/>
              </a:rPr>
              <a:t>52% </a:t>
            </a:r>
          </a:p>
          <a:p>
            <a:pPr marL="566737" indent="-457200">
              <a:spcBef>
                <a:spcPct val="20000"/>
              </a:spcBef>
              <a:buClr>
                <a:srgbClr val="CC0000"/>
              </a:buClr>
              <a:buSzPct val="85000"/>
              <a:defRPr/>
            </a:pPr>
            <a:r>
              <a:rPr kumimoji="0" lang="el-GR" sz="1200" b="0" i="0" u="none" strike="noStrike" kern="1200" cap="none" spc="0" normalizeH="0" baseline="0" noProof="0" dirty="0" smtClean="0">
                <a:ln>
                  <a:noFill/>
                </a:ln>
                <a:solidFill>
                  <a:schemeClr val="tx1"/>
                </a:solidFill>
                <a:effectLst/>
                <a:uLnTx/>
                <a:uFillTx/>
                <a:latin typeface="+mn-lt"/>
                <a:ea typeface="+mn-ea"/>
                <a:cs typeface="+mn-cs"/>
              </a:rPr>
              <a:t>(61% ιατρός – 36% νοσηλευτής)</a:t>
            </a:r>
          </a:p>
          <a:p>
            <a:pPr marL="566737" indent="-457200">
              <a:spcBef>
                <a:spcPct val="20000"/>
              </a:spcBef>
              <a:buClr>
                <a:srgbClr val="CC0000"/>
              </a:buClr>
              <a:buSzPct val="85000"/>
              <a:defRPr/>
            </a:pPr>
            <a:r>
              <a:rPr kumimoji="0" lang="el-GR" sz="1400" b="0" i="0" u="none" strike="noStrike" kern="1200" cap="none" spc="0" normalizeH="0" baseline="0" noProof="0" dirty="0" smtClean="0">
                <a:ln>
                  <a:noFill/>
                </a:ln>
                <a:solidFill>
                  <a:schemeClr val="tx1"/>
                </a:solidFill>
                <a:effectLst/>
                <a:uLnTx/>
                <a:uFillTx/>
                <a:latin typeface="+mn-lt"/>
                <a:ea typeface="+mn-ea"/>
                <a:cs typeface="+mn-cs"/>
              </a:rPr>
              <a:t>Διαθεσιμότητα συντονιστή 24/24           52% </a:t>
            </a:r>
          </a:p>
          <a:p>
            <a:pPr marL="566737" indent="-457200">
              <a:spcBef>
                <a:spcPct val="20000"/>
              </a:spcBef>
              <a:buClr>
                <a:srgbClr val="CC0000"/>
              </a:buClr>
              <a:buSzPct val="85000"/>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CT</a:t>
            </a:r>
            <a:r>
              <a:rPr kumimoji="0" lang="el-GR" sz="1400" b="0" i="0" u="none" strike="noStrike" kern="1200" cap="none" spc="0" normalizeH="0" baseline="0" noProof="0" dirty="0" smtClean="0">
                <a:ln>
                  <a:noFill/>
                </a:ln>
                <a:solidFill>
                  <a:schemeClr val="tx1"/>
                </a:solidFill>
                <a:effectLst/>
                <a:uLnTx/>
                <a:uFillTx/>
                <a:latin typeface="+mn-lt"/>
                <a:ea typeface="+mn-ea"/>
                <a:cs typeface="+mn-cs"/>
              </a:rPr>
              <a:t>			          	</a:t>
            </a:r>
            <a:r>
              <a:rPr kumimoji="0" lang="el-GR" sz="1400" b="0" i="0" u="none" strike="noStrike" kern="1200" cap="none" spc="0" normalizeH="0" noProof="0" dirty="0" smtClean="0">
                <a:ln>
                  <a:noFill/>
                </a:ln>
                <a:solidFill>
                  <a:schemeClr val="tx1"/>
                </a:solidFill>
                <a:effectLst/>
                <a:uLnTx/>
                <a:uFillTx/>
                <a:latin typeface="+mn-lt"/>
                <a:ea typeface="+mn-ea"/>
                <a:cs typeface="+mn-cs"/>
              </a:rPr>
              <a:t>            </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100%</a:t>
            </a:r>
          </a:p>
          <a:p>
            <a:pPr marL="566737" indent="-457200">
              <a:spcBef>
                <a:spcPct val="20000"/>
              </a:spcBef>
              <a:buClr>
                <a:srgbClr val="CC0000"/>
              </a:buClr>
              <a:buSzPct val="85000"/>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MRI</a:t>
            </a:r>
            <a:r>
              <a:rPr kumimoji="0" lang="el-GR" sz="1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61%</a:t>
            </a:r>
          </a:p>
          <a:p>
            <a:pPr marL="566737" indent="-457200">
              <a:spcBef>
                <a:spcPct val="20000"/>
              </a:spcBef>
              <a:buClr>
                <a:srgbClr val="CC0000"/>
              </a:buClr>
              <a:buSzPct val="85000"/>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Doppler </a:t>
            </a:r>
            <a:r>
              <a:rPr kumimoji="0" lang="el-GR" sz="1400" b="0" i="0" u="none" strike="noStrike" kern="1200" cap="none" spc="0" normalizeH="0" baseline="0" noProof="0" dirty="0" err="1" smtClean="0">
                <a:ln>
                  <a:noFill/>
                </a:ln>
                <a:solidFill>
                  <a:schemeClr val="tx1"/>
                </a:solidFill>
                <a:effectLst/>
                <a:uLnTx/>
                <a:uFillTx/>
                <a:latin typeface="+mn-lt"/>
                <a:ea typeface="+mn-ea"/>
                <a:cs typeface="+mn-cs"/>
              </a:rPr>
              <a:t>διακράνιο</a:t>
            </a:r>
            <a:r>
              <a:rPr kumimoji="0" lang="el-GR" sz="1400" b="0" i="0" u="none" strike="noStrike" kern="1200" cap="none" spc="0" normalizeH="0" baseline="0" noProof="0" dirty="0" smtClean="0">
                <a:ln>
                  <a:noFill/>
                </a:ln>
                <a:solidFill>
                  <a:schemeClr val="tx1"/>
                </a:solidFill>
                <a:effectLst/>
                <a:uLnTx/>
                <a:uFillTx/>
                <a:latin typeface="+mn-lt"/>
                <a:ea typeface="+mn-ea"/>
                <a:cs typeface="+mn-cs"/>
              </a:rPr>
              <a:t>		       </a:t>
            </a:r>
            <a:r>
              <a:rPr lang="el-GR" sz="1400" dirty="0" smtClean="0"/>
              <a:t> </a:t>
            </a:r>
            <a:r>
              <a:rPr kumimoji="0" lang="el-GR" sz="1400" b="0" i="0" u="none" strike="noStrike" kern="1200" cap="none" spc="0" normalizeH="0" baseline="0" noProof="0" dirty="0" smtClean="0">
                <a:ln>
                  <a:noFill/>
                </a:ln>
                <a:solidFill>
                  <a:schemeClr val="tx1"/>
                </a:solidFill>
                <a:effectLst/>
                <a:uLnTx/>
                <a:uFillTx/>
                <a:latin typeface="+mn-lt"/>
                <a:ea typeface="+mn-ea"/>
                <a:cs typeface="+mn-cs"/>
              </a:rPr>
              <a:t>      51%</a:t>
            </a:r>
          </a:p>
          <a:p>
            <a:pPr marL="566737" indent="-457200">
              <a:spcBef>
                <a:spcPct val="20000"/>
              </a:spcBef>
              <a:buClr>
                <a:srgbClr val="CC0000"/>
              </a:buClr>
              <a:buSzPct val="85000"/>
              <a:defRPr/>
            </a:pPr>
            <a:r>
              <a:rPr kumimoji="0" lang="el-GR" sz="1400" b="0" i="0" u="none" strike="noStrike" kern="1200" cap="none" spc="0" normalizeH="0" baseline="0" noProof="0" dirty="0" smtClean="0">
                <a:ln>
                  <a:noFill/>
                </a:ln>
                <a:solidFill>
                  <a:schemeClr val="tx1"/>
                </a:solidFill>
                <a:effectLst/>
                <a:uLnTx/>
                <a:uFillTx/>
                <a:latin typeface="+mn-lt"/>
                <a:ea typeface="+mn-ea"/>
                <a:cs typeface="+mn-cs"/>
              </a:rPr>
              <a:t>Αγγειογράφος	</a:t>
            </a:r>
            <a:r>
              <a:rPr kumimoji="0" lang="el-GR" sz="1200" b="0" i="0" u="none" strike="noStrike" kern="1200" cap="none" spc="0" normalizeH="0" baseline="0" noProof="0" dirty="0" smtClean="0">
                <a:ln>
                  <a:noFill/>
                </a:ln>
                <a:solidFill>
                  <a:schemeClr val="tx1"/>
                </a:solidFill>
                <a:effectLst/>
                <a:uLnTx/>
                <a:uFillTx/>
                <a:latin typeface="+mn-lt"/>
                <a:ea typeface="+mn-ea"/>
                <a:cs typeface="+mn-cs"/>
              </a:rPr>
              <a:t>	                 57%</a:t>
            </a:r>
          </a:p>
          <a:p>
            <a:pPr marL="0" marR="0" lvl="0" indent="0" algn="l" defTabSz="914400" rtl="0" eaLnBrk="1" fontAlgn="auto" latinLnBrk="0" hangingPunct="1">
              <a:lnSpc>
                <a:spcPct val="100000"/>
              </a:lnSpc>
              <a:spcBef>
                <a:spcPct val="20000"/>
              </a:spcBef>
              <a:spcAft>
                <a:spcPts val="0"/>
              </a:spcAft>
              <a:buClr>
                <a:schemeClr val="accent1"/>
              </a:buClr>
              <a:buSzPct val="85000"/>
              <a:buFont typeface="Georgia" pitchFamily="18" charset="0"/>
              <a:buNone/>
              <a:tabLst/>
              <a:defRPr/>
            </a:pPr>
            <a:endParaRPr kumimoji="0" lang="el-GR" sz="1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Rectangle 6"/>
          <p:cNvSpPr/>
          <p:nvPr/>
        </p:nvSpPr>
        <p:spPr>
          <a:xfrm>
            <a:off x="251520" y="1702549"/>
            <a:ext cx="8640960" cy="646331"/>
          </a:xfrm>
          <a:prstGeom prst="rect">
            <a:avLst/>
          </a:prstGeom>
        </p:spPr>
        <p:txBody>
          <a:bodyPr wrap="square">
            <a:spAutoFit/>
          </a:bodyPr>
          <a:lstStyle/>
          <a:p>
            <a:pPr lvl="0">
              <a:spcBef>
                <a:spcPct val="20000"/>
              </a:spcBef>
              <a:buClr>
                <a:schemeClr val="accent1"/>
              </a:buClr>
              <a:buSzPct val="85000"/>
              <a:defRPr/>
            </a:pPr>
            <a:r>
              <a:rPr lang="el-GR" b="1" dirty="0" smtClean="0">
                <a:solidFill>
                  <a:srgbClr val="0070C0"/>
                </a:solidFill>
              </a:rPr>
              <a:t>Νοσοκομεία που διέθεταν τις απαραίτητες ειδικότητες και τις αντίστοιχες υποδομές (%) και σε συνάρτηση με τον αριθμό δοτών:</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16386" name="Picture 2"/>
          <p:cNvPicPr>
            <a:picLocks noChangeAspect="1" noChangeArrowheads="1"/>
          </p:cNvPicPr>
          <p:nvPr/>
        </p:nvPicPr>
        <p:blipFill>
          <a:blip r:embed="rId2" cstate="print"/>
          <a:srcRect/>
          <a:stretch>
            <a:fillRect/>
          </a:stretch>
        </p:blipFill>
        <p:spPr bwMode="auto">
          <a:xfrm>
            <a:off x="257175" y="188640"/>
            <a:ext cx="8629650" cy="6457950"/>
          </a:xfrm>
          <a:prstGeom prst="rect">
            <a:avLst/>
          </a:prstGeom>
          <a:noFill/>
          <a:ln w="9525">
            <a:noFill/>
            <a:miter lim="800000"/>
            <a:headEnd/>
            <a:tailEnd/>
          </a:ln>
        </p:spPr>
      </p:pic>
      <p:sp>
        <p:nvSpPr>
          <p:cNvPr id="6" name="Rectangle 5"/>
          <p:cNvSpPr/>
          <p:nvPr/>
        </p:nvSpPr>
        <p:spPr>
          <a:xfrm>
            <a:off x="6069702" y="4869160"/>
            <a:ext cx="1670650" cy="369332"/>
          </a:xfrm>
          <a:prstGeom prst="rect">
            <a:avLst/>
          </a:prstGeom>
        </p:spPr>
        <p:txBody>
          <a:bodyPr wrap="none">
            <a:spAutoFit/>
          </a:bodyPr>
          <a:lstStyle/>
          <a:p>
            <a:r>
              <a:rPr lang="en-US" b="1" dirty="0" smtClean="0">
                <a:solidFill>
                  <a:schemeClr val="accent6"/>
                </a:solidFill>
              </a:rPr>
              <a:t>PDSA Cycles</a:t>
            </a:r>
            <a:endParaRPr lang="en-US" b="1" dirty="0">
              <a:solidFill>
                <a:schemeClr val="accent6"/>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2060"/>
                </a:solidFill>
                <a:effectLst>
                  <a:outerShdw blurRad="38100" dist="38100" dir="2700000" algn="tl">
                    <a:srgbClr val="000000">
                      <a:alpha val="43137"/>
                    </a:srgbClr>
                  </a:outerShdw>
                </a:effectLst>
              </a:rPr>
              <a:t>PDSA Cycles</a:t>
            </a:r>
            <a:endParaRPr lang="en-US"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301752" y="1988840"/>
            <a:ext cx="8503920" cy="4110208"/>
          </a:xfrm>
        </p:spPr>
        <p:txBody>
          <a:bodyPr>
            <a:normAutofit/>
          </a:bodyPr>
          <a:lstStyle/>
          <a:p>
            <a:pPr>
              <a:buNone/>
            </a:pPr>
            <a:r>
              <a:rPr lang="el-GR" sz="2000" dirty="0" smtClean="0"/>
              <a:t>	Η μέθοδος </a:t>
            </a:r>
            <a:r>
              <a:rPr lang="en-US" sz="2000" dirty="0" smtClean="0"/>
              <a:t>PDSA </a:t>
            </a:r>
            <a:r>
              <a:rPr lang="el-GR" sz="2000" dirty="0" smtClean="0"/>
              <a:t>εξετάζει ιδέες μέσω προσωρινής δοκιμαστικής εφαρμογής μιας παρέμβασης και αξιολόγησης των επιπτώσεων της</a:t>
            </a:r>
          </a:p>
          <a:p>
            <a:pPr>
              <a:buNone/>
            </a:pPr>
            <a:endParaRPr lang="el-GR" sz="2000" dirty="0" smtClean="0"/>
          </a:p>
          <a:p>
            <a:pPr lvl="1">
              <a:buClr>
                <a:schemeClr val="accent6"/>
              </a:buClr>
              <a:buFont typeface="Wingdings" pitchFamily="2" charset="2"/>
              <a:buChar char="§"/>
            </a:pPr>
            <a:r>
              <a:rPr lang="en-US" sz="2000" b="1" dirty="0" smtClean="0">
                <a:solidFill>
                  <a:srgbClr val="CC0000"/>
                </a:solidFill>
              </a:rPr>
              <a:t>P</a:t>
            </a:r>
            <a:r>
              <a:rPr lang="en-US" sz="2000" b="1" dirty="0" smtClean="0"/>
              <a:t>lan</a:t>
            </a:r>
            <a:r>
              <a:rPr lang="en-US" sz="2000" dirty="0" smtClean="0"/>
              <a:t> </a:t>
            </a:r>
            <a:r>
              <a:rPr lang="el-GR" sz="2000" dirty="0" smtClean="0"/>
              <a:t>: Σχεδίασε την αλλαγή που θα δοκιμαστεί</a:t>
            </a:r>
          </a:p>
          <a:p>
            <a:pPr lvl="1">
              <a:buClr>
                <a:schemeClr val="accent6"/>
              </a:buClr>
              <a:buFont typeface="Wingdings" pitchFamily="2" charset="2"/>
              <a:buChar char="§"/>
            </a:pPr>
            <a:r>
              <a:rPr lang="en-US" sz="2000" b="1" dirty="0" smtClean="0">
                <a:solidFill>
                  <a:srgbClr val="CC0000"/>
                </a:solidFill>
              </a:rPr>
              <a:t>D</a:t>
            </a:r>
            <a:r>
              <a:rPr lang="en-US" sz="2000" b="1" dirty="0" smtClean="0"/>
              <a:t>o</a:t>
            </a:r>
            <a:r>
              <a:rPr lang="el-GR" sz="2000" dirty="0" smtClean="0"/>
              <a:t>: Εφάρμοσε τη δοκιμή ή αλλαγή</a:t>
            </a:r>
          </a:p>
          <a:p>
            <a:pPr lvl="1">
              <a:buClr>
                <a:schemeClr val="accent6"/>
              </a:buClr>
              <a:buFont typeface="Wingdings" pitchFamily="2" charset="2"/>
              <a:buChar char="§"/>
            </a:pPr>
            <a:r>
              <a:rPr lang="en-US" sz="2000" b="1" dirty="0" smtClean="0">
                <a:solidFill>
                  <a:srgbClr val="CC0000"/>
                </a:solidFill>
              </a:rPr>
              <a:t>S</a:t>
            </a:r>
            <a:r>
              <a:rPr lang="en-US" sz="2000" b="1" dirty="0" smtClean="0"/>
              <a:t>tudy</a:t>
            </a:r>
            <a:r>
              <a:rPr lang="el-GR" sz="2000" dirty="0" smtClean="0"/>
              <a:t>: Μελέτησε τα δεδομένα πριν και μετά την αλλαγή</a:t>
            </a:r>
          </a:p>
          <a:p>
            <a:pPr lvl="1">
              <a:buClr>
                <a:schemeClr val="accent6"/>
              </a:buClr>
              <a:buFont typeface="Wingdings" pitchFamily="2" charset="2"/>
              <a:buChar char="§"/>
            </a:pPr>
            <a:r>
              <a:rPr lang="en-US" sz="2000" b="1" dirty="0" smtClean="0">
                <a:solidFill>
                  <a:srgbClr val="CC0000"/>
                </a:solidFill>
              </a:rPr>
              <a:t>A</a:t>
            </a:r>
            <a:r>
              <a:rPr lang="en-US" sz="2000" b="1" dirty="0" smtClean="0"/>
              <a:t>ct</a:t>
            </a:r>
            <a:r>
              <a:rPr lang="el-GR" sz="2000" dirty="0" smtClean="0"/>
              <a:t>: Εφάρμοσε πλήρως ή σχεδίασε τον επόμενο κύκλο αλλαγής</a:t>
            </a:r>
            <a:endParaRPr lang="en-US"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32656"/>
            <a:ext cx="8568952" cy="1296144"/>
          </a:xfrm>
        </p:spPr>
        <p:txBody>
          <a:bodyPr anchor="ctr">
            <a:noAutofit/>
          </a:bodyPr>
          <a:lstStyle/>
          <a:p>
            <a:r>
              <a:rPr lang="el-GR" sz="3200" b="1" cap="all" dirty="0" err="1" smtClean="0">
                <a:solidFill>
                  <a:srgbClr val="002060"/>
                </a:solidFill>
                <a:effectLst>
                  <a:outerShdw blurRad="38100" dist="38100" dir="2700000" algn="tl">
                    <a:srgbClr val="000000"/>
                  </a:outerShdw>
                </a:effectLst>
              </a:rPr>
              <a:t>διαδικασΙα</a:t>
            </a:r>
            <a:r>
              <a:rPr lang="el-GR" sz="3200" b="1" cap="all" dirty="0" smtClean="0">
                <a:solidFill>
                  <a:srgbClr val="002060"/>
                </a:solidFill>
                <a:effectLst>
                  <a:outerShdw blurRad="38100" dist="38100" dir="2700000" algn="tl">
                    <a:srgbClr val="000000"/>
                  </a:outerShdw>
                </a:effectLst>
              </a:rPr>
              <a:t> </a:t>
            </a:r>
            <a:r>
              <a:rPr lang="el-GR" sz="3200" b="1" cap="all" dirty="0" err="1" smtClean="0">
                <a:solidFill>
                  <a:srgbClr val="002060"/>
                </a:solidFill>
                <a:effectLst>
                  <a:outerShdw blurRad="38100" dist="38100" dir="2700000" algn="tl">
                    <a:srgbClr val="000000"/>
                  </a:outerShdw>
                </a:effectLst>
              </a:rPr>
              <a:t>ΔωρεΑσ</a:t>
            </a:r>
            <a:r>
              <a:rPr lang="el-GR" sz="3200" b="1" cap="all" dirty="0" smtClean="0">
                <a:solidFill>
                  <a:srgbClr val="002060"/>
                </a:solidFill>
                <a:effectLst>
                  <a:outerShdw blurRad="38100" dist="38100" dir="2700000" algn="tl">
                    <a:srgbClr val="000000"/>
                  </a:outerShdw>
                </a:effectLst>
              </a:rPr>
              <a:t> </a:t>
            </a:r>
            <a:r>
              <a:rPr lang="el-GR" sz="3200" b="1" cap="all" dirty="0" err="1" smtClean="0">
                <a:solidFill>
                  <a:srgbClr val="002060"/>
                </a:solidFill>
                <a:effectLst>
                  <a:outerShdw blurRad="38100" dist="38100" dir="2700000" algn="tl">
                    <a:srgbClr val="000000"/>
                  </a:outerShdw>
                </a:effectLst>
              </a:rPr>
              <a:t>ΟργΑνων</a:t>
            </a:r>
            <a:r>
              <a:rPr lang="el-GR" sz="3200" b="1" cap="all" dirty="0" smtClean="0">
                <a:solidFill>
                  <a:srgbClr val="002060"/>
                </a:solidFill>
                <a:effectLst>
                  <a:outerShdw blurRad="38100" dist="38100" dir="2700000" algn="tl">
                    <a:srgbClr val="000000"/>
                  </a:outerShdw>
                </a:effectLst>
              </a:rPr>
              <a:t/>
            </a:r>
            <a:br>
              <a:rPr lang="el-GR" sz="3200" b="1" cap="all" dirty="0" smtClean="0">
                <a:solidFill>
                  <a:srgbClr val="002060"/>
                </a:solidFill>
                <a:effectLst>
                  <a:outerShdw blurRad="38100" dist="38100" dir="2700000" algn="tl">
                    <a:srgbClr val="000000"/>
                  </a:outerShdw>
                </a:effectLst>
              </a:rPr>
            </a:br>
            <a:r>
              <a:rPr lang="el-GR" sz="3200" b="1" dirty="0" smtClean="0">
                <a:solidFill>
                  <a:srgbClr val="002060"/>
                </a:solidFill>
                <a:effectLst>
                  <a:outerShdw blurRad="38100" dist="38100" dir="2700000" algn="tl">
                    <a:srgbClr val="000000"/>
                  </a:outerShdw>
                </a:effectLst>
              </a:rPr>
              <a:t>ΓΕΝΙΚΕΣ </a:t>
            </a:r>
            <a:r>
              <a:rPr lang="el-GR" sz="3200" b="1" cap="all" dirty="0" err="1" smtClean="0">
                <a:solidFill>
                  <a:srgbClr val="002060"/>
                </a:solidFill>
                <a:effectLst>
                  <a:outerShdw blurRad="38100" dist="38100" dir="2700000" algn="tl">
                    <a:srgbClr val="000000"/>
                  </a:outerShdw>
                </a:effectLst>
              </a:rPr>
              <a:t>ΠαραδοχΕσ</a:t>
            </a:r>
            <a:endParaRPr lang="el-GR" sz="3200" b="1" cap="all" dirty="0" smtClean="0">
              <a:solidFill>
                <a:srgbClr val="002060"/>
              </a:solidFill>
              <a:effectLst>
                <a:outerShdw blurRad="38100" dist="38100" dir="2700000" algn="tl">
                  <a:srgbClr val="000000"/>
                </a:outerShdw>
              </a:effectLst>
            </a:endParaRPr>
          </a:p>
        </p:txBody>
      </p:sp>
      <p:sp>
        <p:nvSpPr>
          <p:cNvPr id="3" name="Content Placeholder 2"/>
          <p:cNvSpPr>
            <a:spLocks noGrp="1"/>
          </p:cNvSpPr>
          <p:nvPr>
            <p:ph sz="quarter" idx="1"/>
          </p:nvPr>
        </p:nvSpPr>
        <p:spPr>
          <a:xfrm>
            <a:off x="214313" y="1484784"/>
            <a:ext cx="8750175" cy="4896543"/>
          </a:xfrm>
        </p:spPr>
        <p:txBody>
          <a:bodyPr anchor="ctr">
            <a:normAutofit/>
          </a:bodyPr>
          <a:lstStyle/>
          <a:p>
            <a:pPr marL="547688" indent="-411163">
              <a:buClr>
                <a:srgbClr val="CC0000"/>
              </a:buClr>
              <a:buSzTx/>
              <a:buFont typeface="Wingdings 2" pitchFamily="18" charset="2"/>
              <a:buChar char=""/>
            </a:pPr>
            <a:r>
              <a:rPr lang="el-GR" sz="2000" dirty="0" smtClean="0">
                <a:solidFill>
                  <a:schemeClr val="tx2"/>
                </a:solidFill>
              </a:rPr>
              <a:t>Πολύπλοκη διαδικασία μη ενταγμένη στη καθημερινή πράξη</a:t>
            </a:r>
          </a:p>
          <a:p>
            <a:pPr marL="547688" indent="-411163">
              <a:buClr>
                <a:srgbClr val="CC0000"/>
              </a:buClr>
              <a:buSzTx/>
              <a:buFont typeface="Wingdings 2" pitchFamily="18" charset="2"/>
              <a:buChar char=""/>
            </a:pPr>
            <a:endParaRPr lang="el-GR" sz="2000" dirty="0" smtClean="0">
              <a:solidFill>
                <a:schemeClr val="tx2"/>
              </a:solidFill>
            </a:endParaRPr>
          </a:p>
          <a:p>
            <a:pPr marL="547688" indent="-411163">
              <a:buClr>
                <a:srgbClr val="CC0000"/>
              </a:buClr>
              <a:buSzTx/>
              <a:buFont typeface="Wingdings 2" pitchFamily="18" charset="2"/>
              <a:buChar char=""/>
            </a:pPr>
            <a:r>
              <a:rPr lang="el-GR" sz="2000" dirty="0" smtClean="0">
                <a:solidFill>
                  <a:schemeClr val="tx2"/>
                </a:solidFill>
              </a:rPr>
              <a:t>Απαιτεί ειδική γνώση και εμπειρία</a:t>
            </a:r>
          </a:p>
          <a:p>
            <a:pPr marL="547688" indent="-411163">
              <a:buClr>
                <a:srgbClr val="CC0000"/>
              </a:buClr>
              <a:buSzTx/>
              <a:buFont typeface="Wingdings 2" pitchFamily="18" charset="2"/>
              <a:buChar char=""/>
            </a:pPr>
            <a:endParaRPr lang="el-GR" sz="2000" dirty="0" smtClean="0">
              <a:solidFill>
                <a:schemeClr val="tx2"/>
              </a:solidFill>
            </a:endParaRPr>
          </a:p>
          <a:p>
            <a:pPr marL="547688" indent="-411163">
              <a:buClr>
                <a:srgbClr val="CC0000"/>
              </a:buClr>
              <a:buSzTx/>
              <a:buFont typeface="Wingdings 2" pitchFamily="18" charset="2"/>
              <a:buChar char=""/>
            </a:pPr>
            <a:r>
              <a:rPr lang="el-GR" sz="2000" dirty="0" smtClean="0">
                <a:solidFill>
                  <a:schemeClr val="tx2"/>
                </a:solidFill>
              </a:rPr>
              <a:t>Σαφείς ρόλοι και αρμοδιότητες – όχι περιστασιακή ενασχόληση</a:t>
            </a:r>
          </a:p>
          <a:p>
            <a:pPr marL="547688" indent="-411163">
              <a:buClr>
                <a:srgbClr val="CC0000"/>
              </a:buClr>
              <a:buSzTx/>
              <a:buFont typeface="Wingdings 2" pitchFamily="18" charset="2"/>
              <a:buChar char=""/>
            </a:pPr>
            <a:endParaRPr lang="el-GR" sz="2000" dirty="0" smtClean="0">
              <a:solidFill>
                <a:schemeClr val="tx2"/>
              </a:solidFill>
            </a:endParaRPr>
          </a:p>
          <a:p>
            <a:pPr marL="547688" indent="-411163">
              <a:buClr>
                <a:srgbClr val="CC0000"/>
              </a:buClr>
              <a:buSzTx/>
              <a:buFont typeface="Wingdings 2" pitchFamily="18" charset="2"/>
              <a:buChar char=""/>
            </a:pPr>
            <a:r>
              <a:rPr lang="el-GR" sz="2000" dirty="0" smtClean="0">
                <a:solidFill>
                  <a:schemeClr val="tx2"/>
                </a:solidFill>
              </a:rPr>
              <a:t>Συναισθηματικά φορτισμένη </a:t>
            </a:r>
          </a:p>
          <a:p>
            <a:pPr marL="547688" indent="-411163">
              <a:buClr>
                <a:srgbClr val="CC0000"/>
              </a:buClr>
              <a:buSzTx/>
              <a:buNone/>
            </a:pPr>
            <a:endParaRPr lang="el-GR" sz="2000" dirty="0" smtClean="0">
              <a:solidFill>
                <a:schemeClr val="tx2"/>
              </a:solidFill>
            </a:endParaRPr>
          </a:p>
          <a:p>
            <a:pPr marL="547688" indent="-411163">
              <a:buClr>
                <a:srgbClr val="CC0000"/>
              </a:buClr>
              <a:buSzTx/>
              <a:buFont typeface="Wingdings 2" pitchFamily="18" charset="2"/>
              <a:buChar char=""/>
            </a:pPr>
            <a:r>
              <a:rPr lang="el-GR" sz="2000" dirty="0" smtClean="0">
                <a:solidFill>
                  <a:schemeClr val="tx2"/>
                </a:solidFill>
              </a:rPr>
              <a:t>Εξαρτώμενη από στάσεις και συμπεριφορές</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solidFill>
                  <a:srgbClr val="002060"/>
                </a:solidFill>
              </a:rPr>
              <a:t>Το </a:t>
            </a:r>
            <a:r>
              <a:rPr lang="el-GR" b="1" dirty="0" err="1" smtClean="0">
                <a:solidFill>
                  <a:srgbClr val="002060"/>
                </a:solidFill>
              </a:rPr>
              <a:t>μοντελο</a:t>
            </a:r>
            <a:r>
              <a:rPr lang="el-GR" b="1" dirty="0" smtClean="0">
                <a:solidFill>
                  <a:srgbClr val="002060"/>
                </a:solidFill>
              </a:rPr>
              <a:t> </a:t>
            </a:r>
            <a:r>
              <a:rPr lang="el-GR" b="1" dirty="0" err="1" smtClean="0">
                <a:solidFill>
                  <a:srgbClr val="002060"/>
                </a:solidFill>
              </a:rPr>
              <a:t>Βελτιωσησ</a:t>
            </a:r>
            <a:endParaRPr lang="en-US" b="1" dirty="0">
              <a:solidFill>
                <a:srgbClr val="002060"/>
              </a:solidFill>
            </a:endParaRPr>
          </a:p>
        </p:txBody>
      </p:sp>
      <p:sp>
        <p:nvSpPr>
          <p:cNvPr id="3" name="Content Placeholder 2"/>
          <p:cNvSpPr>
            <a:spLocks noGrp="1"/>
          </p:cNvSpPr>
          <p:nvPr>
            <p:ph sz="quarter" idx="1"/>
          </p:nvPr>
        </p:nvSpPr>
        <p:spPr>
          <a:xfrm>
            <a:off x="301752" y="1815080"/>
            <a:ext cx="8590728" cy="4854280"/>
          </a:xfrm>
        </p:spPr>
        <p:txBody>
          <a:bodyPr>
            <a:normAutofit/>
          </a:bodyPr>
          <a:lstStyle/>
          <a:p>
            <a:pPr marL="514350" indent="-514350">
              <a:buClr>
                <a:srgbClr val="CC0000"/>
              </a:buClr>
              <a:buFont typeface="+mj-lt"/>
              <a:buAutoNum type="arabicPeriod"/>
            </a:pPr>
            <a:r>
              <a:rPr lang="el-GR" sz="2000" dirty="0" smtClean="0"/>
              <a:t>Ποιο είναι το πρόβλημα / θέμα που αντιμετωπίζετε;</a:t>
            </a:r>
          </a:p>
          <a:p>
            <a:pPr marL="514350" indent="-514350">
              <a:buClr>
                <a:srgbClr val="CC0000"/>
              </a:buClr>
              <a:buFont typeface="+mj-lt"/>
              <a:buAutoNum type="arabicPeriod"/>
            </a:pPr>
            <a:r>
              <a:rPr lang="el-GR" sz="2000" dirty="0" smtClean="0"/>
              <a:t>Τι ελπίζετε να βελτιωθεί;</a:t>
            </a:r>
          </a:p>
          <a:p>
            <a:pPr marL="514350" indent="-514350">
              <a:buClr>
                <a:srgbClr val="CC0000"/>
              </a:buClr>
              <a:buFont typeface="+mj-lt"/>
              <a:buAutoNum type="arabicPeriod"/>
            </a:pPr>
            <a:r>
              <a:rPr lang="el-GR" sz="2000" dirty="0" smtClean="0"/>
              <a:t>Το πρόβλημά /θέμα αφορά σε ποια ενότητα σχετικά με το διάγραμμα πορείας του ασθενή;</a:t>
            </a:r>
            <a:endParaRPr lang="en-US" sz="2000" dirty="0" smtClean="0"/>
          </a:p>
          <a:p>
            <a:pPr marL="514350" indent="-514350">
              <a:buClr>
                <a:srgbClr val="CC0000"/>
              </a:buClr>
              <a:buFont typeface="+mj-lt"/>
              <a:buAutoNum type="arabicPeriod"/>
            </a:pPr>
            <a:r>
              <a:rPr lang="el-GR" sz="2000" dirty="0" smtClean="0"/>
              <a:t>Σε ποιον έχετε μιλήσει για το πώς να αντιμετωπίσετε το πρόβλημά σας / θέμα;</a:t>
            </a:r>
          </a:p>
          <a:p>
            <a:pPr marL="514350" indent="-514350">
              <a:buClr>
                <a:srgbClr val="CC0000"/>
              </a:buClr>
              <a:buFont typeface="+mj-lt"/>
              <a:buAutoNum type="arabicPeriod"/>
            </a:pPr>
            <a:r>
              <a:rPr lang="el-GR" sz="2000" dirty="0" smtClean="0"/>
              <a:t>Ποιες αλλαγές θα κάνετε που θα οδηγήσουν σε βελτίωση;</a:t>
            </a:r>
            <a:endParaRPr lang="en-US" sz="2000" dirty="0" smtClean="0"/>
          </a:p>
          <a:p>
            <a:pPr marL="514350" indent="-514350">
              <a:buClr>
                <a:srgbClr val="CC0000"/>
              </a:buClr>
              <a:buFont typeface="+mj-lt"/>
              <a:buAutoNum type="arabicPeriod"/>
            </a:pPr>
            <a:r>
              <a:rPr lang="el-GR" sz="2000" dirty="0" smtClean="0"/>
              <a:t>Ποιο θα είναι το μέτρο επιτυχίας σας;</a:t>
            </a:r>
            <a:r>
              <a:rPr lang="en-GB" sz="2000" b="1" dirty="0" smtClean="0"/>
              <a:t> </a:t>
            </a:r>
            <a:endParaRPr lang="el-GR" sz="2000" b="1" dirty="0" smtClean="0"/>
          </a:p>
          <a:p>
            <a:pPr marL="514350" indent="-514350">
              <a:buClr>
                <a:srgbClr val="CC0000"/>
              </a:buClr>
              <a:buFont typeface="+mj-lt"/>
              <a:buAutoNum type="arabicPeriod"/>
            </a:pPr>
            <a:r>
              <a:rPr lang="el-GR" sz="2000" dirty="0" smtClean="0"/>
              <a:t>Πώς θα μετρηθεί η επίδραση της εφαρμοζόμενης αλλαγής;</a:t>
            </a:r>
          </a:p>
          <a:p>
            <a:pPr marL="514350" indent="-514350">
              <a:buClr>
                <a:srgbClr val="CC0000"/>
              </a:buClr>
              <a:buFont typeface="+mj-lt"/>
              <a:buAutoNum type="arabicPeriod"/>
            </a:pPr>
            <a:r>
              <a:rPr lang="el-GR" sz="2000" dirty="0" smtClean="0"/>
              <a:t>Ποιοι θα συμμετέχουν στην εφαρμογή της αλλαγής και αν αυτό έχει συζητηθεί και συμφωνηθεί;</a:t>
            </a:r>
            <a:endParaRPr lang="el-GR" sz="2000" b="1" dirty="0" smtClean="0"/>
          </a:p>
          <a:p>
            <a:pPr marL="514350" indent="-514350">
              <a:buClr>
                <a:srgbClr val="CC0000"/>
              </a:buClr>
              <a:buFont typeface="+mj-lt"/>
              <a:buAutoNum type="arabicPeriod"/>
            </a:pPr>
            <a:r>
              <a:rPr lang="el-GR" sz="2000" dirty="0" smtClean="0"/>
              <a:t>Τι χρονοδιαγράμματα έχετε καθορίσει για την εφαρμογή της αλλαγής;</a:t>
            </a:r>
            <a:endParaRPr lang="en-US" sz="2000"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17410" name="Picture 2"/>
          <p:cNvPicPr>
            <a:picLocks noChangeArrowheads="1"/>
          </p:cNvPicPr>
          <p:nvPr/>
        </p:nvPicPr>
        <p:blipFill>
          <a:blip r:embed="rId2" cstate="print"/>
          <a:srcRect/>
          <a:stretch>
            <a:fillRect/>
          </a:stretch>
        </p:blipFill>
        <p:spPr bwMode="auto">
          <a:xfrm>
            <a:off x="107504" y="116632"/>
            <a:ext cx="8928000" cy="666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568952" cy="1296144"/>
          </a:xfrm>
        </p:spPr>
        <p:txBody>
          <a:bodyPr>
            <a:normAutofit/>
          </a:bodyPr>
          <a:lstStyle/>
          <a:p>
            <a:r>
              <a:rPr lang="el-GR" sz="3200" b="1" dirty="0" err="1" smtClean="0">
                <a:solidFill>
                  <a:srgbClr val="002060"/>
                </a:solidFill>
                <a:effectLst>
                  <a:outerShdw blurRad="38100" dist="38100" dir="2700000" algn="tl">
                    <a:srgbClr val="000000">
                      <a:alpha val="43137"/>
                    </a:srgbClr>
                  </a:outerShdw>
                </a:effectLst>
              </a:rPr>
              <a:t>Ισπανικη</a:t>
            </a:r>
            <a:r>
              <a:rPr lang="el-GR" sz="3200" b="1" dirty="0" smtClean="0">
                <a:solidFill>
                  <a:srgbClr val="002060"/>
                </a:solidFill>
                <a:effectLst>
                  <a:outerShdw blurRad="38100" dist="38100" dir="2700000" algn="tl">
                    <a:srgbClr val="000000">
                      <a:alpha val="43137"/>
                    </a:srgbClr>
                  </a:outerShdw>
                </a:effectLst>
              </a:rPr>
              <a:t> </a:t>
            </a:r>
            <a:r>
              <a:rPr lang="el-GR" sz="3200" b="1" dirty="0" err="1" smtClean="0">
                <a:solidFill>
                  <a:srgbClr val="002060"/>
                </a:solidFill>
                <a:effectLst>
                  <a:outerShdw blurRad="38100" dist="38100" dir="2700000" algn="tl">
                    <a:srgbClr val="000000">
                      <a:alpha val="43137"/>
                    </a:srgbClr>
                  </a:outerShdw>
                </a:effectLst>
              </a:rPr>
              <a:t>Λυση</a:t>
            </a:r>
            <a:r>
              <a:rPr lang="el-GR" sz="3200" b="1" dirty="0" smtClean="0">
                <a:solidFill>
                  <a:srgbClr val="002060"/>
                </a:solidFill>
                <a:effectLst>
                  <a:outerShdw blurRad="38100" dist="38100" dir="2700000" algn="tl">
                    <a:srgbClr val="000000">
                      <a:alpha val="43137"/>
                    </a:srgbClr>
                  </a:outerShdw>
                </a:effectLst>
              </a:rPr>
              <a:t> </a:t>
            </a:r>
            <a:br>
              <a:rPr lang="el-GR" sz="3200" b="1" dirty="0" smtClean="0">
                <a:solidFill>
                  <a:srgbClr val="002060"/>
                </a:solidFill>
                <a:effectLst>
                  <a:outerShdw blurRad="38100" dist="38100" dir="2700000" algn="tl">
                    <a:srgbClr val="000000">
                      <a:alpha val="43137"/>
                    </a:srgbClr>
                  </a:outerShdw>
                </a:effectLst>
              </a:rPr>
            </a:br>
            <a:r>
              <a:rPr lang="el-GR" sz="3200" b="1" dirty="0" smtClean="0">
                <a:solidFill>
                  <a:srgbClr val="002060"/>
                </a:solidFill>
                <a:effectLst>
                  <a:outerShdw blurRad="38100" dist="38100" dir="2700000" algn="tl">
                    <a:srgbClr val="000000">
                      <a:alpha val="43137"/>
                    </a:srgbClr>
                  </a:outerShdw>
                </a:effectLst>
              </a:rPr>
              <a:t>στο </a:t>
            </a:r>
            <a:r>
              <a:rPr lang="el-GR" sz="3200" b="1" dirty="0" err="1" smtClean="0">
                <a:solidFill>
                  <a:srgbClr val="002060"/>
                </a:solidFill>
                <a:effectLst>
                  <a:outerShdw blurRad="38100" dist="38100" dir="2700000" algn="tl">
                    <a:srgbClr val="000000">
                      <a:alpha val="43137"/>
                    </a:srgbClr>
                  </a:outerShdw>
                </a:effectLst>
              </a:rPr>
              <a:t>τοπικο</a:t>
            </a:r>
            <a:r>
              <a:rPr lang="el-GR" sz="3200" b="1" dirty="0" smtClean="0">
                <a:solidFill>
                  <a:srgbClr val="002060"/>
                </a:solidFill>
                <a:effectLst>
                  <a:outerShdw blurRad="38100" dist="38100" dir="2700000" algn="tl">
                    <a:srgbClr val="000000">
                      <a:alpha val="43137"/>
                    </a:srgbClr>
                  </a:outerShdw>
                </a:effectLst>
              </a:rPr>
              <a:t> </a:t>
            </a:r>
            <a:r>
              <a:rPr lang="el-GR" sz="3200" b="1" dirty="0" err="1" smtClean="0">
                <a:solidFill>
                  <a:srgbClr val="002060"/>
                </a:solidFill>
                <a:effectLst>
                  <a:outerShdw blurRad="38100" dist="38100" dir="2700000" algn="tl">
                    <a:srgbClr val="000000">
                      <a:alpha val="43137"/>
                    </a:srgbClr>
                  </a:outerShdw>
                </a:effectLst>
              </a:rPr>
              <a:t>προβλημα</a:t>
            </a:r>
            <a:endParaRPr lang="en-US" sz="3200" b="1" dirty="0">
              <a:solidFill>
                <a:srgbClr val="002060"/>
              </a:solidFill>
              <a:effectLst>
                <a:outerShdw blurRad="38100" dist="38100" dir="2700000" algn="tl">
                  <a:srgbClr val="000000">
                    <a:alpha val="43137"/>
                  </a:srgbClr>
                </a:outerShdw>
              </a:effectLst>
            </a:endParaRPr>
          </a:p>
        </p:txBody>
      </p:sp>
      <p:pic>
        <p:nvPicPr>
          <p:cNvPr id="18434" name="Picture 2"/>
          <p:cNvPicPr>
            <a:picLocks noChangeAspect="1" noChangeArrowheads="1"/>
          </p:cNvPicPr>
          <p:nvPr/>
        </p:nvPicPr>
        <p:blipFill>
          <a:blip r:embed="rId2" cstate="print"/>
          <a:srcRect/>
          <a:stretch>
            <a:fillRect/>
          </a:stretch>
        </p:blipFill>
        <p:spPr bwMode="auto">
          <a:xfrm>
            <a:off x="1187624" y="1701368"/>
            <a:ext cx="6732426" cy="504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solidFill>
                  <a:srgbClr val="002060"/>
                </a:solidFill>
                <a:effectLst>
                  <a:outerShdw blurRad="38100" dist="38100" dir="2700000" algn="tl">
                    <a:srgbClr val="000000">
                      <a:alpha val="43137"/>
                    </a:srgbClr>
                  </a:outerShdw>
                </a:effectLst>
              </a:rPr>
              <a:t>ΣΥΜΠΕΡΑΣΜΑΤΑ</a:t>
            </a:r>
            <a:endParaRPr lang="en-US" b="1"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179512" y="1665312"/>
            <a:ext cx="8784976" cy="4572000"/>
          </a:xfrm>
        </p:spPr>
        <p:txBody>
          <a:bodyPr>
            <a:noAutofit/>
          </a:bodyPr>
          <a:lstStyle/>
          <a:p>
            <a:pPr algn="just">
              <a:spcBef>
                <a:spcPts val="1000"/>
              </a:spcBef>
              <a:spcAft>
                <a:spcPts val="1000"/>
              </a:spcAft>
              <a:buClr>
                <a:srgbClr val="FF0000"/>
              </a:buClr>
              <a:buFont typeface="Wingdings" pitchFamily="2" charset="2"/>
              <a:buChar char="Ø"/>
            </a:pPr>
            <a:r>
              <a:rPr lang="el-GR" sz="1600" dirty="0" smtClean="0"/>
              <a:t>Υπάρχουν μεγάλα περιθώρια αύξησης του δείκτη δωρεάς οργάνων ακόμα και σε χώρες με επιτυχημένα μοντέλα. Η Ελλάδα μπορεί να κερδίσει το στοίχημα της αυτάρκειας!</a:t>
            </a:r>
          </a:p>
          <a:p>
            <a:pPr algn="just">
              <a:spcBef>
                <a:spcPts val="1000"/>
              </a:spcBef>
              <a:spcAft>
                <a:spcPts val="1000"/>
              </a:spcAft>
              <a:buClr>
                <a:srgbClr val="FF0000"/>
              </a:buClr>
              <a:buFont typeface="Wingdings" pitchFamily="2" charset="2"/>
              <a:buChar char="Ø"/>
            </a:pPr>
            <a:r>
              <a:rPr lang="el-GR" sz="1600" dirty="0" smtClean="0"/>
              <a:t>Η στείρα αντιγραφή επιτυχημένων μοντέλων  δεν ωφελεί παρά μόνο η προσαρμογή μεμονωμένων βέλτιστων πρακτικών στην τοπική πραγματικότητα.</a:t>
            </a:r>
          </a:p>
          <a:p>
            <a:pPr algn="just">
              <a:spcBef>
                <a:spcPts val="1000"/>
              </a:spcBef>
              <a:spcAft>
                <a:spcPts val="1000"/>
              </a:spcAft>
              <a:buClr>
                <a:srgbClr val="FF0000"/>
              </a:buClr>
              <a:buFont typeface="Wingdings" pitchFamily="2" charset="2"/>
              <a:buChar char="Ø"/>
            </a:pPr>
            <a:r>
              <a:rPr lang="el-GR" altLang="en-US" sz="1600" dirty="0" smtClean="0"/>
              <a:t>Όσο σημαντικές είναι οι υλικοτεχνικές υποδομές του ΕΣΥ άλλο τόσο είναι η σωστή κρίση και συνεργασία όλων των επαγγελματιών υγείας /προσωπικού ενός νοσοκομείου προκειμένου για την αξιοποίηση κάθε δυνητικού δότη οργάνων...</a:t>
            </a:r>
            <a:endParaRPr lang="en-US" altLang="en-US" sz="1600" dirty="0" smtClean="0"/>
          </a:p>
          <a:p>
            <a:pPr algn="just">
              <a:spcBef>
                <a:spcPts val="1000"/>
              </a:spcBef>
              <a:spcAft>
                <a:spcPts val="1000"/>
              </a:spcAft>
              <a:buClr>
                <a:srgbClr val="FF0000"/>
              </a:buClr>
              <a:buFont typeface="Wingdings" pitchFamily="2" charset="2"/>
              <a:buChar char="Ø"/>
            </a:pPr>
            <a:r>
              <a:rPr lang="el-GR" sz="1600" dirty="0" smtClean="0"/>
              <a:t>Έλεγχοι δυνητικών δοτών πρέπει να γίνονται συνεχώς ως μέρος ενός προγράμματος </a:t>
            </a:r>
            <a:r>
              <a:rPr lang="el-GR" sz="1600" dirty="0" err="1" smtClean="0"/>
              <a:t>αυτοαξιολόγησης</a:t>
            </a:r>
            <a:r>
              <a:rPr lang="el-GR" sz="1600" dirty="0" smtClean="0"/>
              <a:t> και να ακολουθούνται από σχεδιασμό παρεμβάσεων προκειμένου να βελτιωθεί η λειτουργία του νοσοκομείου.</a:t>
            </a:r>
            <a:endParaRPr lang="en-US" sz="1600" dirty="0" smtClean="0"/>
          </a:p>
          <a:p>
            <a:pPr algn="just">
              <a:spcBef>
                <a:spcPts val="1000"/>
              </a:spcBef>
              <a:spcAft>
                <a:spcPts val="1000"/>
              </a:spcAft>
              <a:buClr>
                <a:srgbClr val="FF0000"/>
              </a:buClr>
              <a:buFont typeface="Wingdings" pitchFamily="2" charset="2"/>
              <a:buChar char="Ø"/>
            </a:pPr>
            <a:r>
              <a:rPr lang="el-GR" sz="1600" dirty="0" smtClean="0"/>
              <a:t>Άμεση ανάγκη για σχεδιασμό και υλοποίηση εθνικού ΠΔΠ  (</a:t>
            </a:r>
            <a:r>
              <a:rPr lang="en-US" sz="1600" dirty="0" smtClean="0"/>
              <a:t>ACCORD Greece?)</a:t>
            </a:r>
            <a:r>
              <a:rPr lang="el-GR" sz="1600" dirty="0" smtClean="0"/>
              <a:t>.</a:t>
            </a:r>
            <a:endParaRPr lang="en-US" sz="16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19458" name="Picture 2"/>
          <p:cNvPicPr>
            <a:picLocks noChangeArrowheads="1"/>
          </p:cNvPicPr>
          <p:nvPr/>
        </p:nvPicPr>
        <p:blipFill>
          <a:blip r:embed="rId2" cstate="print"/>
          <a:srcRect/>
          <a:stretch>
            <a:fillRect/>
          </a:stretch>
        </p:blipFill>
        <p:spPr bwMode="auto">
          <a:xfrm>
            <a:off x="107504" y="116632"/>
            <a:ext cx="8928000" cy="658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solidFill>
                  <a:srgbClr val="002060"/>
                </a:solidFill>
                <a:effectLst>
                  <a:outerShdw blurRad="38100" dist="38100" dir="2700000" algn="tl">
                    <a:srgbClr val="000000">
                      <a:alpha val="43137"/>
                    </a:srgbClr>
                  </a:outerShdw>
                </a:effectLst>
              </a:rPr>
              <a:t>ΠΡΑΚΤΙΚΗ ΑΣΚΗΣΗ</a:t>
            </a:r>
            <a:endParaRPr lang="en-US" b="1"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p:txBody>
          <a:bodyPr/>
          <a:lstStyle/>
          <a:p>
            <a:pPr>
              <a:buClr>
                <a:srgbClr val="0070C0"/>
              </a:buClr>
              <a:buNone/>
            </a:pPr>
            <a:r>
              <a:rPr lang="el-GR" dirty="0" err="1" smtClean="0"/>
              <a:t>Αυτοαξιολόγηση</a:t>
            </a:r>
            <a:r>
              <a:rPr lang="el-GR" dirty="0" smtClean="0"/>
              <a:t> Νοσοκομείου (10 λεπτά)</a:t>
            </a:r>
          </a:p>
          <a:p>
            <a:pPr lvl="1">
              <a:buClr>
                <a:srgbClr val="C00000"/>
              </a:buClr>
              <a:buFont typeface="Wingdings" pitchFamily="2" charset="2"/>
              <a:buChar char="§"/>
            </a:pPr>
            <a:r>
              <a:rPr lang="el-GR" dirty="0" smtClean="0"/>
              <a:t>Χαρακτηριστικά </a:t>
            </a:r>
            <a:r>
              <a:rPr lang="en-US" dirty="0" smtClean="0"/>
              <a:t>(check list)</a:t>
            </a:r>
            <a:endParaRPr lang="el-GR" dirty="0" smtClean="0"/>
          </a:p>
          <a:p>
            <a:pPr lvl="1">
              <a:buClr>
                <a:srgbClr val="C00000"/>
              </a:buClr>
              <a:buFont typeface="Wingdings" pitchFamily="2" charset="2"/>
              <a:buChar char="§"/>
            </a:pPr>
            <a:r>
              <a:rPr lang="el-GR" dirty="0" smtClean="0"/>
              <a:t>Δυνατά σημεία</a:t>
            </a:r>
          </a:p>
          <a:p>
            <a:pPr lvl="1">
              <a:buClr>
                <a:srgbClr val="C00000"/>
              </a:buClr>
              <a:buFont typeface="Wingdings" pitchFamily="2" charset="2"/>
              <a:buChar char="§"/>
            </a:pPr>
            <a:r>
              <a:rPr lang="el-GR" dirty="0" smtClean="0"/>
              <a:t>Αδυναμίες – Προκλήσεις</a:t>
            </a:r>
          </a:p>
          <a:p>
            <a:pPr lvl="2">
              <a:buNone/>
            </a:pPr>
            <a:endParaRPr lang="el-GR" dirty="0" smtClean="0"/>
          </a:p>
          <a:p>
            <a:pPr marL="342900" lvl="2">
              <a:buClr>
                <a:srgbClr val="0070C0"/>
              </a:buClr>
              <a:buNone/>
            </a:pPr>
            <a:r>
              <a:rPr lang="el-GR" sz="2400" dirty="0" smtClean="0"/>
              <a:t>Παρουσίαση Νοσοκομείου (5 λεπτά)</a:t>
            </a:r>
          </a:p>
          <a:p>
            <a:pPr lvl="1">
              <a:buClr>
                <a:srgbClr val="C00000"/>
              </a:buClr>
              <a:buFont typeface="Wingdings" pitchFamily="2" charset="2"/>
              <a:buChar char="§"/>
            </a:pPr>
            <a:r>
              <a:rPr lang="el-GR" dirty="0" smtClean="0"/>
              <a:t>Επεξήγηση προβλήματος</a:t>
            </a:r>
            <a:r>
              <a:rPr lang="en-US" dirty="0" smtClean="0"/>
              <a:t> </a:t>
            </a:r>
          </a:p>
          <a:p>
            <a:pPr lvl="1">
              <a:buClr>
                <a:srgbClr val="C00000"/>
              </a:buClr>
              <a:buFont typeface="Wingdings" pitchFamily="2" charset="2"/>
              <a:buChar char="§"/>
            </a:pPr>
            <a:r>
              <a:rPr lang="el-GR" dirty="0" smtClean="0"/>
              <a:t>Δράση που επιλέχθηκε (</a:t>
            </a:r>
            <a:r>
              <a:rPr lang="en-US" dirty="0" smtClean="0"/>
              <a:t>Action Plan</a:t>
            </a:r>
            <a:r>
              <a:rPr lang="el-GR" dirty="0" smtClean="0"/>
              <a:t>)</a:t>
            </a:r>
          </a:p>
          <a:p>
            <a:pPr lvl="1">
              <a:buClr>
                <a:srgbClr val="C00000"/>
              </a:buClr>
              <a:buFont typeface="Wingdings" pitchFamily="2" charset="2"/>
              <a:buChar char="§"/>
            </a:pPr>
            <a:r>
              <a:rPr lang="el-GR" dirty="0" smtClean="0"/>
              <a:t>Σύνθεση και ρόλοι ομάδας δράσης</a:t>
            </a:r>
          </a:p>
          <a:p>
            <a:pPr lvl="1">
              <a:buClr>
                <a:srgbClr val="C00000"/>
              </a:buClr>
              <a:buFont typeface="Wingdings" pitchFamily="2" charset="2"/>
              <a:buChar char="§"/>
            </a:pPr>
            <a:r>
              <a:rPr lang="el-GR" dirty="0" smtClean="0"/>
              <a:t>Συνεργασία με</a:t>
            </a:r>
            <a:r>
              <a:rPr lang="en-US" dirty="0" smtClean="0"/>
              <a:t> EOM</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b="1" cap="all" dirty="0" err="1" smtClean="0">
                <a:solidFill>
                  <a:srgbClr val="002060"/>
                </a:solidFill>
                <a:effectLst>
                  <a:outerShdw blurRad="38100" dist="38100" dir="2700000" algn="tl">
                    <a:srgbClr val="000000">
                      <a:alpha val="43137"/>
                    </a:srgbClr>
                  </a:outerShdw>
                </a:effectLst>
                <a:cs typeface="Calibri" panose="020F0502020204030204" pitchFamily="34" charset="0"/>
              </a:rPr>
              <a:t>ΒασικοΙ</a:t>
            </a:r>
            <a:r>
              <a:rPr lang="el-GR" sz="3200" b="1" cap="all" dirty="0" smtClean="0">
                <a:solidFill>
                  <a:srgbClr val="002060"/>
                </a:solidFill>
                <a:effectLst>
                  <a:outerShdw blurRad="38100" dist="38100" dir="2700000" algn="tl">
                    <a:srgbClr val="000000">
                      <a:alpha val="43137"/>
                    </a:srgbClr>
                  </a:outerShdw>
                </a:effectLst>
                <a:cs typeface="Calibri" panose="020F0502020204030204" pitchFamily="34" charset="0"/>
              </a:rPr>
              <a:t>  </a:t>
            </a:r>
            <a:r>
              <a:rPr lang="el-GR" sz="3200" b="1" cap="all" dirty="0" err="1" smtClean="0">
                <a:solidFill>
                  <a:srgbClr val="002060"/>
                </a:solidFill>
                <a:effectLst>
                  <a:outerShdw blurRad="38100" dist="38100" dir="2700000" algn="tl">
                    <a:srgbClr val="000000">
                      <a:alpha val="43137"/>
                    </a:srgbClr>
                  </a:outerShdw>
                </a:effectLst>
                <a:cs typeface="Calibri" panose="020F0502020204030204" pitchFamily="34" charset="0"/>
              </a:rPr>
              <a:t>ΠροβληματισμοΙ</a:t>
            </a:r>
            <a:endParaRPr lang="en-US" sz="3200" cap="all" dirty="0">
              <a:solidFill>
                <a:srgbClr val="002060"/>
              </a:solidFill>
              <a:effectLst>
                <a:outerShdw blurRad="38100" dist="38100" dir="2700000" algn="tl">
                  <a:srgbClr val="000000">
                    <a:alpha val="43137"/>
                  </a:srgbClr>
                </a:outerShdw>
              </a:effectLst>
            </a:endParaRPr>
          </a:p>
        </p:txBody>
      </p:sp>
      <p:sp>
        <p:nvSpPr>
          <p:cNvPr id="4" name="Dikdörtgen 2"/>
          <p:cNvSpPr>
            <a:spLocks noGrp="1"/>
          </p:cNvSpPr>
          <p:nvPr>
            <p:ph sz="quarter" idx="1"/>
          </p:nvPr>
        </p:nvSpPr>
        <p:spPr>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buNone/>
              <a:defRPr/>
            </a:pPr>
            <a:r>
              <a:rPr lang="el-GR" sz="3600" b="1" dirty="0" smtClean="0">
                <a:solidFill>
                  <a:schemeClr val="tx2"/>
                </a:solidFill>
                <a:cs typeface="Times New Roman" pitchFamily="18" charset="0"/>
              </a:rPr>
              <a:t>Υπάρχουν περιθώρια βελτίωσης</a:t>
            </a:r>
          </a:p>
          <a:p>
            <a:pPr algn="ctr">
              <a:buNone/>
              <a:defRPr/>
            </a:pPr>
            <a:endParaRPr lang="el-GR" sz="3600" b="1" dirty="0" smtClean="0">
              <a:solidFill>
                <a:schemeClr val="tx1"/>
              </a:solidFill>
              <a:cs typeface="Times New Roman" pitchFamily="18" charset="0"/>
            </a:endParaRPr>
          </a:p>
          <a:p>
            <a:pPr algn="ctr">
              <a:buNone/>
              <a:defRPr/>
            </a:pPr>
            <a:r>
              <a:rPr lang="el-GR" sz="7200" b="1" dirty="0" smtClean="0">
                <a:solidFill>
                  <a:srgbClr val="CC0000"/>
                </a:solidFill>
                <a:effectLst>
                  <a:outerShdw blurRad="38100" dist="38100" dir="2700000" algn="tl">
                    <a:srgbClr val="000000">
                      <a:alpha val="43137"/>
                    </a:srgbClr>
                  </a:outerShdw>
                </a:effectLst>
                <a:cs typeface="Times New Roman" pitchFamily="18" charset="0"/>
              </a:rPr>
              <a:t>?</a:t>
            </a:r>
          </a:p>
          <a:p>
            <a:pPr algn="ctr">
              <a:buNone/>
              <a:defRPr/>
            </a:pPr>
            <a:endParaRPr lang="el-GR" sz="3600" b="1" dirty="0" smtClean="0">
              <a:solidFill>
                <a:schemeClr val="tx1"/>
              </a:solidFill>
              <a:cs typeface="Times New Roman" pitchFamily="18" charset="0"/>
            </a:endParaRPr>
          </a:p>
          <a:p>
            <a:pPr algn="ctr">
              <a:buNone/>
              <a:defRPr/>
            </a:pPr>
            <a:r>
              <a:rPr lang="el-GR" sz="3600" b="1" dirty="0" smtClean="0">
                <a:solidFill>
                  <a:schemeClr val="tx2"/>
                </a:solidFill>
                <a:cs typeface="Times New Roman" pitchFamily="18" charset="0"/>
              </a:rPr>
              <a:t>Τι μπορώ να κάνω</a:t>
            </a:r>
            <a:endParaRPr lang="tr-TR" sz="3600" b="1" dirty="0">
              <a:solidFill>
                <a:schemeClr val="tx2"/>
              </a:solidFill>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6" name="Rectangle 76"/>
          <p:cNvSpPr>
            <a:spLocks noChangeArrowheads="1"/>
          </p:cNvSpPr>
          <p:nvPr/>
        </p:nvSpPr>
        <p:spPr bwMode="auto">
          <a:xfrm>
            <a:off x="251520" y="260648"/>
            <a:ext cx="8640960" cy="1368152"/>
          </a:xfrm>
          <a:prstGeom prst="rect">
            <a:avLst/>
          </a:prstGeom>
          <a:noFill/>
          <a:ln w="12700">
            <a:noFill/>
            <a:miter lim="800000"/>
            <a:headEnd/>
            <a:tailEnd/>
          </a:ln>
          <a:effectLst/>
        </p:spPr>
        <p:txBody>
          <a:bodyPr lIns="90488" tIns="44450" rIns="90488" bIns="44450" anchor="ctr"/>
          <a:lstStyle/>
          <a:p>
            <a:pPr algn="ctr"/>
            <a:r>
              <a:rPr lang="el-GR" sz="3600" b="1" cap="all" dirty="0" err="1" smtClean="0">
                <a:solidFill>
                  <a:srgbClr val="002060"/>
                </a:solidFill>
                <a:effectLst>
                  <a:outerShdw blurRad="38100" dist="38100" dir="2700000" algn="tl">
                    <a:srgbClr val="C0C0C0"/>
                  </a:outerShdw>
                </a:effectLst>
                <a:latin typeface="+mj-lt"/>
              </a:rPr>
              <a:t>ΠτωματικοΙ</a:t>
            </a:r>
            <a:r>
              <a:rPr lang="el-GR" sz="3600" b="1" cap="all" dirty="0" smtClean="0">
                <a:solidFill>
                  <a:srgbClr val="002060"/>
                </a:solidFill>
                <a:effectLst>
                  <a:outerShdw blurRad="38100" dist="38100" dir="2700000" algn="tl">
                    <a:srgbClr val="C0C0C0"/>
                  </a:outerShdw>
                </a:effectLst>
                <a:latin typeface="+mj-lt"/>
              </a:rPr>
              <a:t> </a:t>
            </a:r>
            <a:r>
              <a:rPr lang="el-GR" sz="3600" b="1" cap="all" dirty="0" err="1" smtClean="0">
                <a:solidFill>
                  <a:srgbClr val="002060"/>
                </a:solidFill>
                <a:effectLst>
                  <a:outerShdw blurRad="38100" dist="38100" dir="2700000" algn="tl">
                    <a:srgbClr val="C0C0C0"/>
                  </a:outerShdw>
                </a:effectLst>
                <a:latin typeface="+mj-lt"/>
              </a:rPr>
              <a:t>ΔΟτεσ</a:t>
            </a:r>
            <a:endParaRPr lang="el-GR" sz="3600" b="1" cap="all" dirty="0" smtClean="0">
              <a:solidFill>
                <a:srgbClr val="002060"/>
              </a:solidFill>
              <a:effectLst>
                <a:outerShdw blurRad="38100" dist="38100" dir="2700000" algn="tl">
                  <a:srgbClr val="C0C0C0"/>
                </a:outerShdw>
              </a:effectLst>
              <a:latin typeface="+mj-lt"/>
            </a:endParaRPr>
          </a:p>
          <a:p>
            <a:pPr algn="ctr"/>
            <a:r>
              <a:rPr lang="el-GR" sz="3600" b="1" dirty="0" err="1" smtClean="0">
                <a:solidFill>
                  <a:srgbClr val="002060"/>
                </a:solidFill>
                <a:effectLst>
                  <a:outerShdw blurRad="38100" dist="38100" dir="2700000" algn="tl">
                    <a:srgbClr val="C0C0C0"/>
                  </a:outerShdw>
                </a:effectLst>
                <a:latin typeface="+mj-lt"/>
              </a:rPr>
              <a:t>α.ε.π</a:t>
            </a:r>
            <a:r>
              <a:rPr lang="el-GR" sz="3600" b="1" dirty="0" smtClean="0">
                <a:solidFill>
                  <a:srgbClr val="002060"/>
                </a:solidFill>
                <a:effectLst>
                  <a:outerShdw blurRad="38100" dist="38100" dir="2700000" algn="tl">
                    <a:srgbClr val="C0C0C0"/>
                  </a:outerShdw>
                </a:effectLst>
                <a:latin typeface="+mj-lt"/>
              </a:rPr>
              <a:t>. το </a:t>
            </a:r>
            <a:r>
              <a:rPr lang="en-GB" sz="3600" b="1" dirty="0">
                <a:solidFill>
                  <a:srgbClr val="002060"/>
                </a:solidFill>
                <a:effectLst>
                  <a:outerShdw blurRad="38100" dist="38100" dir="2700000" algn="tl">
                    <a:srgbClr val="C0C0C0"/>
                  </a:outerShdw>
                </a:effectLst>
                <a:latin typeface="+mj-lt"/>
              </a:rPr>
              <a:t>2002</a:t>
            </a:r>
            <a:endParaRPr lang="en-US" sz="3600" b="1" dirty="0">
              <a:solidFill>
                <a:srgbClr val="002060"/>
              </a:solidFill>
              <a:effectLst>
                <a:outerShdw blurRad="38100" dist="38100" dir="2700000" algn="tl">
                  <a:srgbClr val="C0C0C0"/>
                </a:outerShdw>
              </a:effectLst>
              <a:latin typeface="+mj-lt"/>
            </a:endParaRPr>
          </a:p>
        </p:txBody>
      </p:sp>
      <p:grpSp>
        <p:nvGrpSpPr>
          <p:cNvPr id="2" name="Group 84"/>
          <p:cNvGrpSpPr/>
          <p:nvPr/>
        </p:nvGrpSpPr>
        <p:grpSpPr>
          <a:xfrm>
            <a:off x="611560" y="1784945"/>
            <a:ext cx="8013700" cy="4524375"/>
            <a:chOff x="563563" y="1466850"/>
            <a:chExt cx="8013700" cy="4524375"/>
          </a:xfrm>
        </p:grpSpPr>
        <p:sp>
          <p:nvSpPr>
            <p:cNvPr id="10242" name="Line 2"/>
            <p:cNvSpPr>
              <a:spLocks noChangeShapeType="1"/>
            </p:cNvSpPr>
            <p:nvPr/>
          </p:nvSpPr>
          <p:spPr bwMode="auto">
            <a:xfrm>
              <a:off x="838200" y="4267200"/>
              <a:ext cx="7696200" cy="0"/>
            </a:xfrm>
            <a:prstGeom prst="line">
              <a:avLst/>
            </a:prstGeom>
            <a:noFill/>
            <a:ln w="12700">
              <a:solidFill>
                <a:srgbClr val="FF7C80"/>
              </a:solidFill>
              <a:prstDash val="dash"/>
              <a:round/>
              <a:headEnd/>
              <a:tailEnd/>
            </a:ln>
            <a:effectLst/>
          </p:spPr>
          <p:txBody>
            <a:bodyPr wrap="none" anchor="ctr"/>
            <a:lstStyle/>
            <a:p>
              <a:endParaRPr lang="en-US"/>
            </a:p>
          </p:txBody>
        </p:sp>
        <p:sp>
          <p:nvSpPr>
            <p:cNvPr id="10243" name="Line 3"/>
            <p:cNvSpPr>
              <a:spLocks noChangeShapeType="1"/>
            </p:cNvSpPr>
            <p:nvPr/>
          </p:nvSpPr>
          <p:spPr bwMode="auto">
            <a:xfrm>
              <a:off x="838200" y="3200400"/>
              <a:ext cx="7696200" cy="0"/>
            </a:xfrm>
            <a:prstGeom prst="line">
              <a:avLst/>
            </a:prstGeom>
            <a:noFill/>
            <a:ln w="12700">
              <a:solidFill>
                <a:srgbClr val="FF7C80"/>
              </a:solidFill>
              <a:prstDash val="dash"/>
              <a:round/>
              <a:headEnd/>
              <a:tailEnd/>
            </a:ln>
            <a:effectLst/>
          </p:spPr>
          <p:txBody>
            <a:bodyPr wrap="none" anchor="ctr"/>
            <a:lstStyle/>
            <a:p>
              <a:endParaRPr lang="en-US"/>
            </a:p>
          </p:txBody>
        </p:sp>
        <p:sp>
          <p:nvSpPr>
            <p:cNvPr id="10244" name="Line 4"/>
            <p:cNvSpPr>
              <a:spLocks noChangeShapeType="1"/>
            </p:cNvSpPr>
            <p:nvPr/>
          </p:nvSpPr>
          <p:spPr bwMode="auto">
            <a:xfrm>
              <a:off x="914400" y="3200400"/>
              <a:ext cx="7662863" cy="0"/>
            </a:xfrm>
            <a:prstGeom prst="line">
              <a:avLst/>
            </a:prstGeom>
            <a:noFill/>
            <a:ln w="12700">
              <a:solidFill>
                <a:schemeClr val="bg1"/>
              </a:solidFill>
              <a:prstDash val="dash"/>
              <a:round/>
              <a:headEnd/>
              <a:tailEnd/>
            </a:ln>
            <a:effectLst/>
          </p:spPr>
          <p:txBody>
            <a:bodyPr wrap="none" anchor="ctr"/>
            <a:lstStyle/>
            <a:p>
              <a:endParaRPr lang="en-US"/>
            </a:p>
          </p:txBody>
        </p:sp>
        <p:sp>
          <p:nvSpPr>
            <p:cNvPr id="10245" name="Line 5"/>
            <p:cNvSpPr>
              <a:spLocks noChangeShapeType="1"/>
            </p:cNvSpPr>
            <p:nvPr/>
          </p:nvSpPr>
          <p:spPr bwMode="auto">
            <a:xfrm>
              <a:off x="914400" y="4267200"/>
              <a:ext cx="7662863" cy="0"/>
            </a:xfrm>
            <a:prstGeom prst="line">
              <a:avLst/>
            </a:prstGeom>
            <a:noFill/>
            <a:ln w="12700">
              <a:solidFill>
                <a:schemeClr val="bg1"/>
              </a:solidFill>
              <a:prstDash val="dash"/>
              <a:round/>
              <a:headEnd/>
              <a:tailEnd/>
            </a:ln>
            <a:effectLst/>
          </p:spPr>
          <p:txBody>
            <a:bodyPr wrap="none" anchor="ctr"/>
            <a:lstStyle/>
            <a:p>
              <a:endParaRPr lang="en-US"/>
            </a:p>
          </p:txBody>
        </p:sp>
        <p:sp>
          <p:nvSpPr>
            <p:cNvPr id="10246" name="Rectangle 6"/>
            <p:cNvSpPr>
              <a:spLocks noChangeArrowheads="1"/>
            </p:cNvSpPr>
            <p:nvPr/>
          </p:nvSpPr>
          <p:spPr bwMode="auto">
            <a:xfrm>
              <a:off x="920750" y="1712913"/>
              <a:ext cx="203200" cy="3667125"/>
            </a:xfrm>
            <a:prstGeom prst="rect">
              <a:avLst/>
            </a:prstGeom>
            <a:solidFill>
              <a:srgbClr val="6699FF"/>
            </a:solidFill>
            <a:ln w="9525">
              <a:solidFill>
                <a:srgbClr val="000000"/>
              </a:solidFill>
              <a:miter lim="800000"/>
              <a:headEnd/>
              <a:tailEnd/>
            </a:ln>
            <a:effectLst>
              <a:outerShdw dist="35921" dir="2700000" algn="ctr" rotWithShape="0">
                <a:schemeClr val="tx2"/>
              </a:outerShdw>
            </a:effectLst>
          </p:spPr>
          <p:txBody>
            <a:bodyPr/>
            <a:lstStyle/>
            <a:p>
              <a:endParaRPr lang="en-US"/>
            </a:p>
          </p:txBody>
        </p:sp>
        <p:sp>
          <p:nvSpPr>
            <p:cNvPr id="10247" name="Rectangle 7"/>
            <p:cNvSpPr>
              <a:spLocks noChangeArrowheads="1"/>
            </p:cNvSpPr>
            <p:nvPr/>
          </p:nvSpPr>
          <p:spPr bwMode="auto">
            <a:xfrm>
              <a:off x="1216025" y="2738438"/>
              <a:ext cx="203200" cy="2641600"/>
            </a:xfrm>
            <a:prstGeom prst="rect">
              <a:avLst/>
            </a:prstGeom>
            <a:solidFill>
              <a:srgbClr val="6699FF"/>
            </a:solidFill>
            <a:ln w="9525">
              <a:solidFill>
                <a:srgbClr val="000000"/>
              </a:solidFill>
              <a:miter lim="800000"/>
              <a:headEnd/>
              <a:tailEnd/>
            </a:ln>
            <a:effectLst>
              <a:outerShdw dist="35921" dir="2700000" algn="ctr" rotWithShape="0">
                <a:schemeClr val="tx2"/>
              </a:outerShdw>
            </a:effectLst>
          </p:spPr>
          <p:txBody>
            <a:bodyPr/>
            <a:lstStyle/>
            <a:p>
              <a:endParaRPr lang="en-US"/>
            </a:p>
          </p:txBody>
        </p:sp>
        <p:sp>
          <p:nvSpPr>
            <p:cNvPr id="10248" name="Rectangle 8"/>
            <p:cNvSpPr>
              <a:spLocks noChangeArrowheads="1"/>
            </p:cNvSpPr>
            <p:nvPr/>
          </p:nvSpPr>
          <p:spPr bwMode="auto">
            <a:xfrm>
              <a:off x="1511300" y="2738438"/>
              <a:ext cx="203200" cy="2641600"/>
            </a:xfrm>
            <a:prstGeom prst="rect">
              <a:avLst/>
            </a:prstGeom>
            <a:solidFill>
              <a:srgbClr val="6699FF"/>
            </a:solidFill>
            <a:ln w="9525">
              <a:solidFill>
                <a:srgbClr val="000000"/>
              </a:solidFill>
              <a:miter lim="800000"/>
              <a:headEnd/>
              <a:tailEnd/>
            </a:ln>
            <a:effectLst>
              <a:outerShdw dist="35921" dir="2700000" algn="ctr" rotWithShape="0">
                <a:schemeClr val="tx2"/>
              </a:outerShdw>
            </a:effectLst>
          </p:spPr>
          <p:txBody>
            <a:bodyPr/>
            <a:lstStyle/>
            <a:p>
              <a:endParaRPr lang="en-US"/>
            </a:p>
          </p:txBody>
        </p:sp>
        <p:sp>
          <p:nvSpPr>
            <p:cNvPr id="10249" name="Rectangle 9"/>
            <p:cNvSpPr>
              <a:spLocks noChangeArrowheads="1"/>
            </p:cNvSpPr>
            <p:nvPr/>
          </p:nvSpPr>
          <p:spPr bwMode="auto">
            <a:xfrm>
              <a:off x="1806575" y="3022600"/>
              <a:ext cx="203200" cy="2357438"/>
            </a:xfrm>
            <a:prstGeom prst="rect">
              <a:avLst/>
            </a:prstGeom>
            <a:solidFill>
              <a:srgbClr val="6699FF"/>
            </a:solidFill>
            <a:ln w="9525">
              <a:solidFill>
                <a:srgbClr val="000000"/>
              </a:solidFill>
              <a:miter lim="800000"/>
              <a:headEnd/>
              <a:tailEnd/>
            </a:ln>
            <a:effectLst>
              <a:outerShdw dist="35921" dir="2700000" algn="ctr" rotWithShape="0">
                <a:schemeClr val="tx2"/>
              </a:outerShdw>
            </a:effectLst>
          </p:spPr>
          <p:txBody>
            <a:bodyPr/>
            <a:lstStyle/>
            <a:p>
              <a:endParaRPr lang="en-US"/>
            </a:p>
          </p:txBody>
        </p:sp>
        <p:sp>
          <p:nvSpPr>
            <p:cNvPr id="10250" name="Rectangle 10"/>
            <p:cNvSpPr>
              <a:spLocks noChangeArrowheads="1"/>
            </p:cNvSpPr>
            <p:nvPr/>
          </p:nvSpPr>
          <p:spPr bwMode="auto">
            <a:xfrm>
              <a:off x="2101850" y="3022600"/>
              <a:ext cx="203200" cy="2357438"/>
            </a:xfrm>
            <a:prstGeom prst="rect">
              <a:avLst/>
            </a:prstGeom>
            <a:solidFill>
              <a:srgbClr val="6699FF"/>
            </a:solidFill>
            <a:ln w="9525">
              <a:solidFill>
                <a:srgbClr val="000000"/>
              </a:solidFill>
              <a:miter lim="800000"/>
              <a:headEnd/>
              <a:tailEnd/>
            </a:ln>
            <a:effectLst>
              <a:outerShdw dist="35921" dir="2700000" algn="ctr" rotWithShape="0">
                <a:schemeClr val="tx2"/>
              </a:outerShdw>
            </a:effectLst>
          </p:spPr>
          <p:txBody>
            <a:bodyPr/>
            <a:lstStyle/>
            <a:p>
              <a:endParaRPr lang="en-US"/>
            </a:p>
          </p:txBody>
        </p:sp>
        <p:sp>
          <p:nvSpPr>
            <p:cNvPr id="10251" name="Rectangle 11"/>
            <p:cNvSpPr>
              <a:spLocks noChangeArrowheads="1"/>
            </p:cNvSpPr>
            <p:nvPr/>
          </p:nvSpPr>
          <p:spPr bwMode="auto">
            <a:xfrm>
              <a:off x="2397125" y="3046413"/>
              <a:ext cx="203200" cy="2333625"/>
            </a:xfrm>
            <a:prstGeom prst="rect">
              <a:avLst/>
            </a:prstGeom>
            <a:solidFill>
              <a:srgbClr val="6699FF"/>
            </a:solidFill>
            <a:ln w="9525">
              <a:solidFill>
                <a:srgbClr val="000000"/>
              </a:solidFill>
              <a:miter lim="800000"/>
              <a:headEnd/>
              <a:tailEnd/>
            </a:ln>
            <a:effectLst>
              <a:outerShdw dist="35921" dir="2700000" algn="ctr" rotWithShape="0">
                <a:schemeClr val="tx2"/>
              </a:outerShdw>
            </a:effectLst>
          </p:spPr>
          <p:txBody>
            <a:bodyPr/>
            <a:lstStyle/>
            <a:p>
              <a:endParaRPr lang="en-US"/>
            </a:p>
          </p:txBody>
        </p:sp>
        <p:sp>
          <p:nvSpPr>
            <p:cNvPr id="10252" name="Rectangle 12"/>
            <p:cNvSpPr>
              <a:spLocks noChangeArrowheads="1"/>
            </p:cNvSpPr>
            <p:nvPr/>
          </p:nvSpPr>
          <p:spPr bwMode="auto">
            <a:xfrm>
              <a:off x="2692400" y="3095625"/>
              <a:ext cx="192088" cy="2284413"/>
            </a:xfrm>
            <a:prstGeom prst="rect">
              <a:avLst/>
            </a:prstGeom>
            <a:solidFill>
              <a:srgbClr val="6699FF"/>
            </a:solidFill>
            <a:ln w="9525">
              <a:solidFill>
                <a:srgbClr val="000000"/>
              </a:solidFill>
              <a:miter lim="800000"/>
              <a:headEnd/>
              <a:tailEnd/>
            </a:ln>
            <a:effectLst>
              <a:outerShdw dist="35921" dir="2700000" algn="ctr" rotWithShape="0">
                <a:schemeClr val="tx2"/>
              </a:outerShdw>
            </a:effectLst>
          </p:spPr>
          <p:txBody>
            <a:bodyPr/>
            <a:lstStyle/>
            <a:p>
              <a:endParaRPr lang="en-US"/>
            </a:p>
          </p:txBody>
        </p:sp>
        <p:sp>
          <p:nvSpPr>
            <p:cNvPr id="10253" name="Rectangle 13"/>
            <p:cNvSpPr>
              <a:spLocks noChangeArrowheads="1"/>
            </p:cNvSpPr>
            <p:nvPr/>
          </p:nvSpPr>
          <p:spPr bwMode="auto">
            <a:xfrm>
              <a:off x="2976563" y="3133725"/>
              <a:ext cx="203200" cy="2246313"/>
            </a:xfrm>
            <a:prstGeom prst="rect">
              <a:avLst/>
            </a:prstGeom>
            <a:solidFill>
              <a:srgbClr val="6699FF"/>
            </a:solidFill>
            <a:ln w="9525">
              <a:solidFill>
                <a:srgbClr val="000000"/>
              </a:solidFill>
              <a:miter lim="800000"/>
              <a:headEnd/>
              <a:tailEnd/>
            </a:ln>
            <a:effectLst>
              <a:outerShdw dist="35921" dir="2700000" algn="ctr" rotWithShape="0">
                <a:schemeClr val="tx2"/>
              </a:outerShdw>
            </a:effectLst>
          </p:spPr>
          <p:txBody>
            <a:bodyPr/>
            <a:lstStyle/>
            <a:p>
              <a:endParaRPr lang="en-US"/>
            </a:p>
          </p:txBody>
        </p:sp>
        <p:sp>
          <p:nvSpPr>
            <p:cNvPr id="10254" name="Rectangle 14"/>
            <p:cNvSpPr>
              <a:spLocks noChangeArrowheads="1"/>
            </p:cNvSpPr>
            <p:nvPr/>
          </p:nvSpPr>
          <p:spPr bwMode="auto">
            <a:xfrm>
              <a:off x="3271838" y="3206750"/>
              <a:ext cx="203200" cy="2173288"/>
            </a:xfrm>
            <a:prstGeom prst="rect">
              <a:avLst/>
            </a:prstGeom>
            <a:solidFill>
              <a:srgbClr val="6699FF"/>
            </a:solidFill>
            <a:ln w="9525">
              <a:solidFill>
                <a:srgbClr val="000000"/>
              </a:solidFill>
              <a:miter lim="800000"/>
              <a:headEnd/>
              <a:tailEnd/>
            </a:ln>
            <a:effectLst>
              <a:outerShdw dist="35921" dir="2700000" algn="ctr" rotWithShape="0">
                <a:schemeClr val="tx2"/>
              </a:outerShdw>
            </a:effectLst>
          </p:spPr>
          <p:txBody>
            <a:bodyPr/>
            <a:lstStyle/>
            <a:p>
              <a:endParaRPr lang="en-US"/>
            </a:p>
          </p:txBody>
        </p:sp>
        <p:sp>
          <p:nvSpPr>
            <p:cNvPr id="10255" name="Rectangle 15"/>
            <p:cNvSpPr>
              <a:spLocks noChangeArrowheads="1"/>
            </p:cNvSpPr>
            <p:nvPr/>
          </p:nvSpPr>
          <p:spPr bwMode="auto">
            <a:xfrm>
              <a:off x="3567113" y="3416300"/>
              <a:ext cx="203200" cy="1963738"/>
            </a:xfrm>
            <a:prstGeom prst="rect">
              <a:avLst/>
            </a:prstGeom>
            <a:solidFill>
              <a:srgbClr val="6699FF"/>
            </a:solidFill>
            <a:ln w="9525">
              <a:solidFill>
                <a:srgbClr val="000000"/>
              </a:solidFill>
              <a:miter lim="800000"/>
              <a:headEnd/>
              <a:tailEnd/>
            </a:ln>
            <a:effectLst>
              <a:outerShdw dist="35921" dir="2700000" algn="ctr" rotWithShape="0">
                <a:schemeClr val="tx2"/>
              </a:outerShdw>
            </a:effectLst>
          </p:spPr>
          <p:txBody>
            <a:bodyPr/>
            <a:lstStyle/>
            <a:p>
              <a:endParaRPr lang="en-US"/>
            </a:p>
          </p:txBody>
        </p:sp>
        <p:sp>
          <p:nvSpPr>
            <p:cNvPr id="10256" name="Rectangle 16"/>
            <p:cNvSpPr>
              <a:spLocks noChangeArrowheads="1"/>
            </p:cNvSpPr>
            <p:nvPr/>
          </p:nvSpPr>
          <p:spPr bwMode="auto">
            <a:xfrm>
              <a:off x="3862388" y="3478213"/>
              <a:ext cx="203200" cy="1901825"/>
            </a:xfrm>
            <a:prstGeom prst="rect">
              <a:avLst/>
            </a:prstGeom>
            <a:solidFill>
              <a:srgbClr val="6699FF"/>
            </a:solidFill>
            <a:ln w="9525">
              <a:solidFill>
                <a:srgbClr val="000000"/>
              </a:solidFill>
              <a:miter lim="800000"/>
              <a:headEnd/>
              <a:tailEnd/>
            </a:ln>
            <a:effectLst>
              <a:outerShdw dist="35921" dir="2700000" algn="ctr" rotWithShape="0">
                <a:schemeClr val="tx2"/>
              </a:outerShdw>
            </a:effectLst>
          </p:spPr>
          <p:txBody>
            <a:bodyPr/>
            <a:lstStyle/>
            <a:p>
              <a:endParaRPr lang="en-US"/>
            </a:p>
          </p:txBody>
        </p:sp>
        <p:sp>
          <p:nvSpPr>
            <p:cNvPr id="10257" name="Rectangle 17"/>
            <p:cNvSpPr>
              <a:spLocks noChangeArrowheads="1"/>
            </p:cNvSpPr>
            <p:nvPr/>
          </p:nvSpPr>
          <p:spPr bwMode="auto">
            <a:xfrm>
              <a:off x="4157663" y="3527425"/>
              <a:ext cx="203200" cy="1852613"/>
            </a:xfrm>
            <a:prstGeom prst="rect">
              <a:avLst/>
            </a:prstGeom>
            <a:solidFill>
              <a:srgbClr val="6699FF"/>
            </a:solidFill>
            <a:ln w="9525">
              <a:solidFill>
                <a:srgbClr val="000000"/>
              </a:solidFill>
              <a:miter lim="800000"/>
              <a:headEnd/>
              <a:tailEnd/>
            </a:ln>
            <a:effectLst>
              <a:outerShdw dist="35921" dir="2700000" algn="ctr" rotWithShape="0">
                <a:schemeClr val="tx2"/>
              </a:outerShdw>
            </a:effectLst>
          </p:spPr>
          <p:txBody>
            <a:bodyPr/>
            <a:lstStyle/>
            <a:p>
              <a:endParaRPr lang="en-US"/>
            </a:p>
          </p:txBody>
        </p:sp>
        <p:sp>
          <p:nvSpPr>
            <p:cNvPr id="10258" name="Rectangle 18"/>
            <p:cNvSpPr>
              <a:spLocks noChangeArrowheads="1"/>
            </p:cNvSpPr>
            <p:nvPr/>
          </p:nvSpPr>
          <p:spPr bwMode="auto">
            <a:xfrm>
              <a:off x="4452938" y="3836988"/>
              <a:ext cx="203200" cy="1543050"/>
            </a:xfrm>
            <a:prstGeom prst="rect">
              <a:avLst/>
            </a:prstGeom>
            <a:solidFill>
              <a:srgbClr val="6699FF"/>
            </a:solidFill>
            <a:ln w="9525">
              <a:solidFill>
                <a:srgbClr val="000000"/>
              </a:solidFill>
              <a:miter lim="800000"/>
              <a:headEnd/>
              <a:tailEnd/>
            </a:ln>
            <a:effectLst>
              <a:outerShdw dist="35921" dir="2700000" algn="ctr" rotWithShape="0">
                <a:schemeClr val="tx2"/>
              </a:outerShdw>
            </a:effectLst>
          </p:spPr>
          <p:txBody>
            <a:bodyPr/>
            <a:lstStyle/>
            <a:p>
              <a:endParaRPr lang="en-US"/>
            </a:p>
          </p:txBody>
        </p:sp>
        <p:sp>
          <p:nvSpPr>
            <p:cNvPr id="10259" name="Rectangle 19"/>
            <p:cNvSpPr>
              <a:spLocks noChangeArrowheads="1"/>
            </p:cNvSpPr>
            <p:nvPr/>
          </p:nvSpPr>
          <p:spPr bwMode="auto">
            <a:xfrm>
              <a:off x="4748213" y="3886200"/>
              <a:ext cx="203200" cy="1493838"/>
            </a:xfrm>
            <a:prstGeom prst="rect">
              <a:avLst/>
            </a:prstGeom>
            <a:solidFill>
              <a:srgbClr val="6699FF"/>
            </a:solidFill>
            <a:ln w="9525">
              <a:solidFill>
                <a:srgbClr val="000000"/>
              </a:solidFill>
              <a:miter lim="800000"/>
              <a:headEnd/>
              <a:tailEnd/>
            </a:ln>
            <a:effectLst>
              <a:outerShdw dist="35921" dir="2700000" algn="ctr" rotWithShape="0">
                <a:schemeClr val="tx2"/>
              </a:outerShdw>
            </a:effectLst>
          </p:spPr>
          <p:txBody>
            <a:bodyPr/>
            <a:lstStyle/>
            <a:p>
              <a:endParaRPr lang="en-US"/>
            </a:p>
          </p:txBody>
        </p:sp>
        <p:sp>
          <p:nvSpPr>
            <p:cNvPr id="10260" name="Rectangle 20"/>
            <p:cNvSpPr>
              <a:spLocks noChangeArrowheads="1"/>
            </p:cNvSpPr>
            <p:nvPr/>
          </p:nvSpPr>
          <p:spPr bwMode="auto">
            <a:xfrm>
              <a:off x="5043488" y="3886200"/>
              <a:ext cx="203200" cy="1493838"/>
            </a:xfrm>
            <a:prstGeom prst="rect">
              <a:avLst/>
            </a:prstGeom>
            <a:solidFill>
              <a:srgbClr val="6699FF"/>
            </a:solidFill>
            <a:ln w="9525">
              <a:solidFill>
                <a:srgbClr val="000000"/>
              </a:solidFill>
              <a:miter lim="800000"/>
              <a:headEnd/>
              <a:tailEnd/>
            </a:ln>
            <a:effectLst>
              <a:outerShdw dist="35921" dir="2700000" algn="ctr" rotWithShape="0">
                <a:schemeClr val="tx2"/>
              </a:outerShdw>
            </a:effectLst>
          </p:spPr>
          <p:txBody>
            <a:bodyPr/>
            <a:lstStyle/>
            <a:p>
              <a:endParaRPr lang="en-US"/>
            </a:p>
          </p:txBody>
        </p:sp>
        <p:sp>
          <p:nvSpPr>
            <p:cNvPr id="10261" name="Rectangle 21"/>
            <p:cNvSpPr>
              <a:spLocks noChangeArrowheads="1"/>
            </p:cNvSpPr>
            <p:nvPr/>
          </p:nvSpPr>
          <p:spPr bwMode="auto">
            <a:xfrm>
              <a:off x="5338763" y="3911600"/>
              <a:ext cx="203200" cy="1468438"/>
            </a:xfrm>
            <a:prstGeom prst="rect">
              <a:avLst/>
            </a:prstGeom>
            <a:solidFill>
              <a:srgbClr val="6699FF"/>
            </a:solidFill>
            <a:ln w="9525">
              <a:solidFill>
                <a:srgbClr val="000000"/>
              </a:solidFill>
              <a:miter lim="800000"/>
              <a:headEnd/>
              <a:tailEnd/>
            </a:ln>
            <a:effectLst>
              <a:outerShdw dist="35921" dir="2700000" algn="ctr" rotWithShape="0">
                <a:schemeClr val="tx2"/>
              </a:outerShdw>
            </a:effectLst>
          </p:spPr>
          <p:txBody>
            <a:bodyPr/>
            <a:lstStyle/>
            <a:p>
              <a:endParaRPr lang="en-US"/>
            </a:p>
          </p:txBody>
        </p:sp>
        <p:sp>
          <p:nvSpPr>
            <p:cNvPr id="10262" name="Rectangle 22"/>
            <p:cNvSpPr>
              <a:spLocks noChangeArrowheads="1"/>
            </p:cNvSpPr>
            <p:nvPr/>
          </p:nvSpPr>
          <p:spPr bwMode="auto">
            <a:xfrm>
              <a:off x="5634038" y="3971925"/>
              <a:ext cx="203200" cy="1408113"/>
            </a:xfrm>
            <a:prstGeom prst="rect">
              <a:avLst/>
            </a:prstGeom>
            <a:solidFill>
              <a:srgbClr val="6699FF"/>
            </a:solidFill>
            <a:ln w="9525">
              <a:solidFill>
                <a:srgbClr val="000000"/>
              </a:solidFill>
              <a:miter lim="800000"/>
              <a:headEnd/>
              <a:tailEnd/>
            </a:ln>
            <a:effectLst>
              <a:outerShdw dist="35921" dir="2700000" algn="ctr" rotWithShape="0">
                <a:schemeClr val="tx2"/>
              </a:outerShdw>
            </a:effectLst>
          </p:spPr>
          <p:txBody>
            <a:bodyPr/>
            <a:lstStyle/>
            <a:p>
              <a:endParaRPr lang="en-US"/>
            </a:p>
          </p:txBody>
        </p:sp>
        <p:sp>
          <p:nvSpPr>
            <p:cNvPr id="10263" name="Rectangle 23"/>
            <p:cNvSpPr>
              <a:spLocks noChangeArrowheads="1"/>
            </p:cNvSpPr>
            <p:nvPr/>
          </p:nvSpPr>
          <p:spPr bwMode="auto">
            <a:xfrm>
              <a:off x="5927725" y="3997325"/>
              <a:ext cx="204788" cy="1382713"/>
            </a:xfrm>
            <a:prstGeom prst="rect">
              <a:avLst/>
            </a:prstGeom>
            <a:solidFill>
              <a:srgbClr val="6699FF"/>
            </a:solidFill>
            <a:ln w="9525">
              <a:solidFill>
                <a:srgbClr val="000000"/>
              </a:solidFill>
              <a:miter lim="800000"/>
              <a:headEnd/>
              <a:tailEnd/>
            </a:ln>
            <a:effectLst>
              <a:outerShdw dist="35921" dir="2700000" algn="ctr" rotWithShape="0">
                <a:schemeClr val="tx2"/>
              </a:outerShdw>
            </a:effectLst>
          </p:spPr>
          <p:txBody>
            <a:bodyPr/>
            <a:lstStyle/>
            <a:p>
              <a:endParaRPr lang="en-US"/>
            </a:p>
          </p:txBody>
        </p:sp>
        <p:sp>
          <p:nvSpPr>
            <p:cNvPr id="10264" name="Rectangle 24"/>
            <p:cNvSpPr>
              <a:spLocks noChangeArrowheads="1"/>
            </p:cNvSpPr>
            <p:nvPr/>
          </p:nvSpPr>
          <p:spPr bwMode="auto">
            <a:xfrm>
              <a:off x="6223000" y="3997325"/>
              <a:ext cx="204788" cy="1382713"/>
            </a:xfrm>
            <a:prstGeom prst="rect">
              <a:avLst/>
            </a:prstGeom>
            <a:solidFill>
              <a:srgbClr val="6699FF"/>
            </a:solidFill>
            <a:ln w="9525">
              <a:solidFill>
                <a:srgbClr val="000000"/>
              </a:solidFill>
              <a:miter lim="800000"/>
              <a:headEnd/>
              <a:tailEnd/>
            </a:ln>
            <a:effectLst>
              <a:outerShdw dist="35921" dir="2700000" algn="ctr" rotWithShape="0">
                <a:schemeClr val="tx2"/>
              </a:outerShdw>
            </a:effectLst>
          </p:spPr>
          <p:txBody>
            <a:bodyPr/>
            <a:lstStyle/>
            <a:p>
              <a:endParaRPr lang="en-US"/>
            </a:p>
          </p:txBody>
        </p:sp>
        <p:sp>
          <p:nvSpPr>
            <p:cNvPr id="10265" name="Rectangle 25"/>
            <p:cNvSpPr>
              <a:spLocks noChangeArrowheads="1"/>
            </p:cNvSpPr>
            <p:nvPr/>
          </p:nvSpPr>
          <p:spPr bwMode="auto">
            <a:xfrm>
              <a:off x="6518275" y="4059238"/>
              <a:ext cx="193675" cy="1320800"/>
            </a:xfrm>
            <a:prstGeom prst="rect">
              <a:avLst/>
            </a:prstGeom>
            <a:solidFill>
              <a:srgbClr val="6699FF"/>
            </a:solidFill>
            <a:ln w="9525">
              <a:solidFill>
                <a:srgbClr val="000000"/>
              </a:solidFill>
              <a:miter lim="800000"/>
              <a:headEnd/>
              <a:tailEnd/>
            </a:ln>
            <a:effectLst>
              <a:outerShdw dist="35921" dir="2700000" algn="ctr" rotWithShape="0">
                <a:schemeClr val="tx2"/>
              </a:outerShdw>
            </a:effectLst>
          </p:spPr>
          <p:txBody>
            <a:bodyPr/>
            <a:lstStyle/>
            <a:p>
              <a:endParaRPr lang="en-US"/>
            </a:p>
          </p:txBody>
        </p:sp>
        <p:sp>
          <p:nvSpPr>
            <p:cNvPr id="10266" name="Rectangle 26"/>
            <p:cNvSpPr>
              <a:spLocks noChangeArrowheads="1"/>
            </p:cNvSpPr>
            <p:nvPr/>
          </p:nvSpPr>
          <p:spPr bwMode="auto">
            <a:xfrm>
              <a:off x="6804025" y="4071938"/>
              <a:ext cx="203200" cy="1308100"/>
            </a:xfrm>
            <a:prstGeom prst="rect">
              <a:avLst/>
            </a:prstGeom>
            <a:solidFill>
              <a:srgbClr val="6699FF"/>
            </a:solidFill>
            <a:ln w="9525">
              <a:solidFill>
                <a:srgbClr val="000000"/>
              </a:solidFill>
              <a:miter lim="800000"/>
              <a:headEnd/>
              <a:tailEnd/>
            </a:ln>
            <a:effectLst>
              <a:outerShdw dist="35921" dir="2700000" algn="ctr" rotWithShape="0">
                <a:schemeClr val="tx2"/>
              </a:outerShdw>
            </a:effectLst>
          </p:spPr>
          <p:txBody>
            <a:bodyPr/>
            <a:lstStyle/>
            <a:p>
              <a:endParaRPr lang="en-US"/>
            </a:p>
          </p:txBody>
        </p:sp>
        <p:sp>
          <p:nvSpPr>
            <p:cNvPr id="10267" name="Rectangle 27"/>
            <p:cNvSpPr>
              <a:spLocks noChangeArrowheads="1"/>
            </p:cNvSpPr>
            <p:nvPr/>
          </p:nvSpPr>
          <p:spPr bwMode="auto">
            <a:xfrm>
              <a:off x="7099300" y="4183063"/>
              <a:ext cx="203200" cy="1196975"/>
            </a:xfrm>
            <a:prstGeom prst="rect">
              <a:avLst/>
            </a:prstGeom>
            <a:solidFill>
              <a:srgbClr val="6699FF"/>
            </a:solidFill>
            <a:ln w="9525">
              <a:solidFill>
                <a:srgbClr val="000000"/>
              </a:solidFill>
              <a:miter lim="800000"/>
              <a:headEnd/>
              <a:tailEnd/>
            </a:ln>
            <a:effectLst>
              <a:outerShdw dist="35921" dir="2700000" algn="ctr" rotWithShape="0">
                <a:schemeClr val="tx2"/>
              </a:outerShdw>
            </a:effectLst>
          </p:spPr>
          <p:txBody>
            <a:bodyPr/>
            <a:lstStyle/>
            <a:p>
              <a:endParaRPr lang="en-US"/>
            </a:p>
          </p:txBody>
        </p:sp>
        <p:sp>
          <p:nvSpPr>
            <p:cNvPr id="10268" name="Rectangle 28"/>
            <p:cNvSpPr>
              <a:spLocks noChangeArrowheads="1"/>
            </p:cNvSpPr>
            <p:nvPr/>
          </p:nvSpPr>
          <p:spPr bwMode="auto">
            <a:xfrm>
              <a:off x="7394575" y="4232275"/>
              <a:ext cx="203200" cy="1147763"/>
            </a:xfrm>
            <a:prstGeom prst="rect">
              <a:avLst/>
            </a:prstGeom>
            <a:solidFill>
              <a:srgbClr val="6699FF"/>
            </a:solidFill>
            <a:ln w="9525">
              <a:solidFill>
                <a:srgbClr val="000000"/>
              </a:solidFill>
              <a:miter lim="800000"/>
              <a:headEnd/>
              <a:tailEnd/>
            </a:ln>
            <a:effectLst>
              <a:outerShdw dist="35921" dir="2700000" algn="ctr" rotWithShape="0">
                <a:schemeClr val="tx2"/>
              </a:outerShdw>
            </a:effectLst>
          </p:spPr>
          <p:txBody>
            <a:bodyPr/>
            <a:lstStyle/>
            <a:p>
              <a:endParaRPr lang="en-US"/>
            </a:p>
          </p:txBody>
        </p:sp>
        <p:sp>
          <p:nvSpPr>
            <p:cNvPr id="10269" name="Rectangle 29"/>
            <p:cNvSpPr>
              <a:spLocks noChangeArrowheads="1"/>
            </p:cNvSpPr>
            <p:nvPr/>
          </p:nvSpPr>
          <p:spPr bwMode="auto">
            <a:xfrm>
              <a:off x="7689850" y="4244975"/>
              <a:ext cx="203200" cy="1135063"/>
            </a:xfrm>
            <a:prstGeom prst="rect">
              <a:avLst/>
            </a:prstGeom>
            <a:solidFill>
              <a:srgbClr val="6699FF"/>
            </a:solidFill>
            <a:ln w="9525">
              <a:solidFill>
                <a:srgbClr val="000000"/>
              </a:solidFill>
              <a:miter lim="800000"/>
              <a:headEnd/>
              <a:tailEnd/>
            </a:ln>
            <a:effectLst>
              <a:outerShdw dist="35921" dir="2700000" algn="ctr" rotWithShape="0">
                <a:schemeClr val="tx2"/>
              </a:outerShdw>
            </a:effectLst>
          </p:spPr>
          <p:txBody>
            <a:bodyPr/>
            <a:lstStyle/>
            <a:p>
              <a:endParaRPr lang="en-US"/>
            </a:p>
          </p:txBody>
        </p:sp>
        <p:sp>
          <p:nvSpPr>
            <p:cNvPr id="10270" name="Rectangle 30"/>
            <p:cNvSpPr>
              <a:spLocks noChangeArrowheads="1"/>
            </p:cNvSpPr>
            <p:nvPr/>
          </p:nvSpPr>
          <p:spPr bwMode="auto">
            <a:xfrm>
              <a:off x="7985125" y="4318000"/>
              <a:ext cx="203200" cy="1062038"/>
            </a:xfrm>
            <a:prstGeom prst="rect">
              <a:avLst/>
            </a:prstGeom>
            <a:solidFill>
              <a:srgbClr val="6699FF"/>
            </a:solidFill>
            <a:ln w="9525">
              <a:solidFill>
                <a:srgbClr val="000000"/>
              </a:solidFill>
              <a:miter lim="800000"/>
              <a:headEnd/>
              <a:tailEnd/>
            </a:ln>
            <a:effectLst>
              <a:outerShdw dist="35921" dir="2700000" algn="ctr" rotWithShape="0">
                <a:schemeClr val="tx2"/>
              </a:outerShdw>
            </a:effectLst>
          </p:spPr>
          <p:txBody>
            <a:bodyPr/>
            <a:lstStyle/>
            <a:p>
              <a:endParaRPr lang="en-US"/>
            </a:p>
          </p:txBody>
        </p:sp>
        <p:sp>
          <p:nvSpPr>
            <p:cNvPr id="10271" name="Rectangle 31"/>
            <p:cNvSpPr>
              <a:spLocks noChangeArrowheads="1"/>
            </p:cNvSpPr>
            <p:nvPr/>
          </p:nvSpPr>
          <p:spPr bwMode="auto">
            <a:xfrm>
              <a:off x="8280400" y="4738688"/>
              <a:ext cx="203200" cy="641350"/>
            </a:xfrm>
            <a:prstGeom prst="rect">
              <a:avLst/>
            </a:prstGeom>
            <a:solidFill>
              <a:srgbClr val="6699FF"/>
            </a:solidFill>
            <a:ln w="9525">
              <a:solidFill>
                <a:srgbClr val="000000"/>
              </a:solidFill>
              <a:miter lim="800000"/>
              <a:headEnd/>
              <a:tailEnd/>
            </a:ln>
            <a:effectLst>
              <a:outerShdw dist="35921" dir="2700000" algn="ctr" rotWithShape="0">
                <a:schemeClr val="tx2"/>
              </a:outerShdw>
            </a:effectLst>
          </p:spPr>
          <p:txBody>
            <a:bodyPr/>
            <a:lstStyle/>
            <a:p>
              <a:endParaRPr lang="en-US"/>
            </a:p>
          </p:txBody>
        </p:sp>
        <p:sp>
          <p:nvSpPr>
            <p:cNvPr id="10272" name="Line 32"/>
            <p:cNvSpPr>
              <a:spLocks noChangeShapeType="1"/>
            </p:cNvSpPr>
            <p:nvPr/>
          </p:nvSpPr>
          <p:spPr bwMode="auto">
            <a:xfrm>
              <a:off x="879475" y="1577975"/>
              <a:ext cx="1588" cy="3802063"/>
            </a:xfrm>
            <a:prstGeom prst="line">
              <a:avLst/>
            </a:prstGeom>
            <a:noFill/>
            <a:ln w="9525">
              <a:solidFill>
                <a:srgbClr val="FFFFFF"/>
              </a:solidFill>
              <a:round/>
              <a:headEnd/>
              <a:tailEnd/>
            </a:ln>
            <a:effectLst/>
          </p:spPr>
          <p:txBody>
            <a:bodyPr/>
            <a:lstStyle/>
            <a:p>
              <a:endParaRPr lang="en-US"/>
            </a:p>
          </p:txBody>
        </p:sp>
        <p:sp>
          <p:nvSpPr>
            <p:cNvPr id="10273" name="Line 33"/>
            <p:cNvSpPr>
              <a:spLocks noChangeShapeType="1"/>
            </p:cNvSpPr>
            <p:nvPr/>
          </p:nvSpPr>
          <p:spPr bwMode="auto">
            <a:xfrm>
              <a:off x="828675" y="5380038"/>
              <a:ext cx="50800" cy="1587"/>
            </a:xfrm>
            <a:prstGeom prst="line">
              <a:avLst/>
            </a:prstGeom>
            <a:noFill/>
            <a:ln w="9525">
              <a:solidFill>
                <a:srgbClr val="FFFFFF"/>
              </a:solidFill>
              <a:round/>
              <a:headEnd/>
              <a:tailEnd/>
            </a:ln>
            <a:effectLst/>
          </p:spPr>
          <p:txBody>
            <a:bodyPr/>
            <a:lstStyle/>
            <a:p>
              <a:endParaRPr lang="en-US"/>
            </a:p>
          </p:txBody>
        </p:sp>
        <p:sp>
          <p:nvSpPr>
            <p:cNvPr id="10274" name="Line 34"/>
            <p:cNvSpPr>
              <a:spLocks noChangeShapeType="1"/>
            </p:cNvSpPr>
            <p:nvPr/>
          </p:nvSpPr>
          <p:spPr bwMode="auto">
            <a:xfrm>
              <a:off x="828675" y="4837113"/>
              <a:ext cx="50800" cy="1587"/>
            </a:xfrm>
            <a:prstGeom prst="line">
              <a:avLst/>
            </a:prstGeom>
            <a:noFill/>
            <a:ln w="9525">
              <a:solidFill>
                <a:srgbClr val="FFFFFF"/>
              </a:solidFill>
              <a:round/>
              <a:headEnd/>
              <a:tailEnd/>
            </a:ln>
            <a:effectLst/>
          </p:spPr>
          <p:txBody>
            <a:bodyPr/>
            <a:lstStyle/>
            <a:p>
              <a:endParaRPr lang="en-US"/>
            </a:p>
          </p:txBody>
        </p:sp>
        <p:sp>
          <p:nvSpPr>
            <p:cNvPr id="10275" name="Line 35"/>
            <p:cNvSpPr>
              <a:spLocks noChangeShapeType="1"/>
            </p:cNvSpPr>
            <p:nvPr/>
          </p:nvSpPr>
          <p:spPr bwMode="auto">
            <a:xfrm>
              <a:off x="828675" y="4294188"/>
              <a:ext cx="50800" cy="1587"/>
            </a:xfrm>
            <a:prstGeom prst="line">
              <a:avLst/>
            </a:prstGeom>
            <a:noFill/>
            <a:ln w="9525">
              <a:solidFill>
                <a:srgbClr val="FFFFFF"/>
              </a:solidFill>
              <a:round/>
              <a:headEnd/>
              <a:tailEnd/>
            </a:ln>
            <a:effectLst/>
          </p:spPr>
          <p:txBody>
            <a:bodyPr/>
            <a:lstStyle/>
            <a:p>
              <a:endParaRPr lang="en-US"/>
            </a:p>
          </p:txBody>
        </p:sp>
        <p:sp>
          <p:nvSpPr>
            <p:cNvPr id="10276" name="Line 36"/>
            <p:cNvSpPr>
              <a:spLocks noChangeShapeType="1"/>
            </p:cNvSpPr>
            <p:nvPr/>
          </p:nvSpPr>
          <p:spPr bwMode="auto">
            <a:xfrm>
              <a:off x="828675" y="3749675"/>
              <a:ext cx="50800" cy="1588"/>
            </a:xfrm>
            <a:prstGeom prst="line">
              <a:avLst/>
            </a:prstGeom>
            <a:noFill/>
            <a:ln w="9525">
              <a:solidFill>
                <a:srgbClr val="FFFFFF"/>
              </a:solidFill>
              <a:round/>
              <a:headEnd/>
              <a:tailEnd/>
            </a:ln>
            <a:effectLst/>
          </p:spPr>
          <p:txBody>
            <a:bodyPr/>
            <a:lstStyle/>
            <a:p>
              <a:endParaRPr lang="en-US"/>
            </a:p>
          </p:txBody>
        </p:sp>
        <p:sp>
          <p:nvSpPr>
            <p:cNvPr id="10277" name="Line 37"/>
            <p:cNvSpPr>
              <a:spLocks noChangeShapeType="1"/>
            </p:cNvSpPr>
            <p:nvPr/>
          </p:nvSpPr>
          <p:spPr bwMode="auto">
            <a:xfrm>
              <a:off x="828675" y="3206750"/>
              <a:ext cx="50800" cy="1588"/>
            </a:xfrm>
            <a:prstGeom prst="line">
              <a:avLst/>
            </a:prstGeom>
            <a:noFill/>
            <a:ln w="9525">
              <a:solidFill>
                <a:srgbClr val="FFFFFF"/>
              </a:solidFill>
              <a:round/>
              <a:headEnd/>
              <a:tailEnd/>
            </a:ln>
            <a:effectLst/>
          </p:spPr>
          <p:txBody>
            <a:bodyPr/>
            <a:lstStyle/>
            <a:p>
              <a:endParaRPr lang="en-US"/>
            </a:p>
          </p:txBody>
        </p:sp>
        <p:sp>
          <p:nvSpPr>
            <p:cNvPr id="10278" name="Line 38"/>
            <p:cNvSpPr>
              <a:spLocks noChangeShapeType="1"/>
            </p:cNvSpPr>
            <p:nvPr/>
          </p:nvSpPr>
          <p:spPr bwMode="auto">
            <a:xfrm>
              <a:off x="828675" y="2663825"/>
              <a:ext cx="50800" cy="1588"/>
            </a:xfrm>
            <a:prstGeom prst="line">
              <a:avLst/>
            </a:prstGeom>
            <a:noFill/>
            <a:ln w="9525">
              <a:solidFill>
                <a:srgbClr val="FFFFFF"/>
              </a:solidFill>
              <a:round/>
              <a:headEnd/>
              <a:tailEnd/>
            </a:ln>
            <a:effectLst/>
          </p:spPr>
          <p:txBody>
            <a:bodyPr/>
            <a:lstStyle/>
            <a:p>
              <a:endParaRPr lang="en-US"/>
            </a:p>
          </p:txBody>
        </p:sp>
        <p:sp>
          <p:nvSpPr>
            <p:cNvPr id="10279" name="Line 39"/>
            <p:cNvSpPr>
              <a:spLocks noChangeShapeType="1"/>
            </p:cNvSpPr>
            <p:nvPr/>
          </p:nvSpPr>
          <p:spPr bwMode="auto">
            <a:xfrm>
              <a:off x="828675" y="2120900"/>
              <a:ext cx="50800" cy="1588"/>
            </a:xfrm>
            <a:prstGeom prst="line">
              <a:avLst/>
            </a:prstGeom>
            <a:noFill/>
            <a:ln w="9525">
              <a:solidFill>
                <a:srgbClr val="FFFFFF"/>
              </a:solidFill>
              <a:round/>
              <a:headEnd/>
              <a:tailEnd/>
            </a:ln>
            <a:effectLst/>
          </p:spPr>
          <p:txBody>
            <a:bodyPr/>
            <a:lstStyle/>
            <a:p>
              <a:endParaRPr lang="en-US"/>
            </a:p>
          </p:txBody>
        </p:sp>
        <p:sp>
          <p:nvSpPr>
            <p:cNvPr id="10280" name="Line 40"/>
            <p:cNvSpPr>
              <a:spLocks noChangeShapeType="1"/>
            </p:cNvSpPr>
            <p:nvPr/>
          </p:nvSpPr>
          <p:spPr bwMode="auto">
            <a:xfrm>
              <a:off x="828675" y="1577975"/>
              <a:ext cx="50800" cy="1588"/>
            </a:xfrm>
            <a:prstGeom prst="line">
              <a:avLst/>
            </a:prstGeom>
            <a:noFill/>
            <a:ln w="9525">
              <a:solidFill>
                <a:srgbClr val="FFFFFF"/>
              </a:solidFill>
              <a:round/>
              <a:headEnd/>
              <a:tailEnd/>
            </a:ln>
            <a:effectLst/>
          </p:spPr>
          <p:txBody>
            <a:bodyPr/>
            <a:lstStyle/>
            <a:p>
              <a:endParaRPr lang="en-US"/>
            </a:p>
          </p:txBody>
        </p:sp>
        <p:sp>
          <p:nvSpPr>
            <p:cNvPr id="10281" name="Rectangle 41"/>
            <p:cNvSpPr>
              <a:spLocks noChangeArrowheads="1"/>
            </p:cNvSpPr>
            <p:nvPr/>
          </p:nvSpPr>
          <p:spPr bwMode="auto">
            <a:xfrm>
              <a:off x="655638" y="5268913"/>
              <a:ext cx="84137" cy="182562"/>
            </a:xfrm>
            <a:prstGeom prst="rect">
              <a:avLst/>
            </a:prstGeom>
            <a:noFill/>
            <a:ln w="9525">
              <a:noFill/>
              <a:miter lim="800000"/>
              <a:headEnd/>
              <a:tailEnd/>
            </a:ln>
            <a:effectLst/>
          </p:spPr>
          <p:txBody>
            <a:bodyPr wrap="none" lIns="0" tIns="0" rIns="0" bIns="0">
              <a:spAutoFit/>
            </a:bodyPr>
            <a:lstStyle/>
            <a:p>
              <a:r>
                <a:rPr lang="en-US" sz="1200" b="1">
                  <a:solidFill>
                    <a:schemeClr val="tx2"/>
                  </a:solidFill>
                  <a:latin typeface="Arial" charset="0"/>
                </a:rPr>
                <a:t>0</a:t>
              </a:r>
              <a:endParaRPr lang="en-US" sz="1800" b="1">
                <a:solidFill>
                  <a:schemeClr val="tx2"/>
                </a:solidFill>
                <a:latin typeface="Arial" charset="0"/>
              </a:endParaRPr>
            </a:p>
          </p:txBody>
        </p:sp>
        <p:sp>
          <p:nvSpPr>
            <p:cNvPr id="10282" name="Rectangle 42"/>
            <p:cNvSpPr>
              <a:spLocks noChangeArrowheads="1"/>
            </p:cNvSpPr>
            <p:nvPr/>
          </p:nvSpPr>
          <p:spPr bwMode="auto">
            <a:xfrm>
              <a:off x="655638" y="4725988"/>
              <a:ext cx="84137" cy="182562"/>
            </a:xfrm>
            <a:prstGeom prst="rect">
              <a:avLst/>
            </a:prstGeom>
            <a:noFill/>
            <a:ln w="9525">
              <a:noFill/>
              <a:miter lim="800000"/>
              <a:headEnd/>
              <a:tailEnd/>
            </a:ln>
            <a:effectLst/>
          </p:spPr>
          <p:txBody>
            <a:bodyPr wrap="none" lIns="0" tIns="0" rIns="0" bIns="0">
              <a:spAutoFit/>
            </a:bodyPr>
            <a:lstStyle/>
            <a:p>
              <a:r>
                <a:rPr lang="en-US" sz="1200" b="1">
                  <a:solidFill>
                    <a:schemeClr val="tx2"/>
                  </a:solidFill>
                  <a:latin typeface="Arial" charset="0"/>
                </a:rPr>
                <a:t>5</a:t>
              </a:r>
              <a:endParaRPr lang="en-US" sz="1800" b="1">
                <a:solidFill>
                  <a:schemeClr val="tx2"/>
                </a:solidFill>
                <a:latin typeface="Arial" charset="0"/>
              </a:endParaRPr>
            </a:p>
          </p:txBody>
        </p:sp>
        <p:sp>
          <p:nvSpPr>
            <p:cNvPr id="10283" name="Rectangle 43"/>
            <p:cNvSpPr>
              <a:spLocks noChangeArrowheads="1"/>
            </p:cNvSpPr>
            <p:nvPr/>
          </p:nvSpPr>
          <p:spPr bwMode="auto">
            <a:xfrm>
              <a:off x="563563" y="4183063"/>
              <a:ext cx="168275" cy="182562"/>
            </a:xfrm>
            <a:prstGeom prst="rect">
              <a:avLst/>
            </a:prstGeom>
            <a:noFill/>
            <a:ln w="9525">
              <a:noFill/>
              <a:miter lim="800000"/>
              <a:headEnd/>
              <a:tailEnd/>
            </a:ln>
            <a:effectLst/>
          </p:spPr>
          <p:txBody>
            <a:bodyPr wrap="none" lIns="0" tIns="0" rIns="0" bIns="0">
              <a:spAutoFit/>
            </a:bodyPr>
            <a:lstStyle/>
            <a:p>
              <a:r>
                <a:rPr lang="en-US" sz="1200" b="1">
                  <a:solidFill>
                    <a:schemeClr val="tx2"/>
                  </a:solidFill>
                  <a:latin typeface="Arial" charset="0"/>
                </a:rPr>
                <a:t>10</a:t>
              </a:r>
              <a:endParaRPr lang="en-US" sz="1800" b="1">
                <a:solidFill>
                  <a:schemeClr val="tx2"/>
                </a:solidFill>
                <a:latin typeface="Arial" charset="0"/>
              </a:endParaRPr>
            </a:p>
          </p:txBody>
        </p:sp>
        <p:sp>
          <p:nvSpPr>
            <p:cNvPr id="10284" name="Rectangle 44"/>
            <p:cNvSpPr>
              <a:spLocks noChangeArrowheads="1"/>
            </p:cNvSpPr>
            <p:nvPr/>
          </p:nvSpPr>
          <p:spPr bwMode="auto">
            <a:xfrm>
              <a:off x="563563" y="3638550"/>
              <a:ext cx="168275" cy="182563"/>
            </a:xfrm>
            <a:prstGeom prst="rect">
              <a:avLst/>
            </a:prstGeom>
            <a:noFill/>
            <a:ln w="9525">
              <a:noFill/>
              <a:miter lim="800000"/>
              <a:headEnd/>
              <a:tailEnd/>
            </a:ln>
            <a:effectLst/>
          </p:spPr>
          <p:txBody>
            <a:bodyPr wrap="none" lIns="0" tIns="0" rIns="0" bIns="0">
              <a:spAutoFit/>
            </a:bodyPr>
            <a:lstStyle/>
            <a:p>
              <a:r>
                <a:rPr lang="en-US" sz="1200" b="1">
                  <a:solidFill>
                    <a:schemeClr val="tx2"/>
                  </a:solidFill>
                  <a:latin typeface="Arial" charset="0"/>
                </a:rPr>
                <a:t>15</a:t>
              </a:r>
              <a:endParaRPr lang="en-US" sz="1800" b="1">
                <a:solidFill>
                  <a:schemeClr val="tx2"/>
                </a:solidFill>
                <a:latin typeface="Arial" charset="0"/>
              </a:endParaRPr>
            </a:p>
          </p:txBody>
        </p:sp>
        <p:sp>
          <p:nvSpPr>
            <p:cNvPr id="10285" name="Rectangle 45"/>
            <p:cNvSpPr>
              <a:spLocks noChangeArrowheads="1"/>
            </p:cNvSpPr>
            <p:nvPr/>
          </p:nvSpPr>
          <p:spPr bwMode="auto">
            <a:xfrm>
              <a:off x="563563" y="3095625"/>
              <a:ext cx="168275" cy="182563"/>
            </a:xfrm>
            <a:prstGeom prst="rect">
              <a:avLst/>
            </a:prstGeom>
            <a:noFill/>
            <a:ln w="9525">
              <a:noFill/>
              <a:miter lim="800000"/>
              <a:headEnd/>
              <a:tailEnd/>
            </a:ln>
            <a:effectLst/>
          </p:spPr>
          <p:txBody>
            <a:bodyPr wrap="none" lIns="0" tIns="0" rIns="0" bIns="0">
              <a:spAutoFit/>
            </a:bodyPr>
            <a:lstStyle/>
            <a:p>
              <a:r>
                <a:rPr lang="en-US" sz="1200" b="1">
                  <a:solidFill>
                    <a:schemeClr val="tx2"/>
                  </a:solidFill>
                  <a:latin typeface="Arial" charset="0"/>
                </a:rPr>
                <a:t>20</a:t>
              </a:r>
              <a:endParaRPr lang="en-US" sz="1800" b="1">
                <a:solidFill>
                  <a:schemeClr val="tx2"/>
                </a:solidFill>
                <a:latin typeface="Arial" charset="0"/>
              </a:endParaRPr>
            </a:p>
          </p:txBody>
        </p:sp>
        <p:sp>
          <p:nvSpPr>
            <p:cNvPr id="10286" name="Rectangle 46"/>
            <p:cNvSpPr>
              <a:spLocks noChangeArrowheads="1"/>
            </p:cNvSpPr>
            <p:nvPr/>
          </p:nvSpPr>
          <p:spPr bwMode="auto">
            <a:xfrm>
              <a:off x="563563" y="2552700"/>
              <a:ext cx="168275" cy="182563"/>
            </a:xfrm>
            <a:prstGeom prst="rect">
              <a:avLst/>
            </a:prstGeom>
            <a:noFill/>
            <a:ln w="9525">
              <a:noFill/>
              <a:miter lim="800000"/>
              <a:headEnd/>
              <a:tailEnd/>
            </a:ln>
            <a:effectLst/>
          </p:spPr>
          <p:txBody>
            <a:bodyPr wrap="none" lIns="0" tIns="0" rIns="0" bIns="0">
              <a:spAutoFit/>
            </a:bodyPr>
            <a:lstStyle/>
            <a:p>
              <a:r>
                <a:rPr lang="en-US" sz="1200" b="1">
                  <a:solidFill>
                    <a:schemeClr val="tx2"/>
                  </a:solidFill>
                  <a:latin typeface="Arial" charset="0"/>
                </a:rPr>
                <a:t>25</a:t>
              </a:r>
              <a:endParaRPr lang="en-US" sz="1800" b="1">
                <a:solidFill>
                  <a:schemeClr val="tx2"/>
                </a:solidFill>
                <a:latin typeface="Arial" charset="0"/>
              </a:endParaRPr>
            </a:p>
          </p:txBody>
        </p:sp>
        <p:sp>
          <p:nvSpPr>
            <p:cNvPr id="10287" name="Rectangle 47"/>
            <p:cNvSpPr>
              <a:spLocks noChangeArrowheads="1"/>
            </p:cNvSpPr>
            <p:nvPr/>
          </p:nvSpPr>
          <p:spPr bwMode="auto">
            <a:xfrm>
              <a:off x="563563" y="2009775"/>
              <a:ext cx="168275" cy="182563"/>
            </a:xfrm>
            <a:prstGeom prst="rect">
              <a:avLst/>
            </a:prstGeom>
            <a:noFill/>
            <a:ln w="9525">
              <a:noFill/>
              <a:miter lim="800000"/>
              <a:headEnd/>
              <a:tailEnd/>
            </a:ln>
            <a:effectLst/>
          </p:spPr>
          <p:txBody>
            <a:bodyPr wrap="none" lIns="0" tIns="0" rIns="0" bIns="0">
              <a:spAutoFit/>
            </a:bodyPr>
            <a:lstStyle/>
            <a:p>
              <a:r>
                <a:rPr lang="en-US" sz="1200" b="1">
                  <a:solidFill>
                    <a:schemeClr val="tx2"/>
                  </a:solidFill>
                  <a:latin typeface="Arial" charset="0"/>
                </a:rPr>
                <a:t>30</a:t>
              </a:r>
              <a:endParaRPr lang="en-US" sz="1800" b="1">
                <a:solidFill>
                  <a:schemeClr val="tx2"/>
                </a:solidFill>
                <a:latin typeface="Arial" charset="0"/>
              </a:endParaRPr>
            </a:p>
          </p:txBody>
        </p:sp>
        <p:sp>
          <p:nvSpPr>
            <p:cNvPr id="10288" name="Rectangle 48"/>
            <p:cNvSpPr>
              <a:spLocks noChangeArrowheads="1"/>
            </p:cNvSpPr>
            <p:nvPr/>
          </p:nvSpPr>
          <p:spPr bwMode="auto">
            <a:xfrm>
              <a:off x="563563" y="1466850"/>
              <a:ext cx="168275" cy="182563"/>
            </a:xfrm>
            <a:prstGeom prst="rect">
              <a:avLst/>
            </a:prstGeom>
            <a:noFill/>
            <a:ln w="9525">
              <a:noFill/>
              <a:miter lim="800000"/>
              <a:headEnd/>
              <a:tailEnd/>
            </a:ln>
            <a:effectLst/>
          </p:spPr>
          <p:txBody>
            <a:bodyPr wrap="none" lIns="0" tIns="0" rIns="0" bIns="0">
              <a:spAutoFit/>
            </a:bodyPr>
            <a:lstStyle/>
            <a:p>
              <a:r>
                <a:rPr lang="en-US" sz="1200" b="1">
                  <a:solidFill>
                    <a:schemeClr val="tx2"/>
                  </a:solidFill>
                  <a:latin typeface="Arial" charset="0"/>
                </a:rPr>
                <a:t>35</a:t>
              </a:r>
              <a:endParaRPr lang="en-US" sz="1800" b="1">
                <a:solidFill>
                  <a:schemeClr val="tx2"/>
                </a:solidFill>
                <a:latin typeface="Arial" charset="0"/>
              </a:endParaRPr>
            </a:p>
          </p:txBody>
        </p:sp>
        <p:sp>
          <p:nvSpPr>
            <p:cNvPr id="10289" name="Rectangle 49"/>
            <p:cNvSpPr>
              <a:spLocks noChangeArrowheads="1"/>
            </p:cNvSpPr>
            <p:nvPr/>
          </p:nvSpPr>
          <p:spPr bwMode="auto">
            <a:xfrm rot="18900000">
              <a:off x="585788" y="5667375"/>
              <a:ext cx="479425" cy="152400"/>
            </a:xfrm>
            <a:prstGeom prst="rect">
              <a:avLst/>
            </a:prstGeom>
            <a:noFill/>
            <a:ln w="9525">
              <a:noFill/>
              <a:miter lim="800000"/>
              <a:headEnd/>
              <a:tailEnd/>
            </a:ln>
            <a:effectLst/>
          </p:spPr>
          <p:txBody>
            <a:bodyPr wrap="none" lIns="0" tIns="0" rIns="0" bIns="0">
              <a:spAutoFit/>
            </a:bodyPr>
            <a:lstStyle/>
            <a:p>
              <a:r>
                <a:rPr lang="el-GR" sz="1000" b="1">
                  <a:solidFill>
                    <a:schemeClr val="tx2"/>
                  </a:solidFill>
                  <a:latin typeface="Arial" charset="0"/>
                </a:rPr>
                <a:t>Ισπανία</a:t>
              </a:r>
              <a:endParaRPr lang="en-US" sz="1800" b="1">
                <a:solidFill>
                  <a:schemeClr val="tx2"/>
                </a:solidFill>
                <a:latin typeface="Arial" charset="0"/>
              </a:endParaRPr>
            </a:p>
          </p:txBody>
        </p:sp>
        <p:sp>
          <p:nvSpPr>
            <p:cNvPr id="10290" name="Rectangle 50"/>
            <p:cNvSpPr>
              <a:spLocks noChangeArrowheads="1"/>
            </p:cNvSpPr>
            <p:nvPr/>
          </p:nvSpPr>
          <p:spPr bwMode="auto">
            <a:xfrm rot="18900000">
              <a:off x="827088" y="5721350"/>
              <a:ext cx="501650" cy="152400"/>
            </a:xfrm>
            <a:prstGeom prst="rect">
              <a:avLst/>
            </a:prstGeom>
            <a:noFill/>
            <a:ln w="9525">
              <a:noFill/>
              <a:miter lim="800000"/>
              <a:headEnd/>
              <a:tailEnd/>
            </a:ln>
            <a:effectLst/>
          </p:spPr>
          <p:txBody>
            <a:bodyPr wrap="none" lIns="0" tIns="0" rIns="0" bIns="0">
              <a:spAutoFit/>
            </a:bodyPr>
            <a:lstStyle/>
            <a:p>
              <a:r>
                <a:rPr lang="el-GR" sz="1000" b="1">
                  <a:solidFill>
                    <a:schemeClr val="tx2"/>
                  </a:solidFill>
                  <a:latin typeface="Arial" charset="0"/>
                </a:rPr>
                <a:t>Αυστρία</a:t>
              </a:r>
              <a:endParaRPr lang="en-US" sz="1800" b="1">
                <a:solidFill>
                  <a:schemeClr val="tx2"/>
                </a:solidFill>
                <a:latin typeface="Arial" charset="0"/>
              </a:endParaRPr>
            </a:p>
          </p:txBody>
        </p:sp>
        <p:sp>
          <p:nvSpPr>
            <p:cNvPr id="10291" name="Rectangle 51"/>
            <p:cNvSpPr>
              <a:spLocks noChangeArrowheads="1"/>
            </p:cNvSpPr>
            <p:nvPr/>
          </p:nvSpPr>
          <p:spPr bwMode="auto">
            <a:xfrm rot="18900000">
              <a:off x="1179513" y="5703888"/>
              <a:ext cx="409575" cy="152400"/>
            </a:xfrm>
            <a:prstGeom prst="rect">
              <a:avLst/>
            </a:prstGeom>
            <a:noFill/>
            <a:ln w="9525">
              <a:noFill/>
              <a:miter lim="800000"/>
              <a:headEnd/>
              <a:tailEnd/>
            </a:ln>
            <a:effectLst/>
          </p:spPr>
          <p:txBody>
            <a:bodyPr wrap="none" lIns="0" tIns="0" rIns="0" bIns="0">
              <a:spAutoFit/>
            </a:bodyPr>
            <a:lstStyle/>
            <a:p>
              <a:r>
                <a:rPr lang="el-GR" sz="1000" b="1">
                  <a:solidFill>
                    <a:schemeClr val="tx2"/>
                  </a:solidFill>
                  <a:latin typeface="Arial" charset="0"/>
                </a:rPr>
                <a:t>Λάτβια</a:t>
              </a:r>
              <a:endParaRPr lang="en-US" sz="1800" b="1">
                <a:solidFill>
                  <a:schemeClr val="tx2"/>
                </a:solidFill>
                <a:latin typeface="Arial" charset="0"/>
              </a:endParaRPr>
            </a:p>
          </p:txBody>
        </p:sp>
        <p:sp>
          <p:nvSpPr>
            <p:cNvPr id="10292" name="Rectangle 52"/>
            <p:cNvSpPr>
              <a:spLocks noChangeArrowheads="1"/>
            </p:cNvSpPr>
            <p:nvPr/>
          </p:nvSpPr>
          <p:spPr bwMode="auto">
            <a:xfrm rot="18900000">
              <a:off x="1524000" y="5715000"/>
              <a:ext cx="401638" cy="152400"/>
            </a:xfrm>
            <a:prstGeom prst="rect">
              <a:avLst/>
            </a:prstGeom>
            <a:noFill/>
            <a:ln w="9525">
              <a:noFill/>
              <a:miter lim="800000"/>
              <a:headEnd/>
              <a:tailEnd/>
            </a:ln>
            <a:effectLst/>
          </p:spPr>
          <p:txBody>
            <a:bodyPr wrap="none" lIns="0" tIns="0" rIns="0" bIns="0">
              <a:spAutoFit/>
            </a:bodyPr>
            <a:lstStyle/>
            <a:p>
              <a:r>
                <a:rPr lang="el-GR" sz="1000" b="1">
                  <a:solidFill>
                    <a:schemeClr val="tx2"/>
                  </a:solidFill>
                  <a:latin typeface="Arial" charset="0"/>
                </a:rPr>
                <a:t>Βέλγιο</a:t>
              </a:r>
              <a:endParaRPr lang="en-US" sz="1800" b="1">
                <a:solidFill>
                  <a:schemeClr val="tx2"/>
                </a:solidFill>
                <a:latin typeface="Arial" charset="0"/>
              </a:endParaRPr>
            </a:p>
          </p:txBody>
        </p:sp>
        <p:sp>
          <p:nvSpPr>
            <p:cNvPr id="10293" name="Rectangle 53"/>
            <p:cNvSpPr>
              <a:spLocks noChangeArrowheads="1"/>
            </p:cNvSpPr>
            <p:nvPr/>
          </p:nvSpPr>
          <p:spPr bwMode="auto">
            <a:xfrm rot="18900000">
              <a:off x="1612900" y="5734050"/>
              <a:ext cx="712788" cy="152400"/>
            </a:xfrm>
            <a:prstGeom prst="rect">
              <a:avLst/>
            </a:prstGeom>
            <a:noFill/>
            <a:ln w="9525">
              <a:noFill/>
              <a:miter lim="800000"/>
              <a:headEnd/>
              <a:tailEnd/>
            </a:ln>
            <a:effectLst/>
          </p:spPr>
          <p:txBody>
            <a:bodyPr wrap="none" lIns="0" tIns="0" rIns="0" bIns="0">
              <a:spAutoFit/>
            </a:bodyPr>
            <a:lstStyle/>
            <a:p>
              <a:r>
                <a:rPr lang="el-GR" sz="1000" b="1">
                  <a:solidFill>
                    <a:schemeClr val="tx2"/>
                  </a:solidFill>
                  <a:latin typeface="Arial" charset="0"/>
                </a:rPr>
                <a:t>Πορτογαλία</a:t>
              </a:r>
              <a:endParaRPr lang="en-US" sz="1800" b="1">
                <a:solidFill>
                  <a:schemeClr val="tx2"/>
                </a:solidFill>
                <a:latin typeface="Arial" charset="0"/>
              </a:endParaRPr>
            </a:p>
          </p:txBody>
        </p:sp>
        <p:sp>
          <p:nvSpPr>
            <p:cNvPr id="10294" name="Rectangle 54"/>
            <p:cNvSpPr>
              <a:spLocks noChangeArrowheads="1"/>
            </p:cNvSpPr>
            <p:nvPr/>
          </p:nvSpPr>
          <p:spPr bwMode="auto">
            <a:xfrm rot="18900000">
              <a:off x="2163763" y="5654675"/>
              <a:ext cx="276225" cy="152400"/>
            </a:xfrm>
            <a:prstGeom prst="rect">
              <a:avLst/>
            </a:prstGeom>
            <a:noFill/>
            <a:ln w="9525">
              <a:noFill/>
              <a:miter lim="800000"/>
              <a:headEnd/>
              <a:tailEnd/>
            </a:ln>
            <a:effectLst/>
          </p:spPr>
          <p:txBody>
            <a:bodyPr wrap="none" lIns="0" tIns="0" rIns="0" bIns="0">
              <a:spAutoFit/>
            </a:bodyPr>
            <a:lstStyle/>
            <a:p>
              <a:r>
                <a:rPr lang="el-GR" sz="1000" b="1">
                  <a:solidFill>
                    <a:schemeClr val="tx2"/>
                  </a:solidFill>
                  <a:latin typeface="Arial" charset="0"/>
                </a:rPr>
                <a:t>ΗΠΑ</a:t>
              </a:r>
              <a:endParaRPr lang="en-US" sz="1800" b="1">
                <a:solidFill>
                  <a:schemeClr val="tx2"/>
                </a:solidFill>
                <a:latin typeface="Arial" charset="0"/>
              </a:endParaRPr>
            </a:p>
          </p:txBody>
        </p:sp>
        <p:sp>
          <p:nvSpPr>
            <p:cNvPr id="10295" name="Rectangle 55"/>
            <p:cNvSpPr>
              <a:spLocks noChangeArrowheads="1"/>
            </p:cNvSpPr>
            <p:nvPr/>
          </p:nvSpPr>
          <p:spPr bwMode="auto">
            <a:xfrm rot="18900000">
              <a:off x="2301875" y="5715000"/>
              <a:ext cx="520700" cy="152400"/>
            </a:xfrm>
            <a:prstGeom prst="rect">
              <a:avLst/>
            </a:prstGeom>
            <a:noFill/>
            <a:ln w="9525">
              <a:noFill/>
              <a:miter lim="800000"/>
              <a:headEnd/>
              <a:tailEnd/>
            </a:ln>
            <a:effectLst/>
          </p:spPr>
          <p:txBody>
            <a:bodyPr wrap="none" lIns="0" tIns="0" rIns="0" bIns="0">
              <a:spAutoFit/>
            </a:bodyPr>
            <a:lstStyle/>
            <a:p>
              <a:r>
                <a:rPr lang="el-GR" sz="1000" b="1">
                  <a:solidFill>
                    <a:schemeClr val="tx2"/>
                  </a:solidFill>
                  <a:latin typeface="Arial" charset="0"/>
                </a:rPr>
                <a:t>Ιρλανδία</a:t>
              </a:r>
              <a:endParaRPr lang="en-US" sz="1800" b="1">
                <a:solidFill>
                  <a:schemeClr val="tx2"/>
                </a:solidFill>
                <a:latin typeface="Arial" charset="0"/>
              </a:endParaRPr>
            </a:p>
          </p:txBody>
        </p:sp>
        <p:sp>
          <p:nvSpPr>
            <p:cNvPr id="10296" name="Rectangle 56"/>
            <p:cNvSpPr>
              <a:spLocks noChangeArrowheads="1"/>
            </p:cNvSpPr>
            <p:nvPr/>
          </p:nvSpPr>
          <p:spPr bwMode="auto">
            <a:xfrm rot="18900000">
              <a:off x="2586038" y="5726113"/>
              <a:ext cx="523875" cy="152400"/>
            </a:xfrm>
            <a:prstGeom prst="rect">
              <a:avLst/>
            </a:prstGeom>
            <a:noFill/>
            <a:ln w="9525">
              <a:noFill/>
              <a:miter lim="800000"/>
              <a:headEnd/>
              <a:tailEnd/>
            </a:ln>
            <a:effectLst/>
          </p:spPr>
          <p:txBody>
            <a:bodyPr wrap="none" lIns="0" tIns="0" rIns="0" bIns="0">
              <a:spAutoFit/>
            </a:bodyPr>
            <a:lstStyle/>
            <a:p>
              <a:r>
                <a:rPr lang="el-GR" sz="1000" b="1">
                  <a:solidFill>
                    <a:schemeClr val="tx2"/>
                  </a:solidFill>
                  <a:latin typeface="Arial" charset="0"/>
                </a:rPr>
                <a:t>Έσθονία</a:t>
              </a:r>
              <a:endParaRPr lang="en-US" sz="1800" b="1">
                <a:solidFill>
                  <a:schemeClr val="tx2"/>
                </a:solidFill>
                <a:latin typeface="Arial" charset="0"/>
              </a:endParaRPr>
            </a:p>
          </p:txBody>
        </p:sp>
        <p:sp>
          <p:nvSpPr>
            <p:cNvPr id="10297" name="Rectangle 57"/>
            <p:cNvSpPr>
              <a:spLocks noChangeArrowheads="1"/>
            </p:cNvSpPr>
            <p:nvPr/>
          </p:nvSpPr>
          <p:spPr bwMode="auto">
            <a:xfrm rot="18900000">
              <a:off x="2908300" y="5753100"/>
              <a:ext cx="406400" cy="152400"/>
            </a:xfrm>
            <a:prstGeom prst="rect">
              <a:avLst/>
            </a:prstGeom>
            <a:noFill/>
            <a:ln w="9525">
              <a:noFill/>
              <a:miter lim="800000"/>
              <a:headEnd/>
              <a:tailEnd/>
            </a:ln>
            <a:effectLst/>
          </p:spPr>
          <p:txBody>
            <a:bodyPr wrap="none" lIns="0" tIns="0" rIns="0" bIns="0">
              <a:spAutoFit/>
            </a:bodyPr>
            <a:lstStyle/>
            <a:p>
              <a:r>
                <a:rPr lang="el-GR" sz="1000" b="1">
                  <a:solidFill>
                    <a:schemeClr val="tx2"/>
                  </a:solidFill>
                  <a:latin typeface="Arial" charset="0"/>
                </a:rPr>
                <a:t>Γαλλία</a:t>
              </a:r>
              <a:endParaRPr lang="en-US" sz="1800" b="1">
                <a:solidFill>
                  <a:schemeClr val="tx2"/>
                </a:solidFill>
                <a:latin typeface="Arial" charset="0"/>
              </a:endParaRPr>
            </a:p>
          </p:txBody>
        </p:sp>
        <p:sp>
          <p:nvSpPr>
            <p:cNvPr id="10298" name="Rectangle 58"/>
            <p:cNvSpPr>
              <a:spLocks noChangeArrowheads="1"/>
            </p:cNvSpPr>
            <p:nvPr/>
          </p:nvSpPr>
          <p:spPr bwMode="auto">
            <a:xfrm rot="18900000">
              <a:off x="3332163" y="5626100"/>
              <a:ext cx="352425" cy="152400"/>
            </a:xfrm>
            <a:prstGeom prst="rect">
              <a:avLst/>
            </a:prstGeom>
            <a:noFill/>
            <a:ln w="9525">
              <a:noFill/>
              <a:miter lim="800000"/>
              <a:headEnd/>
              <a:tailEnd/>
            </a:ln>
            <a:effectLst/>
          </p:spPr>
          <p:txBody>
            <a:bodyPr wrap="none" lIns="0" tIns="0" rIns="0" bIns="0">
              <a:spAutoFit/>
            </a:bodyPr>
            <a:lstStyle/>
            <a:p>
              <a:r>
                <a:rPr lang="el-GR" sz="1000" b="1">
                  <a:solidFill>
                    <a:schemeClr val="tx2"/>
                  </a:solidFill>
                  <a:latin typeface="Arial" charset="0"/>
                </a:rPr>
                <a:t>Ιταλία</a:t>
              </a:r>
              <a:endParaRPr lang="en-US" sz="1800" b="1">
                <a:solidFill>
                  <a:schemeClr val="tx2"/>
                </a:solidFill>
                <a:latin typeface="Arial" charset="0"/>
              </a:endParaRPr>
            </a:p>
          </p:txBody>
        </p:sp>
        <p:sp>
          <p:nvSpPr>
            <p:cNvPr id="10299" name="Rectangle 59"/>
            <p:cNvSpPr>
              <a:spLocks noChangeArrowheads="1"/>
            </p:cNvSpPr>
            <p:nvPr/>
          </p:nvSpPr>
          <p:spPr bwMode="auto">
            <a:xfrm rot="18900000">
              <a:off x="3398838" y="5805488"/>
              <a:ext cx="544512" cy="152400"/>
            </a:xfrm>
            <a:prstGeom prst="rect">
              <a:avLst/>
            </a:prstGeom>
            <a:noFill/>
            <a:ln w="9525">
              <a:noFill/>
              <a:miter lim="800000"/>
              <a:headEnd/>
              <a:tailEnd/>
            </a:ln>
            <a:effectLst/>
          </p:spPr>
          <p:txBody>
            <a:bodyPr wrap="none" lIns="0" tIns="0" rIns="0" bIns="0">
              <a:spAutoFit/>
            </a:bodyPr>
            <a:lstStyle/>
            <a:p>
              <a:r>
                <a:rPr lang="el-GR" sz="1000" b="1">
                  <a:solidFill>
                    <a:schemeClr val="tx2"/>
                  </a:solidFill>
                  <a:latin typeface="Arial" charset="0"/>
                </a:rPr>
                <a:t>Σλοβενία</a:t>
              </a:r>
              <a:endParaRPr lang="en-US" sz="1800" b="1">
                <a:solidFill>
                  <a:schemeClr val="tx2"/>
                </a:solidFill>
                <a:latin typeface="Arial" charset="0"/>
              </a:endParaRPr>
            </a:p>
          </p:txBody>
        </p:sp>
        <p:sp>
          <p:nvSpPr>
            <p:cNvPr id="10300" name="Rectangle 60"/>
            <p:cNvSpPr>
              <a:spLocks noChangeArrowheads="1"/>
            </p:cNvSpPr>
            <p:nvPr/>
          </p:nvSpPr>
          <p:spPr bwMode="auto">
            <a:xfrm rot="18900000">
              <a:off x="3752850" y="5730875"/>
              <a:ext cx="547688" cy="152400"/>
            </a:xfrm>
            <a:prstGeom prst="rect">
              <a:avLst/>
            </a:prstGeom>
            <a:noFill/>
            <a:ln w="9525">
              <a:noFill/>
              <a:miter lim="800000"/>
              <a:headEnd/>
              <a:tailEnd/>
            </a:ln>
            <a:effectLst/>
          </p:spPr>
          <p:txBody>
            <a:bodyPr wrap="none" lIns="0" tIns="0" rIns="0" bIns="0">
              <a:spAutoFit/>
            </a:bodyPr>
            <a:lstStyle/>
            <a:p>
              <a:r>
                <a:rPr lang="el-GR" sz="1000" b="1">
                  <a:solidFill>
                    <a:schemeClr val="tx2"/>
                  </a:solidFill>
                  <a:latin typeface="Arial" charset="0"/>
                </a:rPr>
                <a:t>Φιλανδία</a:t>
              </a:r>
              <a:endParaRPr lang="en-US" sz="1800" b="1">
                <a:solidFill>
                  <a:schemeClr val="tx2"/>
                </a:solidFill>
                <a:latin typeface="Arial" charset="0"/>
              </a:endParaRPr>
            </a:p>
          </p:txBody>
        </p:sp>
        <p:sp>
          <p:nvSpPr>
            <p:cNvPr id="10301" name="Rectangle 61"/>
            <p:cNvSpPr>
              <a:spLocks noChangeArrowheads="1"/>
            </p:cNvSpPr>
            <p:nvPr/>
          </p:nvSpPr>
          <p:spPr bwMode="auto">
            <a:xfrm rot="18900000">
              <a:off x="4038600" y="5791200"/>
              <a:ext cx="523875" cy="152400"/>
            </a:xfrm>
            <a:prstGeom prst="rect">
              <a:avLst/>
            </a:prstGeom>
            <a:noFill/>
            <a:ln w="9525">
              <a:noFill/>
              <a:miter lim="800000"/>
              <a:headEnd/>
              <a:tailEnd/>
            </a:ln>
            <a:effectLst/>
          </p:spPr>
          <p:txBody>
            <a:bodyPr lIns="0" tIns="0" rIns="0" bIns="0">
              <a:spAutoFit/>
            </a:bodyPr>
            <a:lstStyle/>
            <a:p>
              <a:r>
                <a:rPr lang="el-GR" sz="1000" b="1">
                  <a:solidFill>
                    <a:schemeClr val="tx2"/>
                  </a:solidFill>
                  <a:latin typeface="Arial" charset="0"/>
                </a:rPr>
                <a:t>Τσεχία</a:t>
              </a:r>
              <a:endParaRPr lang="en-US" sz="1800" b="1">
                <a:solidFill>
                  <a:schemeClr val="tx2"/>
                </a:solidFill>
                <a:latin typeface="Arial" charset="0"/>
              </a:endParaRPr>
            </a:p>
          </p:txBody>
        </p:sp>
        <p:sp>
          <p:nvSpPr>
            <p:cNvPr id="10302" name="Rectangle 62"/>
            <p:cNvSpPr>
              <a:spLocks noChangeArrowheads="1"/>
            </p:cNvSpPr>
            <p:nvPr/>
          </p:nvSpPr>
          <p:spPr bwMode="auto">
            <a:xfrm rot="18900000">
              <a:off x="4240213" y="5800725"/>
              <a:ext cx="630237" cy="152400"/>
            </a:xfrm>
            <a:prstGeom prst="rect">
              <a:avLst/>
            </a:prstGeom>
            <a:noFill/>
            <a:ln w="9525">
              <a:noFill/>
              <a:miter lim="800000"/>
              <a:headEnd/>
              <a:tailEnd/>
            </a:ln>
            <a:effectLst/>
          </p:spPr>
          <p:txBody>
            <a:bodyPr wrap="none" lIns="0" tIns="0" rIns="0" bIns="0">
              <a:spAutoFit/>
            </a:bodyPr>
            <a:lstStyle/>
            <a:p>
              <a:r>
                <a:rPr lang="el-GR" sz="1000" b="1">
                  <a:solidFill>
                    <a:schemeClr val="tx2"/>
                  </a:solidFill>
                  <a:latin typeface="Arial" charset="0"/>
                </a:rPr>
                <a:t>Ουγγαρία</a:t>
              </a:r>
              <a:r>
                <a:rPr lang="en-US" sz="1000" b="1">
                  <a:solidFill>
                    <a:schemeClr val="tx2"/>
                  </a:solidFill>
                  <a:latin typeface="Arial" charset="0"/>
                </a:rPr>
                <a:t>*</a:t>
              </a:r>
              <a:endParaRPr lang="en-US" sz="1800" b="1">
                <a:solidFill>
                  <a:schemeClr val="tx2"/>
                </a:solidFill>
                <a:latin typeface="Arial" charset="0"/>
              </a:endParaRPr>
            </a:p>
          </p:txBody>
        </p:sp>
        <p:sp>
          <p:nvSpPr>
            <p:cNvPr id="10303" name="Rectangle 63"/>
            <p:cNvSpPr>
              <a:spLocks noChangeArrowheads="1"/>
            </p:cNvSpPr>
            <p:nvPr/>
          </p:nvSpPr>
          <p:spPr bwMode="auto">
            <a:xfrm rot="18900000">
              <a:off x="4622800" y="5718175"/>
              <a:ext cx="585788" cy="152400"/>
            </a:xfrm>
            <a:prstGeom prst="rect">
              <a:avLst/>
            </a:prstGeom>
            <a:noFill/>
            <a:ln w="9525">
              <a:noFill/>
              <a:miter lim="800000"/>
              <a:headEnd/>
              <a:tailEnd/>
            </a:ln>
            <a:effectLst/>
          </p:spPr>
          <p:txBody>
            <a:bodyPr wrap="none" lIns="0" tIns="0" rIns="0" bIns="0">
              <a:spAutoFit/>
            </a:bodyPr>
            <a:lstStyle/>
            <a:p>
              <a:r>
                <a:rPr lang="el-GR" sz="1000" b="1">
                  <a:solidFill>
                    <a:schemeClr val="tx2"/>
                  </a:solidFill>
                  <a:latin typeface="Arial" charset="0"/>
                </a:rPr>
                <a:t>Νορβηγία</a:t>
              </a:r>
              <a:endParaRPr lang="en-US" sz="1800" b="1">
                <a:solidFill>
                  <a:schemeClr val="tx2"/>
                </a:solidFill>
                <a:latin typeface="Arial" charset="0"/>
              </a:endParaRPr>
            </a:p>
          </p:txBody>
        </p:sp>
        <p:sp>
          <p:nvSpPr>
            <p:cNvPr id="10304" name="Rectangle 64"/>
            <p:cNvSpPr>
              <a:spLocks noChangeArrowheads="1"/>
            </p:cNvSpPr>
            <p:nvPr/>
          </p:nvSpPr>
          <p:spPr bwMode="auto">
            <a:xfrm rot="18900000">
              <a:off x="4867275" y="5778500"/>
              <a:ext cx="588963" cy="152400"/>
            </a:xfrm>
            <a:prstGeom prst="rect">
              <a:avLst/>
            </a:prstGeom>
            <a:noFill/>
            <a:ln w="9525">
              <a:noFill/>
              <a:miter lim="800000"/>
              <a:headEnd/>
              <a:tailEnd/>
            </a:ln>
            <a:effectLst/>
          </p:spPr>
          <p:txBody>
            <a:bodyPr wrap="none" lIns="0" tIns="0" rIns="0" bIns="0">
              <a:spAutoFit/>
            </a:bodyPr>
            <a:lstStyle/>
            <a:p>
              <a:r>
                <a:rPr lang="el-GR" sz="1000" b="1">
                  <a:solidFill>
                    <a:schemeClr val="tx2"/>
                  </a:solidFill>
                  <a:latin typeface="Arial" charset="0"/>
                </a:rPr>
                <a:t>Καναδάς</a:t>
              </a:r>
              <a:r>
                <a:rPr lang="en-US" sz="1000" b="1">
                  <a:solidFill>
                    <a:schemeClr val="tx2"/>
                  </a:solidFill>
                  <a:latin typeface="Arial" charset="0"/>
                </a:rPr>
                <a:t>*</a:t>
              </a:r>
              <a:endParaRPr lang="en-US" sz="1800" b="1">
                <a:solidFill>
                  <a:schemeClr val="tx2"/>
                </a:solidFill>
                <a:latin typeface="Arial" charset="0"/>
              </a:endParaRPr>
            </a:p>
          </p:txBody>
        </p:sp>
        <p:sp>
          <p:nvSpPr>
            <p:cNvPr id="10305" name="Rectangle 65"/>
            <p:cNvSpPr>
              <a:spLocks noChangeArrowheads="1"/>
            </p:cNvSpPr>
            <p:nvPr/>
          </p:nvSpPr>
          <p:spPr bwMode="auto">
            <a:xfrm rot="18900000">
              <a:off x="4802188" y="5691188"/>
              <a:ext cx="1385887" cy="152400"/>
            </a:xfrm>
            <a:prstGeom prst="rect">
              <a:avLst/>
            </a:prstGeom>
            <a:noFill/>
            <a:ln w="9525">
              <a:noFill/>
              <a:miter lim="800000"/>
              <a:headEnd/>
              <a:tailEnd/>
            </a:ln>
            <a:effectLst/>
          </p:spPr>
          <p:txBody>
            <a:bodyPr lIns="0" tIns="0" rIns="0" bIns="0">
              <a:spAutoFit/>
            </a:bodyPr>
            <a:lstStyle/>
            <a:p>
              <a:r>
                <a:rPr lang="el-GR" sz="1000" b="1">
                  <a:solidFill>
                    <a:schemeClr val="tx2"/>
                  </a:solidFill>
                  <a:latin typeface="Arial" charset="0"/>
                </a:rPr>
                <a:t>Ηνωμένο Βασίλειο</a:t>
              </a:r>
              <a:endParaRPr lang="en-US" sz="1800" b="1">
                <a:solidFill>
                  <a:schemeClr val="tx2"/>
                </a:solidFill>
                <a:latin typeface="Arial" charset="0"/>
              </a:endParaRPr>
            </a:p>
          </p:txBody>
        </p:sp>
        <p:sp>
          <p:nvSpPr>
            <p:cNvPr id="10306" name="Rectangle 66"/>
            <p:cNvSpPr>
              <a:spLocks noChangeArrowheads="1"/>
            </p:cNvSpPr>
            <p:nvPr/>
          </p:nvSpPr>
          <p:spPr bwMode="auto">
            <a:xfrm rot="18900000">
              <a:off x="5537200" y="5711825"/>
              <a:ext cx="530225" cy="152400"/>
            </a:xfrm>
            <a:prstGeom prst="rect">
              <a:avLst/>
            </a:prstGeom>
            <a:noFill/>
            <a:ln w="9525">
              <a:noFill/>
              <a:miter lim="800000"/>
              <a:headEnd/>
              <a:tailEnd/>
            </a:ln>
            <a:effectLst/>
          </p:spPr>
          <p:txBody>
            <a:bodyPr wrap="none" lIns="0" tIns="0" rIns="0" bIns="0">
              <a:spAutoFit/>
            </a:bodyPr>
            <a:lstStyle/>
            <a:p>
              <a:r>
                <a:rPr lang="el-GR" sz="1000" b="1">
                  <a:solidFill>
                    <a:schemeClr val="tx2"/>
                  </a:solidFill>
                  <a:latin typeface="Arial" charset="0"/>
                </a:rPr>
                <a:t>Πολωνία</a:t>
              </a:r>
              <a:endParaRPr lang="en-US" sz="1800" b="1">
                <a:solidFill>
                  <a:schemeClr val="tx2"/>
                </a:solidFill>
                <a:latin typeface="Arial" charset="0"/>
              </a:endParaRPr>
            </a:p>
          </p:txBody>
        </p:sp>
        <p:sp>
          <p:nvSpPr>
            <p:cNvPr id="10307" name="Rectangle 67"/>
            <p:cNvSpPr>
              <a:spLocks noChangeArrowheads="1"/>
            </p:cNvSpPr>
            <p:nvPr/>
          </p:nvSpPr>
          <p:spPr bwMode="auto">
            <a:xfrm rot="18900000">
              <a:off x="5867400" y="5791200"/>
              <a:ext cx="352425" cy="152400"/>
            </a:xfrm>
            <a:prstGeom prst="rect">
              <a:avLst/>
            </a:prstGeom>
            <a:noFill/>
            <a:ln w="9525">
              <a:noFill/>
              <a:miter lim="800000"/>
              <a:headEnd/>
              <a:tailEnd/>
            </a:ln>
            <a:effectLst/>
          </p:spPr>
          <p:txBody>
            <a:bodyPr wrap="none" lIns="0" tIns="0" rIns="0" bIns="0">
              <a:spAutoFit/>
            </a:bodyPr>
            <a:lstStyle/>
            <a:p>
              <a:r>
                <a:rPr lang="el-GR" sz="1000" b="1">
                  <a:solidFill>
                    <a:schemeClr val="tx2"/>
                  </a:solidFill>
                  <a:latin typeface="Arial" charset="0"/>
                </a:rPr>
                <a:t>Δανία</a:t>
              </a:r>
              <a:endParaRPr lang="en-US" sz="1800" b="1">
                <a:solidFill>
                  <a:schemeClr val="tx2"/>
                </a:solidFill>
                <a:latin typeface="Arial" charset="0"/>
              </a:endParaRPr>
            </a:p>
          </p:txBody>
        </p:sp>
        <p:sp>
          <p:nvSpPr>
            <p:cNvPr id="10308" name="Rectangle 68"/>
            <p:cNvSpPr>
              <a:spLocks noChangeArrowheads="1"/>
            </p:cNvSpPr>
            <p:nvPr/>
          </p:nvSpPr>
          <p:spPr bwMode="auto">
            <a:xfrm rot="18900000">
              <a:off x="6022975" y="5829300"/>
              <a:ext cx="552450" cy="152400"/>
            </a:xfrm>
            <a:prstGeom prst="rect">
              <a:avLst/>
            </a:prstGeom>
            <a:noFill/>
            <a:ln w="9525">
              <a:noFill/>
              <a:miter lim="800000"/>
              <a:headEnd/>
              <a:tailEnd/>
            </a:ln>
            <a:effectLst/>
          </p:spPr>
          <p:txBody>
            <a:bodyPr wrap="none" lIns="0" tIns="0" rIns="0" bIns="0">
              <a:spAutoFit/>
            </a:bodyPr>
            <a:lstStyle/>
            <a:p>
              <a:r>
                <a:rPr lang="el-GR" sz="1000" b="1">
                  <a:solidFill>
                    <a:schemeClr val="tx2"/>
                  </a:solidFill>
                  <a:latin typeface="Arial" charset="0"/>
                </a:rPr>
                <a:t>Γερμανία</a:t>
              </a:r>
              <a:endParaRPr lang="en-US" sz="1800" b="1">
                <a:solidFill>
                  <a:schemeClr val="tx2"/>
                </a:solidFill>
                <a:latin typeface="Arial" charset="0"/>
              </a:endParaRPr>
            </a:p>
          </p:txBody>
        </p:sp>
        <p:sp>
          <p:nvSpPr>
            <p:cNvPr id="10309" name="Rectangle 69"/>
            <p:cNvSpPr>
              <a:spLocks noChangeArrowheads="1"/>
            </p:cNvSpPr>
            <p:nvPr/>
          </p:nvSpPr>
          <p:spPr bwMode="auto">
            <a:xfrm rot="18900000">
              <a:off x="6324600" y="5791200"/>
              <a:ext cx="576263" cy="152400"/>
            </a:xfrm>
            <a:prstGeom prst="rect">
              <a:avLst/>
            </a:prstGeom>
            <a:noFill/>
            <a:ln w="9525">
              <a:noFill/>
              <a:miter lim="800000"/>
              <a:headEnd/>
              <a:tailEnd/>
            </a:ln>
            <a:effectLst/>
          </p:spPr>
          <p:txBody>
            <a:bodyPr wrap="none" lIns="0" tIns="0" rIns="0" bIns="0">
              <a:spAutoFit/>
            </a:bodyPr>
            <a:lstStyle/>
            <a:p>
              <a:r>
                <a:rPr lang="el-GR" sz="1000" b="1">
                  <a:solidFill>
                    <a:schemeClr val="tx2"/>
                  </a:solidFill>
                  <a:latin typeface="Arial" charset="0"/>
                </a:rPr>
                <a:t>Ολλανδία</a:t>
              </a:r>
              <a:endParaRPr lang="en-US" sz="1800" b="1">
                <a:solidFill>
                  <a:schemeClr val="tx2"/>
                </a:solidFill>
                <a:latin typeface="Arial" charset="0"/>
              </a:endParaRPr>
            </a:p>
          </p:txBody>
        </p:sp>
        <p:sp>
          <p:nvSpPr>
            <p:cNvPr id="10310" name="Rectangle 70"/>
            <p:cNvSpPr>
              <a:spLocks noChangeArrowheads="1"/>
            </p:cNvSpPr>
            <p:nvPr/>
          </p:nvSpPr>
          <p:spPr bwMode="auto">
            <a:xfrm rot="18900000">
              <a:off x="6670675" y="5784850"/>
              <a:ext cx="496888" cy="152400"/>
            </a:xfrm>
            <a:prstGeom prst="rect">
              <a:avLst/>
            </a:prstGeom>
            <a:noFill/>
            <a:ln w="9525">
              <a:noFill/>
              <a:miter lim="800000"/>
              <a:headEnd/>
              <a:tailEnd/>
            </a:ln>
            <a:effectLst/>
          </p:spPr>
          <p:txBody>
            <a:bodyPr wrap="none" lIns="0" tIns="0" rIns="0" bIns="0">
              <a:spAutoFit/>
            </a:bodyPr>
            <a:lstStyle/>
            <a:p>
              <a:r>
                <a:rPr lang="el-GR" sz="1000" b="1">
                  <a:solidFill>
                    <a:schemeClr val="tx2"/>
                  </a:solidFill>
                  <a:latin typeface="Arial" charset="0"/>
                </a:rPr>
                <a:t>Σουηδία</a:t>
              </a:r>
              <a:endParaRPr lang="en-US" sz="1800" b="1">
                <a:solidFill>
                  <a:schemeClr val="tx2"/>
                </a:solidFill>
                <a:latin typeface="Arial" charset="0"/>
              </a:endParaRPr>
            </a:p>
          </p:txBody>
        </p:sp>
        <p:sp>
          <p:nvSpPr>
            <p:cNvPr id="10311" name="Rectangle 71"/>
            <p:cNvSpPr>
              <a:spLocks noChangeArrowheads="1"/>
            </p:cNvSpPr>
            <p:nvPr/>
          </p:nvSpPr>
          <p:spPr bwMode="auto">
            <a:xfrm rot="18900000">
              <a:off x="6896100" y="5838825"/>
              <a:ext cx="563563" cy="152400"/>
            </a:xfrm>
            <a:prstGeom prst="rect">
              <a:avLst/>
            </a:prstGeom>
            <a:noFill/>
            <a:ln w="9525">
              <a:noFill/>
              <a:miter lim="800000"/>
              <a:headEnd/>
              <a:tailEnd/>
            </a:ln>
            <a:effectLst/>
          </p:spPr>
          <p:txBody>
            <a:bodyPr wrap="none" lIns="0" tIns="0" rIns="0" bIns="0">
              <a:spAutoFit/>
            </a:bodyPr>
            <a:lstStyle/>
            <a:p>
              <a:r>
                <a:rPr lang="el-GR" sz="1000" b="1">
                  <a:solidFill>
                    <a:schemeClr val="tx2"/>
                  </a:solidFill>
                  <a:latin typeface="Arial" charset="0"/>
                </a:rPr>
                <a:t>Σλοβακία</a:t>
              </a:r>
              <a:endParaRPr lang="en-US" sz="1800" b="1">
                <a:solidFill>
                  <a:schemeClr val="tx2"/>
                </a:solidFill>
                <a:latin typeface="Arial" charset="0"/>
              </a:endParaRPr>
            </a:p>
          </p:txBody>
        </p:sp>
        <p:sp>
          <p:nvSpPr>
            <p:cNvPr id="10312" name="Rectangle 72"/>
            <p:cNvSpPr>
              <a:spLocks noChangeArrowheads="1"/>
            </p:cNvSpPr>
            <p:nvPr/>
          </p:nvSpPr>
          <p:spPr bwMode="auto">
            <a:xfrm rot="18900000">
              <a:off x="7315200" y="5791200"/>
              <a:ext cx="461963" cy="152400"/>
            </a:xfrm>
            <a:prstGeom prst="rect">
              <a:avLst/>
            </a:prstGeom>
            <a:noFill/>
            <a:ln w="9525">
              <a:noFill/>
              <a:miter lim="800000"/>
              <a:headEnd/>
              <a:tailEnd/>
            </a:ln>
            <a:effectLst/>
          </p:spPr>
          <p:txBody>
            <a:bodyPr wrap="none" lIns="0" tIns="0" rIns="0" bIns="0">
              <a:spAutoFit/>
            </a:bodyPr>
            <a:lstStyle/>
            <a:p>
              <a:r>
                <a:rPr lang="el-GR" sz="1000" b="1">
                  <a:solidFill>
                    <a:schemeClr val="tx2"/>
                  </a:solidFill>
                  <a:latin typeface="Arial" charset="0"/>
                </a:rPr>
                <a:t>Ελβετία</a:t>
              </a:r>
              <a:endParaRPr lang="en-US" sz="1800" b="1">
                <a:solidFill>
                  <a:schemeClr val="tx2"/>
                </a:solidFill>
                <a:latin typeface="Arial" charset="0"/>
              </a:endParaRPr>
            </a:p>
          </p:txBody>
        </p:sp>
        <p:sp>
          <p:nvSpPr>
            <p:cNvPr id="10313" name="Rectangle 73"/>
            <p:cNvSpPr>
              <a:spLocks noChangeArrowheads="1"/>
            </p:cNvSpPr>
            <p:nvPr/>
          </p:nvSpPr>
          <p:spPr bwMode="auto">
            <a:xfrm rot="18900000">
              <a:off x="7689850" y="5661025"/>
              <a:ext cx="425450" cy="152400"/>
            </a:xfrm>
            <a:prstGeom prst="rect">
              <a:avLst/>
            </a:prstGeom>
            <a:noFill/>
            <a:ln w="9525">
              <a:noFill/>
              <a:miter lim="800000"/>
              <a:headEnd/>
              <a:tailEnd/>
            </a:ln>
            <a:effectLst/>
          </p:spPr>
          <p:txBody>
            <a:bodyPr wrap="none" lIns="0" tIns="0" rIns="0" bIns="0">
              <a:spAutoFit/>
            </a:bodyPr>
            <a:lstStyle/>
            <a:p>
              <a:r>
                <a:rPr lang="el-GR" sz="1000" b="1">
                  <a:solidFill>
                    <a:schemeClr val="tx2"/>
                  </a:solidFill>
                  <a:latin typeface="Arial" charset="0"/>
                </a:rPr>
                <a:t>Ισραήλ</a:t>
              </a:r>
              <a:endParaRPr lang="en-US" sz="1800" b="1">
                <a:solidFill>
                  <a:schemeClr val="tx2"/>
                </a:solidFill>
                <a:latin typeface="Arial" charset="0"/>
              </a:endParaRPr>
            </a:p>
          </p:txBody>
        </p:sp>
        <p:sp>
          <p:nvSpPr>
            <p:cNvPr id="10314" name="Rectangle 74"/>
            <p:cNvSpPr>
              <a:spLocks noChangeArrowheads="1"/>
            </p:cNvSpPr>
            <p:nvPr/>
          </p:nvSpPr>
          <p:spPr bwMode="auto">
            <a:xfrm rot="18900000">
              <a:off x="7897813" y="5749925"/>
              <a:ext cx="457200" cy="152400"/>
            </a:xfrm>
            <a:prstGeom prst="rect">
              <a:avLst/>
            </a:prstGeom>
            <a:noFill/>
            <a:ln w="9525">
              <a:noFill/>
              <a:miter lim="800000"/>
              <a:headEnd/>
              <a:tailEnd/>
            </a:ln>
            <a:effectLst/>
          </p:spPr>
          <p:txBody>
            <a:bodyPr wrap="none" lIns="0" tIns="0" rIns="0" bIns="0">
              <a:spAutoFit/>
            </a:bodyPr>
            <a:lstStyle/>
            <a:p>
              <a:r>
                <a:rPr lang="el-GR" sz="1000" b="1">
                  <a:solidFill>
                    <a:schemeClr val="tx2"/>
                  </a:solidFill>
                  <a:latin typeface="Arial" charset="0"/>
                </a:rPr>
                <a:t>Ελλάδα</a:t>
              </a:r>
              <a:endParaRPr lang="en-US" sz="1800" b="1">
                <a:solidFill>
                  <a:schemeClr val="tx2"/>
                </a:solidFill>
                <a:latin typeface="Arial" charset="0"/>
              </a:endParaRPr>
            </a:p>
          </p:txBody>
        </p:sp>
        <p:sp>
          <p:nvSpPr>
            <p:cNvPr id="10315" name="Text Box 75"/>
            <p:cNvSpPr txBox="1">
              <a:spLocks noChangeArrowheads="1"/>
            </p:cNvSpPr>
            <p:nvPr/>
          </p:nvSpPr>
          <p:spPr bwMode="auto">
            <a:xfrm>
              <a:off x="6143625" y="3425825"/>
              <a:ext cx="2420938" cy="244475"/>
            </a:xfrm>
            <a:prstGeom prst="rect">
              <a:avLst/>
            </a:prstGeom>
            <a:noFill/>
            <a:ln w="12700">
              <a:noFill/>
              <a:miter lim="800000"/>
              <a:headEnd/>
              <a:tailEnd/>
            </a:ln>
            <a:effectLst/>
          </p:spPr>
          <p:txBody>
            <a:bodyPr wrap="none">
              <a:spAutoFit/>
            </a:bodyPr>
            <a:lstStyle/>
            <a:p>
              <a:r>
                <a:rPr lang="el-GR" sz="1000" b="1">
                  <a:solidFill>
                    <a:schemeClr val="tx2"/>
                  </a:solidFill>
                  <a:latin typeface="Arial" charset="0"/>
                </a:rPr>
                <a:t>Μέσος όρος στην Ευρώπη</a:t>
              </a:r>
              <a:r>
                <a:rPr lang="en-US" sz="1000" b="1">
                  <a:solidFill>
                    <a:schemeClr val="tx2"/>
                  </a:solidFill>
                  <a:latin typeface="Arial" charset="0"/>
                </a:rPr>
                <a:t>: 16.6 pmp</a:t>
              </a:r>
            </a:p>
          </p:txBody>
        </p:sp>
        <p:sp>
          <p:nvSpPr>
            <p:cNvPr id="10317" name="Line 77"/>
            <p:cNvSpPr>
              <a:spLocks noChangeShapeType="1"/>
            </p:cNvSpPr>
            <p:nvPr/>
          </p:nvSpPr>
          <p:spPr bwMode="auto">
            <a:xfrm>
              <a:off x="1331913" y="1844675"/>
              <a:ext cx="39687" cy="669925"/>
            </a:xfrm>
            <a:prstGeom prst="line">
              <a:avLst/>
            </a:prstGeom>
            <a:noFill/>
            <a:ln w="57150">
              <a:solidFill>
                <a:srgbClr val="FF3399"/>
              </a:solidFill>
              <a:prstDash val="sysDot"/>
              <a:round/>
              <a:headEnd/>
              <a:tailEnd/>
            </a:ln>
            <a:effectLst/>
          </p:spPr>
          <p:txBody>
            <a:bodyPr wrap="none" anchor="ctr"/>
            <a:lstStyle/>
            <a:p>
              <a:endParaRPr lang="en-US"/>
            </a:p>
          </p:txBody>
        </p:sp>
        <p:sp>
          <p:nvSpPr>
            <p:cNvPr id="10318" name="Line 78"/>
            <p:cNvSpPr>
              <a:spLocks noChangeShapeType="1"/>
            </p:cNvSpPr>
            <p:nvPr/>
          </p:nvSpPr>
          <p:spPr bwMode="auto">
            <a:xfrm>
              <a:off x="1371600" y="2514600"/>
              <a:ext cx="3048000" cy="762000"/>
            </a:xfrm>
            <a:prstGeom prst="line">
              <a:avLst/>
            </a:prstGeom>
            <a:noFill/>
            <a:ln w="57150">
              <a:solidFill>
                <a:srgbClr val="FF3399"/>
              </a:solidFill>
              <a:prstDash val="sysDot"/>
              <a:round/>
              <a:headEnd/>
              <a:tailEnd/>
            </a:ln>
            <a:effectLst/>
          </p:spPr>
          <p:txBody>
            <a:bodyPr wrap="none" anchor="ctr"/>
            <a:lstStyle/>
            <a:p>
              <a:endParaRPr lang="en-US"/>
            </a:p>
          </p:txBody>
        </p:sp>
        <p:sp>
          <p:nvSpPr>
            <p:cNvPr id="10319" name="Line 79"/>
            <p:cNvSpPr>
              <a:spLocks noChangeShapeType="1"/>
            </p:cNvSpPr>
            <p:nvPr/>
          </p:nvSpPr>
          <p:spPr bwMode="auto">
            <a:xfrm>
              <a:off x="1331913" y="1844675"/>
              <a:ext cx="7200900" cy="0"/>
            </a:xfrm>
            <a:prstGeom prst="line">
              <a:avLst/>
            </a:prstGeom>
            <a:noFill/>
            <a:ln w="57150">
              <a:solidFill>
                <a:srgbClr val="FF3399"/>
              </a:solidFill>
              <a:prstDash val="sysDot"/>
              <a:round/>
              <a:headEnd/>
              <a:tailEnd/>
            </a:ln>
            <a:effectLst/>
          </p:spPr>
          <p:txBody>
            <a:bodyPr wrap="none" anchor="ctr"/>
            <a:lstStyle/>
            <a:p>
              <a:endParaRPr lang="en-US"/>
            </a:p>
          </p:txBody>
        </p:sp>
        <p:sp>
          <p:nvSpPr>
            <p:cNvPr id="10320" name="Line 80"/>
            <p:cNvSpPr>
              <a:spLocks noChangeShapeType="1"/>
            </p:cNvSpPr>
            <p:nvPr/>
          </p:nvSpPr>
          <p:spPr bwMode="auto">
            <a:xfrm>
              <a:off x="8532813" y="1844675"/>
              <a:ext cx="1587" cy="2346325"/>
            </a:xfrm>
            <a:prstGeom prst="line">
              <a:avLst/>
            </a:prstGeom>
            <a:noFill/>
            <a:ln w="57150">
              <a:solidFill>
                <a:srgbClr val="FF3399"/>
              </a:solidFill>
              <a:prstDash val="sysDot"/>
              <a:round/>
              <a:headEnd/>
              <a:tailEnd/>
            </a:ln>
            <a:effectLst/>
          </p:spPr>
          <p:txBody>
            <a:bodyPr wrap="none" anchor="ctr"/>
            <a:lstStyle/>
            <a:p>
              <a:endParaRPr lang="en-US"/>
            </a:p>
          </p:txBody>
        </p:sp>
        <p:sp>
          <p:nvSpPr>
            <p:cNvPr id="10321" name="Text Box 81"/>
            <p:cNvSpPr txBox="1">
              <a:spLocks noChangeArrowheads="1"/>
            </p:cNvSpPr>
            <p:nvPr/>
          </p:nvSpPr>
          <p:spPr bwMode="auto">
            <a:xfrm>
              <a:off x="3227388" y="2174875"/>
              <a:ext cx="4184650" cy="579438"/>
            </a:xfrm>
            <a:prstGeom prst="rect">
              <a:avLst/>
            </a:prstGeom>
            <a:noFill/>
            <a:ln w="12700">
              <a:noFill/>
              <a:miter lim="800000"/>
              <a:headEnd/>
              <a:tailEnd/>
            </a:ln>
            <a:effectLst/>
          </p:spPr>
          <p:txBody>
            <a:bodyPr wrap="none">
              <a:spAutoFit/>
            </a:bodyPr>
            <a:lstStyle/>
            <a:p>
              <a:pPr algn="ctr" eaLnBrk="0" hangingPunct="0"/>
              <a:r>
                <a:rPr lang="el-GR" sz="3200" b="1"/>
                <a:t>Περιθώριο Βελτίωσης;</a:t>
              </a:r>
              <a:endParaRPr lang="en-GB" sz="3200" b="1">
                <a:latin typeface="Arial" charset="0"/>
                <a:cs typeface="Arial" charset="0"/>
              </a:endParaRPr>
            </a:p>
          </p:txBody>
        </p:sp>
        <p:sp>
          <p:nvSpPr>
            <p:cNvPr id="10322" name="Line 82"/>
            <p:cNvSpPr>
              <a:spLocks noChangeShapeType="1"/>
            </p:cNvSpPr>
            <p:nvPr/>
          </p:nvSpPr>
          <p:spPr bwMode="auto">
            <a:xfrm>
              <a:off x="4724400" y="3657600"/>
              <a:ext cx="3810000" cy="533400"/>
            </a:xfrm>
            <a:prstGeom prst="line">
              <a:avLst/>
            </a:prstGeom>
            <a:noFill/>
            <a:ln w="57150">
              <a:solidFill>
                <a:srgbClr val="FF3399"/>
              </a:solidFill>
              <a:prstDash val="sysDot"/>
              <a:round/>
              <a:headEnd/>
              <a:tailEnd/>
            </a:ln>
            <a:effectLst/>
          </p:spPr>
          <p:txBody>
            <a:bodyPr wrap="none" anchor="ctr"/>
            <a:lstStyle/>
            <a:p>
              <a:endParaRPr lang="en-US"/>
            </a:p>
          </p:txBody>
        </p:sp>
        <p:sp>
          <p:nvSpPr>
            <p:cNvPr id="10323" name="Line 83"/>
            <p:cNvSpPr>
              <a:spLocks noChangeShapeType="1"/>
            </p:cNvSpPr>
            <p:nvPr/>
          </p:nvSpPr>
          <p:spPr bwMode="auto">
            <a:xfrm>
              <a:off x="4419600" y="3276600"/>
              <a:ext cx="304800" cy="381000"/>
            </a:xfrm>
            <a:prstGeom prst="line">
              <a:avLst/>
            </a:prstGeom>
            <a:noFill/>
            <a:ln w="57150">
              <a:solidFill>
                <a:srgbClr val="FF3399"/>
              </a:solidFill>
              <a:prstDash val="sysDot"/>
              <a:round/>
              <a:headEnd/>
              <a:tailEnd/>
            </a:ln>
            <a:effectLst/>
          </p:spPr>
          <p:txBody>
            <a:bodyPr wrap="none" anchor="ctr"/>
            <a:lstStyle/>
            <a:p>
              <a:endParaRPr lang="en-US"/>
            </a:p>
          </p:txBody>
        </p:sp>
      </p:gr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nvGraphicFramePr>
        <p:xfrm>
          <a:off x="291405" y="1700808"/>
          <a:ext cx="8601075" cy="4968552"/>
        </p:xfrm>
        <a:graphic>
          <a:graphicData uri="http://schemas.openxmlformats.org/presentationml/2006/ole">
            <p:oleObj spid="_x0000_s1026" name="Worksheet" r:id="rId3" imgW="6781800" imgH="4371975" progId="Excel.Sheet.8">
              <p:embed/>
            </p:oleObj>
          </a:graphicData>
        </a:graphic>
      </p:graphicFrame>
      <p:sp>
        <p:nvSpPr>
          <p:cNvPr id="4" name="Title 1"/>
          <p:cNvSpPr txBox="1">
            <a:spLocks/>
          </p:cNvSpPr>
          <p:nvPr/>
        </p:nvSpPr>
        <p:spPr>
          <a:xfrm>
            <a:off x="301752" y="260648"/>
            <a:ext cx="8534400" cy="1296144"/>
          </a:xfrm>
          <a:prstGeom prst="rect">
            <a:avLst/>
          </a:prstGeom>
        </p:spPr>
        <p:txBody>
          <a:bodyPr vert="horz"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3200" b="1" cap="all" dirty="0" err="1" smtClean="0">
                <a:solidFill>
                  <a:srgbClr val="002060"/>
                </a:solidFill>
                <a:effectLst>
                  <a:outerShdw blurRad="38100" dist="38100" dir="2700000" algn="tl">
                    <a:srgbClr val="000000">
                      <a:alpha val="43137"/>
                    </a:srgbClr>
                  </a:outerShdw>
                </a:effectLst>
                <a:latin typeface="+mj-lt"/>
                <a:ea typeface="+mj-ea"/>
                <a:cs typeface="Calibri" panose="020F0502020204030204" pitchFamily="34" charset="0"/>
              </a:rPr>
              <a:t>Θνησιμοτητα</a:t>
            </a:r>
            <a:r>
              <a:rPr lang="el-GR" sz="3200" b="1" cap="all" dirty="0" smtClean="0">
                <a:solidFill>
                  <a:srgbClr val="002060"/>
                </a:solidFill>
                <a:effectLst>
                  <a:outerShdw blurRad="38100" dist="38100" dir="2700000" algn="tl">
                    <a:srgbClr val="000000">
                      <a:alpha val="43137"/>
                    </a:srgbClr>
                  </a:outerShdw>
                </a:effectLst>
                <a:latin typeface="+mj-lt"/>
                <a:ea typeface="+mj-ea"/>
                <a:cs typeface="Calibri" panose="020F0502020204030204" pitchFamily="34" charset="0"/>
              </a:rPr>
              <a:t>: </a:t>
            </a:r>
            <a:r>
              <a:rPr lang="el-GR" sz="3200" b="1" cap="all" dirty="0" err="1" smtClean="0">
                <a:solidFill>
                  <a:srgbClr val="002060"/>
                </a:solidFill>
                <a:effectLst>
                  <a:outerShdw blurRad="38100" dist="38100" dir="2700000" algn="tl">
                    <a:srgbClr val="000000">
                      <a:alpha val="43137"/>
                    </a:srgbClr>
                  </a:outerShdw>
                </a:effectLst>
                <a:latin typeface="+mj-lt"/>
                <a:ea typeface="+mj-ea"/>
                <a:cs typeface="Calibri" panose="020F0502020204030204" pitchFamily="34" charset="0"/>
              </a:rPr>
              <a:t>α.ε.α</a:t>
            </a:r>
            <a:r>
              <a:rPr lang="el-GR" sz="3200" b="1" cap="all" dirty="0" smtClean="0">
                <a:solidFill>
                  <a:srgbClr val="002060"/>
                </a:solidFill>
                <a:effectLst>
                  <a:outerShdw blurRad="38100" dist="38100" dir="2700000" algn="tl">
                    <a:srgbClr val="000000">
                      <a:alpha val="43137"/>
                    </a:srgbClr>
                  </a:outerShdw>
                </a:effectLst>
                <a:latin typeface="+mj-lt"/>
                <a:ea typeface="+mj-ea"/>
                <a:cs typeface="Calibri" panose="020F0502020204030204" pitchFamily="34" charset="0"/>
              </a:rPr>
              <a:t>. &amp; </a:t>
            </a:r>
            <a:r>
              <a:rPr lang="el-GR" sz="3200" b="1" cap="all" dirty="0" err="1" smtClean="0">
                <a:solidFill>
                  <a:srgbClr val="002060"/>
                </a:solidFill>
                <a:effectLst>
                  <a:outerShdw blurRad="38100" dist="38100" dir="2700000" algn="tl">
                    <a:srgbClr val="000000">
                      <a:alpha val="43137"/>
                    </a:srgbClr>
                  </a:outerShdw>
                </a:effectLst>
                <a:latin typeface="+mj-lt"/>
                <a:ea typeface="+mj-ea"/>
                <a:cs typeface="Calibri" panose="020F0502020204030204" pitchFamily="34" charset="0"/>
              </a:rPr>
              <a:t>τροχαια</a:t>
            </a:r>
            <a:endParaRPr lang="el-GR" sz="3200" b="1" cap="all" dirty="0" smtClean="0">
              <a:solidFill>
                <a:srgbClr val="002060"/>
              </a:solidFill>
              <a:effectLst>
                <a:outerShdw blurRad="38100" dist="38100" dir="2700000" algn="tl">
                  <a:srgbClr val="000000">
                    <a:alpha val="43137"/>
                  </a:srgbClr>
                </a:outerShdw>
              </a:effectLst>
              <a:latin typeface="+mj-lt"/>
              <a:ea typeface="+mj-ea"/>
              <a:cs typeface="Calibri" panose="020F0502020204030204" pitchFamily="34" charset="0"/>
            </a:endParaRPr>
          </a:p>
          <a:p>
            <a:pPr lvl="0" algn="ctr" fontAlgn="auto">
              <a:spcAft>
                <a:spcPts val="0"/>
              </a:spcAft>
            </a:pPr>
            <a:r>
              <a:rPr lang="el-GR" sz="2400" b="1" dirty="0" smtClean="0">
                <a:solidFill>
                  <a:srgbClr val="002060"/>
                </a:solidFill>
                <a:effectLst>
                  <a:outerShdw blurRad="38100" dist="38100" dir="2700000" algn="tl">
                    <a:srgbClr val="000000">
                      <a:alpha val="43137"/>
                    </a:srgbClr>
                  </a:outerShdw>
                </a:effectLst>
                <a:latin typeface="+mj-lt"/>
                <a:cs typeface="Arial Greek"/>
              </a:rPr>
              <a:t>ανά 100.000 πληθυσμού</a:t>
            </a:r>
            <a:endParaRPr kumimoji="0" lang="en-US" sz="2400" b="0" i="0" u="none" strike="noStrike" kern="1200" cap="small" spc="0" normalizeH="0" noProof="0" dirty="0">
              <a:ln>
                <a:noFill/>
              </a:ln>
              <a:solidFill>
                <a:srgbClr val="002060"/>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2"/>
          <p:cNvGraphicFramePr>
            <a:graphicFrameLocks noChangeAspect="1"/>
          </p:cNvGraphicFramePr>
          <p:nvPr/>
        </p:nvGraphicFramePr>
        <p:xfrm>
          <a:off x="129728" y="1700808"/>
          <a:ext cx="8834760" cy="4968552"/>
        </p:xfrm>
        <a:graphic>
          <a:graphicData uri="http://schemas.openxmlformats.org/presentationml/2006/ole">
            <p:oleObj spid="_x0000_s2050" name="Worksheet" r:id="rId3" imgW="6581775" imgH="4352925" progId="Excel.Sheet.8">
              <p:embed/>
            </p:oleObj>
          </a:graphicData>
        </a:graphic>
      </p:graphicFrame>
      <p:sp>
        <p:nvSpPr>
          <p:cNvPr id="6" name="Title 5"/>
          <p:cNvSpPr>
            <a:spLocks noGrp="1"/>
          </p:cNvSpPr>
          <p:nvPr>
            <p:ph type="title"/>
          </p:nvPr>
        </p:nvSpPr>
        <p:spPr>
          <a:xfrm>
            <a:off x="301752" y="260648"/>
            <a:ext cx="8534400" cy="1368152"/>
          </a:xfrm>
        </p:spPr>
        <p:txBody>
          <a:bodyPr>
            <a:noAutofit/>
          </a:bodyPr>
          <a:lstStyle/>
          <a:p>
            <a:r>
              <a:rPr lang="el-GR" sz="3200" b="1" dirty="0" smtClean="0">
                <a:solidFill>
                  <a:srgbClr val="002060"/>
                </a:solidFill>
                <a:effectLst>
                  <a:outerShdw blurRad="38100" dist="38100" dir="2700000" algn="tl">
                    <a:srgbClr val="000000">
                      <a:alpha val="43137"/>
                    </a:srgbClr>
                  </a:outerShdw>
                </a:effectLst>
                <a:cs typeface="Times New Roman Greek"/>
              </a:rPr>
              <a:t>ΔΕΙΚΤΗΣ ΔΙΑΘΕΣΗΣ ΔΟΤΩΝ</a:t>
            </a:r>
            <a:r>
              <a:rPr lang="el-GR" sz="2400" b="1" dirty="0" smtClean="0">
                <a:solidFill>
                  <a:srgbClr val="002060"/>
                </a:solidFill>
                <a:effectLst>
                  <a:outerShdw blurRad="38100" dist="38100" dir="2700000" algn="tl">
                    <a:srgbClr val="000000">
                      <a:alpha val="43137"/>
                    </a:srgbClr>
                  </a:outerShdw>
                </a:effectLst>
                <a:cs typeface="Times New Roman Greek"/>
              </a:rPr>
              <a:t/>
            </a:r>
            <a:br>
              <a:rPr lang="el-GR" sz="2400" b="1" dirty="0" smtClean="0">
                <a:solidFill>
                  <a:srgbClr val="002060"/>
                </a:solidFill>
                <a:effectLst>
                  <a:outerShdw blurRad="38100" dist="38100" dir="2700000" algn="tl">
                    <a:srgbClr val="000000">
                      <a:alpha val="43137"/>
                    </a:srgbClr>
                  </a:outerShdw>
                </a:effectLst>
                <a:cs typeface="Times New Roman Greek"/>
              </a:rPr>
            </a:br>
            <a:r>
              <a:rPr lang="el-GR" sz="2000" b="1" dirty="0" smtClean="0">
                <a:solidFill>
                  <a:srgbClr val="002060"/>
                </a:solidFill>
                <a:effectLst>
                  <a:outerShdw blurRad="38100" dist="38100" dir="2700000" algn="tl">
                    <a:srgbClr val="000000">
                      <a:alpha val="43137"/>
                    </a:srgbClr>
                  </a:outerShdw>
                </a:effectLst>
                <a:cs typeface="Times New Roman Greek"/>
              </a:rPr>
              <a:t>Αρ. Δοτών / Αρ. Θανάτων (από Α.Ε.Ε. &amp; Τροχαία) </a:t>
            </a:r>
            <a:r>
              <a:rPr lang="el-GR" sz="2000" b="1" dirty="0" err="1" smtClean="0">
                <a:solidFill>
                  <a:srgbClr val="002060"/>
                </a:solidFill>
                <a:effectLst>
                  <a:outerShdw blurRad="38100" dist="38100" dir="2700000" algn="tl">
                    <a:srgbClr val="000000">
                      <a:alpha val="43137"/>
                    </a:srgbClr>
                  </a:outerShdw>
                </a:effectLst>
                <a:cs typeface="Times New Roman Greek"/>
              </a:rPr>
              <a:t>α.ε.π</a:t>
            </a:r>
            <a:r>
              <a:rPr lang="el-GR" sz="2000" b="1" dirty="0" smtClean="0">
                <a:solidFill>
                  <a:srgbClr val="002060"/>
                </a:solidFill>
                <a:effectLst>
                  <a:outerShdw blurRad="38100" dist="38100" dir="2700000" algn="tl">
                    <a:srgbClr val="000000">
                      <a:alpha val="43137"/>
                    </a:srgbClr>
                  </a:outerShdw>
                </a:effectLst>
                <a:cs typeface="Times New Roman Greek"/>
              </a:rPr>
              <a:t>.</a:t>
            </a:r>
            <a:endParaRPr lang="en-US" sz="2000"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323528" y="260648"/>
            <a:ext cx="8496944" cy="1368152"/>
          </a:xfrm>
        </p:spPr>
        <p:txBody>
          <a:bodyPr anchor="ctr">
            <a:normAutofit/>
          </a:bodyPr>
          <a:lstStyle/>
          <a:p>
            <a:r>
              <a:rPr lang="el-GR" sz="3600" b="1" dirty="0" err="1" smtClean="0">
                <a:solidFill>
                  <a:srgbClr val="002060"/>
                </a:solidFill>
                <a:effectLst>
                  <a:outerShdw blurRad="38100" dist="38100" dir="2700000" algn="tl">
                    <a:srgbClr val="000000">
                      <a:alpha val="43137"/>
                    </a:srgbClr>
                  </a:outerShdw>
                </a:effectLst>
              </a:rPr>
              <a:t>Εκτιμηση</a:t>
            </a:r>
            <a:r>
              <a:rPr lang="el-GR" sz="3600" b="1" dirty="0" smtClean="0">
                <a:solidFill>
                  <a:srgbClr val="002060"/>
                </a:solidFill>
                <a:effectLst>
                  <a:outerShdw blurRad="38100" dist="38100" dir="2700000" algn="tl">
                    <a:srgbClr val="000000">
                      <a:alpha val="43137"/>
                    </a:srgbClr>
                  </a:outerShdw>
                </a:effectLst>
              </a:rPr>
              <a:t> </a:t>
            </a:r>
            <a:r>
              <a:rPr lang="el-GR" sz="3600" b="1" dirty="0" err="1" smtClean="0">
                <a:solidFill>
                  <a:srgbClr val="002060"/>
                </a:solidFill>
                <a:effectLst>
                  <a:outerShdw blurRad="38100" dist="38100" dir="2700000" algn="tl">
                    <a:srgbClr val="000000">
                      <a:alpha val="43137"/>
                    </a:srgbClr>
                  </a:outerShdw>
                </a:effectLst>
              </a:rPr>
              <a:t>ΔυναμικοΥ</a:t>
            </a:r>
            <a:r>
              <a:rPr lang="el-GR" sz="3600" b="1" dirty="0" smtClean="0">
                <a:solidFill>
                  <a:srgbClr val="002060"/>
                </a:solidFill>
                <a:effectLst>
                  <a:outerShdw blurRad="38100" dist="38100" dir="2700000" algn="tl">
                    <a:srgbClr val="000000">
                      <a:alpha val="43137"/>
                    </a:srgbClr>
                  </a:outerShdw>
                </a:effectLst>
              </a:rPr>
              <a:t> </a:t>
            </a:r>
            <a:r>
              <a:rPr lang="el-GR" sz="3600" b="1" dirty="0" err="1" smtClean="0">
                <a:solidFill>
                  <a:srgbClr val="002060"/>
                </a:solidFill>
                <a:effectLst>
                  <a:outerShdw blurRad="38100" dist="38100" dir="2700000" algn="tl">
                    <a:srgbClr val="000000">
                      <a:alpha val="43137"/>
                    </a:srgbClr>
                  </a:outerShdw>
                </a:effectLst>
              </a:rPr>
              <a:t>Δοτων</a:t>
            </a:r>
            <a:endParaRPr lang="el-GR" sz="2200" b="1" dirty="0">
              <a:solidFill>
                <a:srgbClr val="002060"/>
              </a:solidFill>
              <a:effectLst>
                <a:outerShdw blurRad="38100" dist="38100" dir="2700000" algn="tl">
                  <a:srgbClr val="000000">
                    <a:alpha val="43137"/>
                  </a:srgbClr>
                </a:outerShdw>
              </a:effectLst>
            </a:endParaRPr>
          </a:p>
        </p:txBody>
      </p:sp>
      <p:sp>
        <p:nvSpPr>
          <p:cNvPr id="79875" name="Rectangle 3"/>
          <p:cNvSpPr>
            <a:spLocks noGrp="1" noChangeArrowheads="1"/>
          </p:cNvSpPr>
          <p:nvPr>
            <p:ph type="body" idx="1"/>
          </p:nvPr>
        </p:nvSpPr>
        <p:spPr>
          <a:xfrm>
            <a:off x="467544" y="2852936"/>
            <a:ext cx="5617319" cy="2592288"/>
          </a:xfrm>
        </p:spPr>
        <p:txBody>
          <a:bodyPr>
            <a:normAutofit lnSpcReduction="10000"/>
          </a:bodyPr>
          <a:lstStyle/>
          <a:p>
            <a:pPr>
              <a:lnSpc>
                <a:spcPct val="90000"/>
              </a:lnSpc>
              <a:buClr>
                <a:schemeClr val="tx2"/>
              </a:buClr>
              <a:buNone/>
            </a:pPr>
            <a:r>
              <a:rPr lang="el-GR" sz="1600" b="1" dirty="0" smtClean="0">
                <a:solidFill>
                  <a:srgbClr val="0070C0"/>
                </a:solidFill>
                <a:effectLst>
                  <a:outerShdw blurRad="38100" dist="38100" dir="2700000" algn="tl">
                    <a:srgbClr val="000000">
                      <a:alpha val="43137"/>
                    </a:srgbClr>
                  </a:outerShdw>
                </a:effectLst>
              </a:rPr>
              <a:t>ΕΕΕΘ: Μελέτη ΜΕΘ - 2000</a:t>
            </a:r>
            <a:endParaRPr lang="el-GR" sz="1600" b="1" dirty="0" smtClean="0">
              <a:solidFill>
                <a:srgbClr val="0070C0"/>
              </a:solidFill>
            </a:endParaRPr>
          </a:p>
          <a:p>
            <a:pPr>
              <a:lnSpc>
                <a:spcPct val="90000"/>
              </a:lnSpc>
              <a:buClr>
                <a:schemeClr val="tx2"/>
              </a:buClr>
            </a:pPr>
            <a:r>
              <a:rPr lang="el-GR" sz="1600" b="1" dirty="0" smtClean="0"/>
              <a:t>Νοσοκομεία = 99</a:t>
            </a:r>
            <a:endParaRPr lang="el-GR" sz="1600" b="1" dirty="0"/>
          </a:p>
          <a:p>
            <a:pPr>
              <a:lnSpc>
                <a:spcPct val="90000"/>
              </a:lnSpc>
              <a:buClr>
                <a:schemeClr val="tx2"/>
              </a:buClr>
            </a:pPr>
            <a:r>
              <a:rPr lang="el-GR" sz="1600" b="1" dirty="0"/>
              <a:t>Σύνολο ΜΕΘ </a:t>
            </a:r>
            <a:r>
              <a:rPr lang="el-GR" sz="1600" b="1" dirty="0" smtClean="0"/>
              <a:t>= 54  </a:t>
            </a:r>
            <a:endParaRPr lang="el-GR" sz="1600" b="1" dirty="0"/>
          </a:p>
          <a:p>
            <a:pPr>
              <a:lnSpc>
                <a:spcPct val="90000"/>
              </a:lnSpc>
              <a:buClr>
                <a:schemeClr val="tx2"/>
              </a:buClr>
            </a:pPr>
            <a:r>
              <a:rPr lang="el-GR" sz="1600" b="1" dirty="0" smtClean="0"/>
              <a:t>Σύνολο κλινών ΜΕΘ = 517</a:t>
            </a:r>
          </a:p>
          <a:p>
            <a:pPr>
              <a:lnSpc>
                <a:spcPct val="90000"/>
              </a:lnSpc>
              <a:buClr>
                <a:schemeClr val="tx2"/>
              </a:buClr>
            </a:pPr>
            <a:r>
              <a:rPr lang="el-GR" sz="1600" b="1" dirty="0" smtClean="0"/>
              <a:t>Κλίνες σε λειτουργία = 403  </a:t>
            </a:r>
          </a:p>
          <a:p>
            <a:pPr>
              <a:lnSpc>
                <a:spcPct val="90000"/>
              </a:lnSpc>
              <a:buClr>
                <a:schemeClr val="tx2"/>
              </a:buClr>
            </a:pPr>
            <a:r>
              <a:rPr lang="el-GR" sz="1600" b="1" dirty="0" smtClean="0"/>
              <a:t>Ανάγκες </a:t>
            </a:r>
            <a:r>
              <a:rPr lang="el-GR" sz="1600" b="1" dirty="0"/>
              <a:t>σε κλίνες </a:t>
            </a:r>
            <a:r>
              <a:rPr lang="el-GR" sz="1600" b="1" dirty="0" smtClean="0"/>
              <a:t>ΜΕΘ = +560</a:t>
            </a:r>
            <a:endParaRPr lang="el-GR" sz="1600" b="1" dirty="0"/>
          </a:p>
          <a:p>
            <a:pPr>
              <a:lnSpc>
                <a:spcPct val="90000"/>
              </a:lnSpc>
              <a:buClr>
                <a:schemeClr val="tx2"/>
              </a:buClr>
            </a:pPr>
            <a:r>
              <a:rPr lang="el-GR" sz="1600" b="1" dirty="0" smtClean="0">
                <a:solidFill>
                  <a:srgbClr val="CC0000"/>
                </a:solidFill>
              </a:rPr>
              <a:t>Εισαγωγές ΜΕΘ = 12422  </a:t>
            </a:r>
          </a:p>
          <a:p>
            <a:pPr>
              <a:lnSpc>
                <a:spcPct val="90000"/>
              </a:lnSpc>
              <a:buClr>
                <a:schemeClr val="tx2"/>
              </a:buClr>
            </a:pPr>
            <a:r>
              <a:rPr lang="el-GR" sz="1600" b="1" dirty="0" smtClean="0"/>
              <a:t>Μέση νοσηλεία = 11.4 ημέρες </a:t>
            </a:r>
            <a:endParaRPr lang="el-GR" sz="1600" b="1" dirty="0">
              <a:solidFill>
                <a:srgbClr val="CC0000"/>
              </a:solidFill>
            </a:endParaRPr>
          </a:p>
          <a:p>
            <a:pPr>
              <a:lnSpc>
                <a:spcPct val="90000"/>
              </a:lnSpc>
              <a:buClr>
                <a:schemeClr val="tx2"/>
              </a:buClr>
            </a:pPr>
            <a:r>
              <a:rPr lang="el-GR" sz="1600" b="1" dirty="0" smtClean="0">
                <a:solidFill>
                  <a:srgbClr val="CC0000"/>
                </a:solidFill>
              </a:rPr>
              <a:t>Θνητότητα ΜΕΘ = </a:t>
            </a:r>
            <a:r>
              <a:rPr lang="el-GR" sz="1600" b="1" dirty="0">
                <a:solidFill>
                  <a:srgbClr val="CC0000"/>
                </a:solidFill>
              </a:rPr>
              <a:t>21% </a:t>
            </a:r>
            <a:r>
              <a:rPr lang="el-GR" sz="1600" b="1" dirty="0" smtClean="0">
                <a:solidFill>
                  <a:srgbClr val="CC0000"/>
                </a:solidFill>
              </a:rPr>
              <a:t> </a:t>
            </a:r>
            <a:endParaRPr lang="el-GR" sz="1600" b="1" dirty="0">
              <a:solidFill>
                <a:srgbClr val="CC0000"/>
              </a:solidFill>
            </a:endParaRPr>
          </a:p>
          <a:p>
            <a:pPr>
              <a:lnSpc>
                <a:spcPct val="90000"/>
              </a:lnSpc>
              <a:buClr>
                <a:schemeClr val="tx2"/>
              </a:buClr>
            </a:pPr>
            <a:r>
              <a:rPr lang="el-GR" sz="1600" b="1" dirty="0"/>
              <a:t>Λοιπή νοσοκομειακή Θνητότητα </a:t>
            </a:r>
            <a:r>
              <a:rPr lang="el-GR" sz="1600" b="1" dirty="0" smtClean="0"/>
              <a:t>= 2.3 %</a:t>
            </a:r>
          </a:p>
        </p:txBody>
      </p:sp>
      <p:sp>
        <p:nvSpPr>
          <p:cNvPr id="79876" name="Rectangle 4"/>
          <p:cNvSpPr>
            <a:spLocks noChangeArrowheads="1"/>
          </p:cNvSpPr>
          <p:nvPr/>
        </p:nvSpPr>
        <p:spPr bwMode="auto">
          <a:xfrm>
            <a:off x="4139952" y="3212976"/>
            <a:ext cx="4320480" cy="738664"/>
          </a:xfrm>
          <a:prstGeom prst="rect">
            <a:avLst/>
          </a:prstGeom>
          <a:noFill/>
          <a:ln w="9525">
            <a:noFill/>
            <a:miter lim="800000"/>
            <a:headEnd/>
            <a:tailEnd/>
          </a:ln>
          <a:effectLst/>
        </p:spPr>
        <p:txBody>
          <a:bodyPr wrap="square">
            <a:spAutoFit/>
          </a:bodyPr>
          <a:lstStyle/>
          <a:p>
            <a:pPr algn="r"/>
            <a:r>
              <a:rPr lang="el-GR" sz="1400" b="1" u="sng" dirty="0">
                <a:solidFill>
                  <a:srgbClr val="0070C0"/>
                </a:solidFill>
              </a:rPr>
              <a:t>Καθηγητής </a:t>
            </a:r>
            <a:r>
              <a:rPr lang="el-GR" sz="1400" b="1" u="sng" dirty="0" err="1">
                <a:solidFill>
                  <a:srgbClr val="0070C0"/>
                </a:solidFill>
              </a:rPr>
              <a:t>Γ.Ι.Μπαλτόπουλος</a:t>
            </a:r>
            <a:r>
              <a:rPr lang="el-GR" sz="1400" b="1" u="sng" dirty="0">
                <a:solidFill>
                  <a:srgbClr val="0070C0"/>
                </a:solidFill>
              </a:rPr>
              <a:t>  </a:t>
            </a:r>
          </a:p>
          <a:p>
            <a:pPr algn="r"/>
            <a:r>
              <a:rPr lang="el-GR" sz="1400" dirty="0" err="1" smtClean="0">
                <a:solidFill>
                  <a:srgbClr val="0070C0"/>
                </a:solidFill>
              </a:rPr>
              <a:t>Πανεπ</a:t>
            </a:r>
            <a:r>
              <a:rPr lang="el-GR" sz="1400" dirty="0" smtClean="0">
                <a:solidFill>
                  <a:srgbClr val="0070C0"/>
                </a:solidFill>
              </a:rPr>
              <a:t>. Κλινική </a:t>
            </a:r>
            <a:r>
              <a:rPr lang="el-GR" sz="1400" dirty="0">
                <a:solidFill>
                  <a:srgbClr val="0070C0"/>
                </a:solidFill>
              </a:rPr>
              <a:t>Εντατικής Νοσηλείας </a:t>
            </a:r>
            <a:r>
              <a:rPr lang="el-GR" sz="1400" dirty="0" smtClean="0">
                <a:solidFill>
                  <a:srgbClr val="0070C0"/>
                </a:solidFill>
              </a:rPr>
              <a:t> Γ.Ν.Α. </a:t>
            </a:r>
            <a:r>
              <a:rPr lang="el-GR" sz="1400" dirty="0" smtClean="0">
                <a:solidFill>
                  <a:srgbClr val="0070C0"/>
                </a:solidFill>
                <a:sym typeface="Wingdings" pitchFamily="2" charset="2"/>
              </a:rPr>
              <a:t> </a:t>
            </a:r>
            <a:r>
              <a:rPr lang="el-GR" sz="1400" dirty="0">
                <a:solidFill>
                  <a:srgbClr val="0070C0"/>
                </a:solidFill>
                <a:sym typeface="Wingdings" pitchFamily="2" charset="2"/>
              </a:rPr>
              <a:t>ΚΑΤ</a:t>
            </a:r>
          </a:p>
          <a:p>
            <a:pPr algn="r"/>
            <a:r>
              <a:rPr lang="el-GR" sz="1400" dirty="0">
                <a:solidFill>
                  <a:srgbClr val="0070C0"/>
                </a:solidFill>
              </a:rPr>
              <a:t>1 Οκτωβρίου 2004</a:t>
            </a:r>
            <a:endParaRPr lang="el-GR" sz="1400" dirty="0">
              <a:solidFill>
                <a:srgbClr val="0070C0"/>
              </a:solidFill>
              <a:sym typeface="Wingdings" pitchFamily="2" charset="2"/>
            </a:endParaRPr>
          </a:p>
        </p:txBody>
      </p:sp>
      <p:sp>
        <p:nvSpPr>
          <p:cNvPr id="5" name="Rectangle 4"/>
          <p:cNvSpPr/>
          <p:nvPr/>
        </p:nvSpPr>
        <p:spPr>
          <a:xfrm>
            <a:off x="179512" y="5517232"/>
            <a:ext cx="8784976" cy="1101840"/>
          </a:xfrm>
          <a:prstGeom prst="rect">
            <a:avLst/>
          </a:prstGeom>
        </p:spPr>
        <p:txBody>
          <a:bodyPr wrap="square">
            <a:spAutoFit/>
          </a:bodyPr>
          <a:lstStyle/>
          <a:p>
            <a:pPr marL="342900" indent="-342900" algn="ctr">
              <a:spcBef>
                <a:spcPct val="20000"/>
              </a:spcBef>
            </a:pPr>
            <a:r>
              <a:rPr lang="el-GR" sz="2000" b="1" u="sng" dirty="0" smtClean="0">
                <a:solidFill>
                  <a:srgbClr val="002060"/>
                </a:solidFill>
              </a:rPr>
              <a:t>ΕΚΤΙΜΗΣΗ  ΕΟΜ</a:t>
            </a:r>
          </a:p>
          <a:p>
            <a:pPr marL="342900" indent="-342900" algn="ctr">
              <a:spcBef>
                <a:spcPct val="20000"/>
              </a:spcBef>
            </a:pPr>
            <a:r>
              <a:rPr lang="el-GR" b="1" dirty="0" smtClean="0"/>
              <a:t>Πιθανοί Ε.Θ. στην Ελλάδα = 313 </a:t>
            </a:r>
            <a:endParaRPr lang="en-US" b="1" dirty="0" smtClean="0"/>
          </a:p>
          <a:p>
            <a:pPr marL="342900" indent="-342900" algn="ctr">
              <a:spcBef>
                <a:spcPct val="20000"/>
              </a:spcBef>
            </a:pPr>
            <a:r>
              <a:rPr lang="el-GR" b="1" dirty="0" smtClean="0">
                <a:solidFill>
                  <a:srgbClr val="CC0000"/>
                </a:solidFill>
              </a:rPr>
              <a:t>ΔΟΤΕΣ = 156,5  (14,2 </a:t>
            </a:r>
            <a:r>
              <a:rPr lang="el-GR" b="1" dirty="0" err="1" smtClean="0">
                <a:solidFill>
                  <a:srgbClr val="CC0000"/>
                </a:solidFill>
              </a:rPr>
              <a:t>α.ε.π</a:t>
            </a:r>
            <a:r>
              <a:rPr lang="el-GR" b="1" dirty="0" smtClean="0">
                <a:solidFill>
                  <a:srgbClr val="CC0000"/>
                </a:solidFill>
              </a:rPr>
              <a:t>.)</a:t>
            </a:r>
            <a:endParaRPr lang="en-US" dirty="0">
              <a:solidFill>
                <a:srgbClr val="CC0000"/>
              </a:solidFill>
            </a:endParaRPr>
          </a:p>
        </p:txBody>
      </p:sp>
      <p:cxnSp>
        <p:nvCxnSpPr>
          <p:cNvPr id="7" name="Straight Arrow Connector 6"/>
          <p:cNvCxnSpPr/>
          <p:nvPr/>
        </p:nvCxnSpPr>
        <p:spPr>
          <a:xfrm>
            <a:off x="3059832" y="2636912"/>
            <a:ext cx="3024336" cy="0"/>
          </a:xfrm>
          <a:prstGeom prst="straightConnector1">
            <a:avLst/>
          </a:prstGeom>
          <a:ln w="12700">
            <a:solidFill>
              <a:srgbClr val="CC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44016" y="1588033"/>
            <a:ext cx="8820472" cy="904863"/>
          </a:xfrm>
          <a:prstGeom prst="rect">
            <a:avLst/>
          </a:prstGeom>
        </p:spPr>
        <p:txBody>
          <a:bodyPr wrap="square">
            <a:spAutoFit/>
          </a:bodyPr>
          <a:lstStyle/>
          <a:p>
            <a:pPr marL="342900" indent="-342900" algn="ctr">
              <a:spcBef>
                <a:spcPct val="20000"/>
              </a:spcBef>
            </a:pPr>
            <a:r>
              <a:rPr lang="el-GR" dirty="0" smtClean="0"/>
              <a:t>Σύμφωνα με Ισπανική μελέτη, το 12% των θανάτων στη ΜΕΘ έχει ενδείξεις Ε.Θ. και από αυτούς τους δυνητικούς δότες μπορεί να αξιοποιηθούν οι μισοί.</a:t>
            </a:r>
          </a:p>
          <a:p>
            <a:pPr marL="342900" indent="-342900" algn="ctr">
              <a:spcBef>
                <a:spcPct val="20000"/>
              </a:spcBef>
            </a:pPr>
            <a:r>
              <a:rPr lang="en-US" sz="1400" b="1" dirty="0" smtClean="0">
                <a:solidFill>
                  <a:srgbClr val="002060"/>
                </a:solidFill>
              </a:rPr>
              <a:t>Facing organ shortage in Spain</a:t>
            </a:r>
            <a:r>
              <a:rPr lang="el-GR" sz="1400" b="1" dirty="0" smtClean="0">
                <a:solidFill>
                  <a:srgbClr val="002060"/>
                </a:solidFill>
              </a:rPr>
              <a:t>,</a:t>
            </a:r>
            <a:r>
              <a:rPr lang="en-US" sz="1400" b="1" dirty="0" smtClean="0">
                <a:solidFill>
                  <a:srgbClr val="002060"/>
                </a:solidFill>
              </a:rPr>
              <a:t> </a:t>
            </a:r>
            <a:r>
              <a:rPr lang="en-US" sz="1400" b="1" dirty="0" err="1" smtClean="0">
                <a:solidFill>
                  <a:srgbClr val="002060"/>
                </a:solidFill>
              </a:rPr>
              <a:t>Matesanz</a:t>
            </a:r>
            <a:r>
              <a:rPr lang="en-US" sz="1400" b="1" dirty="0" smtClean="0">
                <a:solidFill>
                  <a:srgbClr val="002060"/>
                </a:solidFill>
              </a:rPr>
              <a:t> et al.</a:t>
            </a:r>
            <a:r>
              <a:rPr lang="el-GR" sz="1400" b="1" dirty="0" smtClean="0">
                <a:solidFill>
                  <a:srgbClr val="002060"/>
                </a:solidFill>
              </a:rPr>
              <a:t> 2011</a:t>
            </a:r>
            <a:endParaRPr lang="el-GR"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3923928" y="908720"/>
            <a:ext cx="4991100" cy="4981575"/>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683568" y="1772816"/>
            <a:ext cx="3028950" cy="390525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icaire">
  <a:themeElements>
    <a:clrScheme name="Apothicaire">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icaire">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icaire">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323</TotalTime>
  <Words>1685</Words>
  <Application>Microsoft Office PowerPoint</Application>
  <PresentationFormat>Προβολή στην οθόνη (4:3)</PresentationFormat>
  <Paragraphs>257</Paragraphs>
  <Slides>35</Slides>
  <Notes>5</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35</vt:i4>
      </vt:variant>
    </vt:vector>
  </HeadingPairs>
  <TitlesOfParts>
    <vt:vector size="37" baseType="lpstr">
      <vt:lpstr>Apothicaire</vt:lpstr>
      <vt:lpstr>Worksheet</vt:lpstr>
      <vt:lpstr>ΕΝΔΟΝΟΣΟΚΟΜΕΙΑΚΟΣ ΠοιοτικΟσ Ελεγχοσ ΔιαδικασιΩν  ΔωρεΑσ ΟργΑνων</vt:lpstr>
      <vt:lpstr>ΓενικΑ  ΕμπΟδια  ΔωρεΑΣ  ΟργΑνων</vt:lpstr>
      <vt:lpstr>διαδικασΙα ΔωρεΑσ ΟργΑνων ΓΕΝΙΚΕΣ ΠαραδοχΕσ</vt:lpstr>
      <vt:lpstr>ΒασικοΙ  ΠροβληματισμοΙ</vt:lpstr>
      <vt:lpstr>Διαφάνεια 5</vt:lpstr>
      <vt:lpstr>Διαφάνεια 6</vt:lpstr>
      <vt:lpstr>ΔΕΙΚΤΗΣ ΔΙΑΘΕΣΗΣ ΔΟΤΩΝ Αρ. Δοτών / Αρ. Θανάτων (από Α.Ε.Ε. &amp; Τροχαία) α.ε.π.</vt:lpstr>
      <vt:lpstr>Εκτιμηση ΔυναμικοΥ Δοτων</vt:lpstr>
      <vt:lpstr>Διαφάνεια 9</vt:lpstr>
      <vt:lpstr>Διαφάνεια 10</vt:lpstr>
      <vt:lpstr>The Process of Organ Donation</vt:lpstr>
      <vt:lpstr>Ισπανικο “Action Plan” για εντΟπιση δοτών</vt:lpstr>
      <vt:lpstr>Διαφάνεια 13</vt:lpstr>
      <vt:lpstr>Διαφάνεια 14</vt:lpstr>
      <vt:lpstr>Recommendation Rec(2006)16  of the Committee of Ministers to member states  on quality improvement programmes for organ donation</vt:lpstr>
      <vt:lpstr>Γενικεσ  ΣυστΑσεισ  προγραμματοσ dopki </vt:lpstr>
      <vt:lpstr>Γενικεσ  ΣυστΑσεισ  προγραμματοσ dopki </vt:lpstr>
      <vt:lpstr>Διαφάνεια 18</vt:lpstr>
      <vt:lpstr>Μελετη  ACCORD  (Achieving Comprehensive Coordination  in Organ Donation) </vt:lpstr>
      <vt:lpstr>Ασθενεισ &amp; Μεθοδολογία</vt:lpstr>
      <vt:lpstr>Αξιολογηση Διαδικασιασ Δωρεασ Ενδονοσοκομειακα</vt:lpstr>
      <vt:lpstr>Ερωτηματολογιο Ασθενουσ</vt:lpstr>
      <vt:lpstr>Αποτελεσματα Ισπανιασ</vt:lpstr>
      <vt:lpstr>Διαφάνεια 24</vt:lpstr>
      <vt:lpstr>Διαφάνεια 25</vt:lpstr>
      <vt:lpstr>Αποτελεσματα Ισπανιασ</vt:lpstr>
      <vt:lpstr>Αρκουν μονο οι υλικοτεχνικεσ υποδομεσ για να εχουμε πολλουσ δοτεσ;</vt:lpstr>
      <vt:lpstr>Διαφάνεια 28</vt:lpstr>
      <vt:lpstr>PDSA Cycles</vt:lpstr>
      <vt:lpstr>Το μοντελο Βελτιωσησ</vt:lpstr>
      <vt:lpstr>Διαφάνεια 31</vt:lpstr>
      <vt:lpstr>Ισπανικη Λυση  στο τοπικο προβλημα</vt:lpstr>
      <vt:lpstr>ΣΥΜΠΕΡΑΣΜΑΤΑ</vt:lpstr>
      <vt:lpstr>Διαφάνεια 34</vt:lpstr>
      <vt:lpstr>ΠΡΑΚΤΙΚΗ ΑΣΚΗΣΗ</vt:lpstr>
    </vt:vector>
  </TitlesOfParts>
  <Company>Agence de la biomédecine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Vascularised Composite Allotransplantation (VCA)</dc:title>
  <dc:creator>E.CHATZIXIROS</dc:creator>
  <cp:lastModifiedBy>eom</cp:lastModifiedBy>
  <cp:revision>40</cp:revision>
  <dcterms:created xsi:type="dcterms:W3CDTF">2016-04-19T07:25:08Z</dcterms:created>
  <dcterms:modified xsi:type="dcterms:W3CDTF">2016-05-11T11:06:41Z</dcterms:modified>
</cp:coreProperties>
</file>