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7" r:id="rId5"/>
    <p:sldId id="266" r:id="rId6"/>
    <p:sldId id="257" r:id="rId7"/>
    <p:sldId id="274" r:id="rId8"/>
    <p:sldId id="275" r:id="rId9"/>
    <p:sldId id="276" r:id="rId10"/>
    <p:sldId id="277" r:id="rId11"/>
    <p:sldId id="273" r:id="rId12"/>
    <p:sldId id="261" r:id="rId13"/>
    <p:sldId id="278" r:id="rId14"/>
    <p:sldId id="279" r:id="rId15"/>
    <p:sldId id="262" r:id="rId16"/>
    <p:sldId id="280" r:id="rId17"/>
    <p:sldId id="281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A50021"/>
    <a:srgbClr val="422C16"/>
    <a:srgbClr val="0C788E"/>
    <a:srgbClr val="54381C"/>
    <a:srgbClr val="FFFFA3"/>
    <a:srgbClr val="333333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86" d="100"/>
          <a:sy n="86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914;&#953;&#946;&#955;&#943;&#959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roundedCorners val="1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Αναφερθέντες Ε.Θ.</c:v>
          </c:tx>
          <c:spPr>
            <a:solidFill>
              <a:srgbClr val="4BACC6">
                <a:lumMod val="60000"/>
                <a:lumOff val="40000"/>
              </a:srgbClr>
            </a:solidFill>
            <a:ln>
              <a:solidFill>
                <a:srgbClr val="4BACC6">
                  <a:lumMod val="20000"/>
                  <a:lumOff val="80000"/>
                </a:srgbClr>
              </a:solidFill>
            </a:ln>
          </c:spPr>
          <c:dLbls>
            <c:showVal val="1"/>
          </c:dLbls>
          <c:cat>
            <c:numRef>
              <c:f>Φύλλο1!$B$3:$P$3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Φύλλο1!$B$4:$P$4</c:f>
              <c:numCache>
                <c:formatCode>General</c:formatCode>
                <c:ptCount val="15"/>
                <c:pt idx="0">
                  <c:v>47</c:v>
                </c:pt>
                <c:pt idx="1">
                  <c:v>76</c:v>
                </c:pt>
                <c:pt idx="2">
                  <c:v>89</c:v>
                </c:pt>
                <c:pt idx="3">
                  <c:v>86</c:v>
                </c:pt>
                <c:pt idx="4">
                  <c:v>227</c:v>
                </c:pt>
                <c:pt idx="5">
                  <c:v>179</c:v>
                </c:pt>
                <c:pt idx="6">
                  <c:v>168</c:v>
                </c:pt>
                <c:pt idx="7">
                  <c:v>176</c:v>
                </c:pt>
                <c:pt idx="8">
                  <c:v>110</c:v>
                </c:pt>
                <c:pt idx="9">
                  <c:v>57</c:v>
                </c:pt>
                <c:pt idx="10">
                  <c:v>109</c:v>
                </c:pt>
                <c:pt idx="11">
                  <c:v>204</c:v>
                </c:pt>
                <c:pt idx="12">
                  <c:v>146</c:v>
                </c:pt>
                <c:pt idx="13">
                  <c:v>106</c:v>
                </c:pt>
                <c:pt idx="14">
                  <c:v>73</c:v>
                </c:pt>
              </c:numCache>
            </c:numRef>
          </c:val>
        </c:ser>
        <c:ser>
          <c:idx val="1"/>
          <c:order val="1"/>
          <c:tx>
            <c:v>Αξιοποιηθέντες Δότες</c:v>
          </c:tx>
          <c:spPr>
            <a:solidFill>
              <a:prstClr val="white">
                <a:lumMod val="75000"/>
                <a:alpha val="79000"/>
              </a:prstClr>
            </a:solidFill>
          </c:spPr>
          <c:dLbls>
            <c:showVal val="1"/>
          </c:dLbls>
          <c:cat>
            <c:numRef>
              <c:f>Φύλλο1!$B$3:$P$3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Φύλλο1!$B$5:$P$5</c:f>
              <c:numCache>
                <c:formatCode>General</c:formatCode>
                <c:ptCount val="15"/>
                <c:pt idx="0">
                  <c:v>40</c:v>
                </c:pt>
                <c:pt idx="1">
                  <c:v>65</c:v>
                </c:pt>
                <c:pt idx="2">
                  <c:v>71</c:v>
                </c:pt>
                <c:pt idx="3">
                  <c:v>66</c:v>
                </c:pt>
                <c:pt idx="4">
                  <c:v>89</c:v>
                </c:pt>
                <c:pt idx="5">
                  <c:v>79</c:v>
                </c:pt>
                <c:pt idx="6">
                  <c:v>64</c:v>
                </c:pt>
                <c:pt idx="7">
                  <c:v>98</c:v>
                </c:pt>
                <c:pt idx="8">
                  <c:v>71</c:v>
                </c:pt>
                <c:pt idx="9">
                  <c:v>45</c:v>
                </c:pt>
                <c:pt idx="10">
                  <c:v>79</c:v>
                </c:pt>
                <c:pt idx="11">
                  <c:v>77</c:v>
                </c:pt>
                <c:pt idx="12">
                  <c:v>62</c:v>
                </c:pt>
                <c:pt idx="13">
                  <c:v>50</c:v>
                </c:pt>
                <c:pt idx="14">
                  <c:v>39</c:v>
                </c:pt>
              </c:numCache>
            </c:numRef>
          </c:val>
        </c:ser>
        <c:shape val="box"/>
        <c:axId val="46146304"/>
        <c:axId val="46147840"/>
        <c:axId val="0"/>
      </c:bar3DChart>
      <c:catAx>
        <c:axId val="4614630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prstClr val="black"/>
            </a:solidFill>
          </a:ln>
        </c:spPr>
        <c:crossAx val="46147840"/>
        <c:crosses val="autoZero"/>
        <c:auto val="1"/>
        <c:lblAlgn val="ctr"/>
        <c:lblOffset val="100"/>
      </c:catAx>
      <c:valAx>
        <c:axId val="46147840"/>
        <c:scaling>
          <c:orientation val="minMax"/>
        </c:scaling>
        <c:axPos val="l"/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4614630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noFill/>
    <a:ln>
      <a:solidFill>
        <a:schemeClr val="accent5">
          <a:lumMod val="20000"/>
          <a:lumOff val="80000"/>
        </a:schemeClr>
      </a:solidFill>
    </a:ln>
    <a:effectLst>
      <a:outerShdw blurRad="304800" dir="12600000" algn="ctr" rotWithShape="0">
        <a:srgbClr val="000000">
          <a:alpha val="99000"/>
        </a:srgbClr>
      </a:outerShdw>
    </a:effectLst>
    <a:scene3d>
      <a:camera prst="orthographicFront"/>
      <a:lightRig rig="threePt" dir="t"/>
    </a:scene3d>
    <a:sp3d>
      <a:bevelB/>
    </a:sp3d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roundedCorners val="1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Αναφερθέντες Ε.Θ.</c:v>
          </c:tx>
          <c:spPr>
            <a:solidFill>
              <a:srgbClr val="4BACC6">
                <a:lumMod val="60000"/>
                <a:lumOff val="40000"/>
              </a:srgbClr>
            </a:solidFill>
            <a:ln>
              <a:solidFill>
                <a:srgbClr val="4BACC6">
                  <a:lumMod val="20000"/>
                  <a:lumOff val="80000"/>
                </a:srgbClr>
              </a:solidFill>
            </a:ln>
          </c:spPr>
          <c:dLbls>
            <c:showVal val="1"/>
          </c:dLbls>
          <c:cat>
            <c:numRef>
              <c:f>Φύλλο1!$B$3:$P$3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Φύλλο1!$B$4:$P$4</c:f>
              <c:numCache>
                <c:formatCode>General</c:formatCode>
                <c:ptCount val="15"/>
                <c:pt idx="0">
                  <c:v>47</c:v>
                </c:pt>
                <c:pt idx="1">
                  <c:v>76</c:v>
                </c:pt>
                <c:pt idx="2">
                  <c:v>89</c:v>
                </c:pt>
                <c:pt idx="3">
                  <c:v>86</c:v>
                </c:pt>
                <c:pt idx="4">
                  <c:v>227</c:v>
                </c:pt>
                <c:pt idx="5">
                  <c:v>179</c:v>
                </c:pt>
                <c:pt idx="6">
                  <c:v>168</c:v>
                </c:pt>
                <c:pt idx="7">
                  <c:v>176</c:v>
                </c:pt>
                <c:pt idx="8">
                  <c:v>110</c:v>
                </c:pt>
                <c:pt idx="9">
                  <c:v>57</c:v>
                </c:pt>
                <c:pt idx="10">
                  <c:v>109</c:v>
                </c:pt>
                <c:pt idx="11">
                  <c:v>204</c:v>
                </c:pt>
                <c:pt idx="12">
                  <c:v>146</c:v>
                </c:pt>
                <c:pt idx="13">
                  <c:v>106</c:v>
                </c:pt>
                <c:pt idx="14">
                  <c:v>73</c:v>
                </c:pt>
              </c:numCache>
            </c:numRef>
          </c:val>
        </c:ser>
        <c:ser>
          <c:idx val="1"/>
          <c:order val="1"/>
          <c:tx>
            <c:v>Αξιοποιηθέντες Δότες</c:v>
          </c:tx>
          <c:spPr>
            <a:solidFill>
              <a:prstClr val="white">
                <a:lumMod val="75000"/>
                <a:alpha val="79000"/>
              </a:prstClr>
            </a:solidFill>
          </c:spPr>
          <c:dLbls>
            <c:showVal val="1"/>
          </c:dLbls>
          <c:cat>
            <c:numRef>
              <c:f>Φύλλο1!$B$3:$P$3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Φύλλο1!$B$5:$P$5</c:f>
              <c:numCache>
                <c:formatCode>General</c:formatCode>
                <c:ptCount val="15"/>
                <c:pt idx="0">
                  <c:v>40</c:v>
                </c:pt>
                <c:pt idx="1">
                  <c:v>65</c:v>
                </c:pt>
                <c:pt idx="2">
                  <c:v>71</c:v>
                </c:pt>
                <c:pt idx="3">
                  <c:v>66</c:v>
                </c:pt>
                <c:pt idx="4">
                  <c:v>89</c:v>
                </c:pt>
                <c:pt idx="5">
                  <c:v>79</c:v>
                </c:pt>
                <c:pt idx="6">
                  <c:v>64</c:v>
                </c:pt>
                <c:pt idx="7">
                  <c:v>98</c:v>
                </c:pt>
                <c:pt idx="8">
                  <c:v>71</c:v>
                </c:pt>
                <c:pt idx="9">
                  <c:v>45</c:v>
                </c:pt>
                <c:pt idx="10">
                  <c:v>79</c:v>
                </c:pt>
                <c:pt idx="11">
                  <c:v>77</c:v>
                </c:pt>
                <c:pt idx="12">
                  <c:v>62</c:v>
                </c:pt>
                <c:pt idx="13">
                  <c:v>50</c:v>
                </c:pt>
                <c:pt idx="14">
                  <c:v>39</c:v>
                </c:pt>
              </c:numCache>
            </c:numRef>
          </c:val>
        </c:ser>
        <c:shape val="box"/>
        <c:axId val="47002752"/>
        <c:axId val="47004288"/>
        <c:axId val="0"/>
      </c:bar3DChart>
      <c:catAx>
        <c:axId val="4700275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prstClr val="black"/>
            </a:solidFill>
          </a:ln>
        </c:spPr>
        <c:crossAx val="47004288"/>
        <c:crosses val="autoZero"/>
        <c:auto val="1"/>
        <c:lblAlgn val="ctr"/>
        <c:lblOffset val="100"/>
      </c:catAx>
      <c:valAx>
        <c:axId val="47004288"/>
        <c:scaling>
          <c:orientation val="minMax"/>
        </c:scaling>
        <c:axPos val="l"/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4700275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noFill/>
    <a:ln>
      <a:solidFill>
        <a:schemeClr val="accent5">
          <a:lumMod val="20000"/>
          <a:lumOff val="80000"/>
        </a:schemeClr>
      </a:solidFill>
    </a:ln>
    <a:effectLst>
      <a:outerShdw blurRad="304800" dir="12600000" algn="ctr" rotWithShape="0">
        <a:srgbClr val="000000">
          <a:alpha val="99000"/>
        </a:srgbClr>
      </a:outerShdw>
    </a:effectLst>
    <a:scene3d>
      <a:camera prst="orthographicFront"/>
      <a:lightRig rig="threePt" dir="t"/>
    </a:scene3d>
    <a:sp3d>
      <a:bevelB/>
    </a:sp3d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0.7247</cdr:x>
      <cdr:y>0.70109</cdr:y>
    </cdr:from>
    <cdr:to>
      <cdr:x>0.78507</cdr:x>
      <cdr:y>0.76872</cdr:y>
    </cdr:to>
    <cdr:sp macro="" textlink="">
      <cdr:nvSpPr>
        <cdr:cNvPr id="2" name="7 - Έλλειψη"/>
        <cdr:cNvSpPr/>
      </cdr:nvSpPr>
      <cdr:spPr bwMode="auto">
        <a:xfrm xmlns:a="http://schemas.openxmlformats.org/drawingml/2006/main" flipV="1">
          <a:off x="5715040" y="3000396"/>
          <a:ext cx="476085" cy="2894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l-G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0EA31-CBDA-433A-B635-22934D7B2C1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9F309-829B-469F-B916-6FB24E01DED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F144C-01C1-445A-AB1C-95ED73E418C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68313" y="333375"/>
            <a:ext cx="8424862" cy="10080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8BD3C-FA58-4B41-934F-22D14FE1119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A41F8-86AD-49D0-95F4-B5D1CBD598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2A7B6-A0DC-4504-A710-6E3B03003E9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37507-0EB9-4981-91FE-1C489F68748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AE5E3-AEC3-4BCB-B6FE-5D3113703CF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1E4CF-3D0E-4CB6-97BA-886A56EC4CB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D8549-07C2-4CAF-B2F7-49B0F4060B1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FF970-5175-42FC-AD0A-6E84AEF5907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243779-3E87-465E-87D9-22583932B578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642910" y="857232"/>
            <a:ext cx="7715304" cy="1143008"/>
          </a:xfrm>
        </p:spPr>
        <p:txBody>
          <a:bodyPr/>
          <a:lstStyle/>
          <a:p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Προοπτικές Οργάνωσης </a:t>
            </a:r>
            <a:b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του Συστήματος Μεταμοσχεύσεων</a:t>
            </a:r>
            <a:b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Ο ρόλος των Τοπικών Συντονιστών &amp; των Ομάδων Συντονισμού</a:t>
            </a:r>
            <a:endParaRPr lang="es-ES" sz="1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18" name="Rectangle 170"/>
          <p:cNvSpPr>
            <a:spLocks noChangeArrowheads="1"/>
          </p:cNvSpPr>
          <p:nvPr/>
        </p:nvSpPr>
        <p:spPr bwMode="auto">
          <a:xfrm>
            <a:off x="4357686" y="4786322"/>
            <a:ext cx="4500562" cy="120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Γιούλη Μενουδάκου</a:t>
            </a:r>
          </a:p>
          <a:p>
            <a:pPr algn="r"/>
            <a:r>
              <a:rPr lang="el-GR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Υπεύθυνη Τμ. Α’ ΕΟΜ</a:t>
            </a:r>
          </a:p>
          <a:p>
            <a:pPr algn="r"/>
            <a:r>
              <a:rPr lang="el-GR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Παρακολούθησης &amp; Συντονισμού Μεταμοσχευτικής Διαδικασίας</a:t>
            </a:r>
            <a:endParaRPr lang="es-ES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P:\6.Προώθηση\c ΚΑΤΑΧΩΡΗΣΕΙΣ ΔΗΜΙΟΥΡΓΙΚΑ\EOM LOGO\logo 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357322" cy="1297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:\Users\User\Desktop\insanity-Einstein-Quot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69"/>
            <a:ext cx="9180512" cy="6907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21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4" descr="http://st2.depositphotos.com/2741165/5919/v/950/depositphotos_59198683-Business-cartoon-woman-hard-wor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85992"/>
            <a:ext cx="1765275" cy="1765275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928670"/>
          </a:xfrm>
        </p:spPr>
        <p:txBody>
          <a:bodyPr/>
          <a:lstStyle/>
          <a:p>
            <a:r>
              <a:rPr lang="el-GR" sz="3200" b="1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Το «υπάρχον» Σύστημα Μεταμοσχεύσεων</a:t>
            </a:r>
            <a:endParaRPr lang="el-GR" sz="3200" b="1" dirty="0">
              <a:solidFill>
                <a:srgbClr val="A5002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9" descr="http://www.cutecliparts.com/wp-content/uploads/2015/11/Hospital-Clip-Art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500174"/>
            <a:ext cx="1213717" cy="926914"/>
          </a:xfrm>
          <a:prstGeom prst="rect">
            <a:avLst/>
          </a:prstGeom>
          <a:noFill/>
        </p:spPr>
      </p:pic>
      <p:pic>
        <p:nvPicPr>
          <p:cNvPr id="6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500306"/>
            <a:ext cx="1213717" cy="92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500438"/>
            <a:ext cx="1213717" cy="92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500570"/>
            <a:ext cx="1213717" cy="92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 descr="http://www.bcplib.org/images/Kids/Clip%20Art/laboratory%20yel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357694"/>
            <a:ext cx="571504" cy="571504"/>
          </a:xfrm>
          <a:prstGeom prst="rect">
            <a:avLst/>
          </a:prstGeom>
          <a:noFill/>
        </p:spPr>
      </p:pic>
      <p:pic>
        <p:nvPicPr>
          <p:cNvPr id="2058" name="Picture 10" descr="P:\7.Προώθηση\c ΚΑΤΑΧΩΡΗΣΕΙΣ ΔΗΜΙΟΥΡΓΙΚΑ\EOM LOGO\eom logo χωρις περιθώρι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57818" y="3786190"/>
            <a:ext cx="428628" cy="277314"/>
          </a:xfrm>
          <a:prstGeom prst="rect">
            <a:avLst/>
          </a:prstGeom>
          <a:noFill/>
        </p:spPr>
      </p:pic>
      <p:pic>
        <p:nvPicPr>
          <p:cNvPr id="19" name="Picture 7" descr="http://www.thaitum-tech.com/wp-content/uploads/2015/10/phone-gir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5072074"/>
            <a:ext cx="714380" cy="714380"/>
          </a:xfrm>
          <a:prstGeom prst="rect">
            <a:avLst/>
          </a:prstGeom>
          <a:noFill/>
        </p:spPr>
      </p:pic>
      <p:sp>
        <p:nvSpPr>
          <p:cNvPr id="20" name="19 - TextBox"/>
          <p:cNvSpPr txBox="1"/>
          <p:nvPr/>
        </p:nvSpPr>
        <p:spPr>
          <a:xfrm>
            <a:off x="7715208" y="1500174"/>
            <a:ext cx="14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Μ.Μ. Καρδιάς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7429488" y="250030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Μ.Μ. Πνευμόνων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7358082" y="357187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Μ.Μ. Ήπατος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7786646" y="4500570"/>
            <a:ext cx="1357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Μ.Μ. Νεφρού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11" descr="http://www.bcplib.org/images/Kids/Clip%20Art/laboratory%20yel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000636"/>
            <a:ext cx="571504" cy="571504"/>
          </a:xfrm>
          <a:prstGeom prst="rect">
            <a:avLst/>
          </a:prstGeom>
          <a:noFill/>
        </p:spPr>
      </p:pic>
      <p:pic>
        <p:nvPicPr>
          <p:cNvPr id="25" name="Picture 11" descr="http://www.bcplib.org/images/Kids/Clip%20Art/laboratory%20yel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929198"/>
            <a:ext cx="571504" cy="571504"/>
          </a:xfrm>
          <a:prstGeom prst="rect">
            <a:avLst/>
          </a:prstGeom>
          <a:noFill/>
        </p:spPr>
      </p:pic>
      <p:sp>
        <p:nvSpPr>
          <p:cNvPr id="26" name="25 - TextBox"/>
          <p:cNvSpPr txBox="1"/>
          <p:nvPr/>
        </p:nvSpPr>
        <p:spPr>
          <a:xfrm>
            <a:off x="6000760" y="5643578"/>
            <a:ext cx="14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err="1" smtClean="0">
                <a:latin typeface="Calibri" pitchFamily="34" charset="0"/>
                <a:cs typeface="Calibri" pitchFamily="34" charset="0"/>
              </a:rPr>
              <a:t>Εργ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l-GR" sz="1600" dirty="0" err="1" smtClean="0">
                <a:latin typeface="Calibri" pitchFamily="34" charset="0"/>
                <a:cs typeface="Calibri" pitchFamily="34" charset="0"/>
              </a:rPr>
              <a:t>Ιστοσυμβ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35729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78592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135729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171448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171448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178592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643050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1285860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250030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571744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1214422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78592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42886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2643182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071810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3000372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392906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85762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242886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3071810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000372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385762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786190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428625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357694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5143512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564357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5072074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428625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4429132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21481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5072074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5572140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" name="65 - Επεξήγηση με στρογγυλεμένο παραλληλόγραμμο"/>
          <p:cNvSpPr/>
          <p:nvPr/>
        </p:nvSpPr>
        <p:spPr>
          <a:xfrm>
            <a:off x="1928794" y="5000636"/>
            <a:ext cx="1857388" cy="1143008"/>
          </a:xfrm>
          <a:prstGeom prst="wedgeRoundRectCallout">
            <a:avLst>
              <a:gd name="adj1" fmla="val 73089"/>
              <a:gd name="adj2" fmla="val -249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6" name="Picture 29" descr="http://images.clipartpanda.com/certification-clipart-certificate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87078" y="1785926"/>
            <a:ext cx="456922" cy="614375"/>
          </a:xfrm>
          <a:prstGeom prst="rect">
            <a:avLst/>
          </a:prstGeom>
          <a:noFill/>
        </p:spPr>
      </p:pic>
      <p:pic>
        <p:nvPicPr>
          <p:cNvPr id="87" name="Picture 29" descr="http://images.clipartpanda.com/certification-clipart-certificate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29652" y="2857496"/>
            <a:ext cx="456922" cy="614375"/>
          </a:xfrm>
          <a:prstGeom prst="rect">
            <a:avLst/>
          </a:prstGeom>
          <a:noFill/>
        </p:spPr>
      </p:pic>
      <p:pic>
        <p:nvPicPr>
          <p:cNvPr id="88" name="Picture 29" descr="http://images.clipartpanda.com/certification-clipart-certificate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01090" y="3786190"/>
            <a:ext cx="456922" cy="614375"/>
          </a:xfrm>
          <a:prstGeom prst="rect">
            <a:avLst/>
          </a:prstGeom>
          <a:noFill/>
        </p:spPr>
      </p:pic>
      <p:pic>
        <p:nvPicPr>
          <p:cNvPr id="89" name="Picture 29" descr="http://images.clipartpanda.com/certification-clipart-certificate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87078" y="4786322"/>
            <a:ext cx="456922" cy="614375"/>
          </a:xfrm>
          <a:prstGeom prst="rect">
            <a:avLst/>
          </a:prstGeom>
          <a:noFill/>
        </p:spPr>
      </p:pic>
      <p:sp>
        <p:nvSpPr>
          <p:cNvPr id="64" name="63 - Επεξήγηση με στρογγυλεμένο παραλληλόγραμμο"/>
          <p:cNvSpPr/>
          <p:nvPr/>
        </p:nvSpPr>
        <p:spPr>
          <a:xfrm>
            <a:off x="142844" y="1000108"/>
            <a:ext cx="3286148" cy="3929090"/>
          </a:xfrm>
          <a:prstGeom prst="wedgeRoundRectCallout">
            <a:avLst>
              <a:gd name="adj1" fmla="val 99857"/>
              <a:gd name="adj2" fmla="val -202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8" name="Picture 33" descr="https://lh6.ggpht.com/U-vjROAdCZItp-8CQttkwHl7EoWTHNnRj6NPSSbClS_-gfYgca2e-WdKIyEeZT1ZLqQ7=w3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928670"/>
            <a:ext cx="857256" cy="857256"/>
          </a:xfrm>
          <a:prstGeom prst="rect">
            <a:avLst/>
          </a:prstGeom>
          <a:noFill/>
        </p:spPr>
      </p:pic>
      <p:pic>
        <p:nvPicPr>
          <p:cNvPr id="75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8666" y="919146"/>
            <a:ext cx="545991" cy="305755"/>
          </a:xfrm>
          <a:prstGeom prst="rect">
            <a:avLst/>
          </a:prstGeom>
          <a:noFill/>
        </p:spPr>
      </p:pic>
      <p:pic>
        <p:nvPicPr>
          <p:cNvPr id="77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1071546"/>
            <a:ext cx="545991" cy="305755"/>
          </a:xfrm>
          <a:prstGeom prst="rect">
            <a:avLst/>
          </a:prstGeom>
          <a:noFill/>
        </p:spPr>
      </p:pic>
      <p:sp>
        <p:nvSpPr>
          <p:cNvPr id="91" name="90 - Ραβδωτό δεξιό βέλος"/>
          <p:cNvSpPr/>
          <p:nvPr/>
        </p:nvSpPr>
        <p:spPr>
          <a:xfrm rot="15307645">
            <a:off x="6818876" y="1630663"/>
            <a:ext cx="592101" cy="226561"/>
          </a:xfrm>
          <a:prstGeom prst="striped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4" name="93 - Ραβδωτό δεξιό βέλος"/>
          <p:cNvSpPr/>
          <p:nvPr/>
        </p:nvSpPr>
        <p:spPr>
          <a:xfrm rot="21264400">
            <a:off x="7297991" y="956902"/>
            <a:ext cx="592101" cy="261770"/>
          </a:xfrm>
          <a:prstGeom prst="striped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22" name="Picture 2" descr="http://images.clipartpanda.com/european-clipart-fhfjh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9586" y="285728"/>
            <a:ext cx="1062025" cy="1071594"/>
          </a:xfrm>
          <a:prstGeom prst="rect">
            <a:avLst/>
          </a:prstGeom>
          <a:noFill/>
        </p:spPr>
      </p:pic>
      <p:pic>
        <p:nvPicPr>
          <p:cNvPr id="30724" name="Picture 4" descr="http://www.i2clipart.com/cliparts/1/5/f/6/clipart-angry-smiley-emoticon-512x512-15f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71670" y="3278650"/>
            <a:ext cx="428628" cy="524066"/>
          </a:xfrm>
          <a:prstGeom prst="rect">
            <a:avLst/>
          </a:prstGeom>
          <a:noFill/>
        </p:spPr>
      </p:pic>
      <p:pic>
        <p:nvPicPr>
          <p:cNvPr id="96" name="Picture 4" descr="http://www.i2clipart.com/cliparts/1/5/f/6/clipart-angry-smiley-emoticon-512x512-15f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10" y="3286124"/>
            <a:ext cx="428628" cy="524066"/>
          </a:xfrm>
          <a:prstGeom prst="rect">
            <a:avLst/>
          </a:prstGeom>
          <a:noFill/>
        </p:spPr>
      </p:pic>
      <p:pic>
        <p:nvPicPr>
          <p:cNvPr id="97" name="Picture 4" descr="http://www.i2clipart.com/cliparts/1/5/f/6/clipart-angry-smiley-emoticon-512x512-15f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7356" y="2143116"/>
            <a:ext cx="428628" cy="524066"/>
          </a:xfrm>
          <a:prstGeom prst="rect">
            <a:avLst/>
          </a:prstGeom>
          <a:noFill/>
        </p:spPr>
      </p:pic>
      <p:pic>
        <p:nvPicPr>
          <p:cNvPr id="98" name="Picture 4" descr="http://www.i2clipart.com/cliparts/1/5/f/6/clipart-angry-smiley-emoticon-512x512-15f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71802" y="2000240"/>
            <a:ext cx="428628" cy="524066"/>
          </a:xfrm>
          <a:prstGeom prst="rect">
            <a:avLst/>
          </a:prstGeom>
          <a:noFill/>
        </p:spPr>
      </p:pic>
      <p:pic>
        <p:nvPicPr>
          <p:cNvPr id="99" name="Picture 4" descr="http://www.i2clipart.com/cliparts/1/5/f/6/clipart-angry-smiley-emoticon-512x512-15f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28662" y="2000240"/>
            <a:ext cx="428628" cy="524066"/>
          </a:xfrm>
          <a:prstGeom prst="rect">
            <a:avLst/>
          </a:prstGeom>
          <a:noFill/>
        </p:spPr>
      </p:pic>
      <p:pic>
        <p:nvPicPr>
          <p:cNvPr id="30726" name="Picture 6" descr="http://ekladata.com/clbnA0mvKbUsffFFmnaH0DoPki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71802" y="5500702"/>
            <a:ext cx="526793" cy="500042"/>
          </a:xfrm>
          <a:prstGeom prst="rect">
            <a:avLst/>
          </a:prstGeom>
          <a:noFill/>
        </p:spPr>
      </p:pic>
      <p:sp>
        <p:nvSpPr>
          <p:cNvPr id="100" name="99 - TextBox"/>
          <p:cNvSpPr txBox="1"/>
          <p:nvPr/>
        </p:nvSpPr>
        <p:spPr>
          <a:xfrm>
            <a:off x="4143372" y="578645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atin typeface="Calibri" pitchFamily="34" charset="0"/>
                <a:cs typeface="Calibri" pitchFamily="34" charset="0"/>
              </a:rPr>
              <a:t>Παραρτήματα ΕΟΜ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928670"/>
          </a:xfrm>
        </p:spPr>
        <p:txBody>
          <a:bodyPr/>
          <a:lstStyle/>
          <a:p>
            <a:r>
              <a:rPr lang="el-GR" sz="3200" b="1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Το «λειτουργικό» Σύστημα Μεταμοσχεύσεων</a:t>
            </a:r>
            <a:endParaRPr lang="el-GR" sz="3200" b="1" dirty="0">
              <a:solidFill>
                <a:srgbClr val="A5002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9" descr="http://www.cutecliparts.com/wp-content/uploads/2015/11/Hospital-Clip-Ar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500174"/>
            <a:ext cx="1213717" cy="926914"/>
          </a:xfrm>
          <a:prstGeom prst="rect">
            <a:avLst/>
          </a:prstGeom>
          <a:noFill/>
        </p:spPr>
      </p:pic>
      <p:pic>
        <p:nvPicPr>
          <p:cNvPr id="6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500306"/>
            <a:ext cx="1213717" cy="92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500438"/>
            <a:ext cx="1213717" cy="92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500570"/>
            <a:ext cx="1213717" cy="92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 descr="http://www.bcplib.org/images/Kids/Clip%20Art/laboratory%20yel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357694"/>
            <a:ext cx="571504" cy="571504"/>
          </a:xfrm>
          <a:prstGeom prst="rect">
            <a:avLst/>
          </a:prstGeom>
          <a:noFill/>
        </p:spPr>
      </p:pic>
      <p:pic>
        <p:nvPicPr>
          <p:cNvPr id="2055" name="Picture 7" descr="http://www.thaitum-tech.com/wp-content/uploads/2015/10/phone-gi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571612"/>
            <a:ext cx="714380" cy="714380"/>
          </a:xfrm>
          <a:prstGeom prst="rect">
            <a:avLst/>
          </a:prstGeom>
          <a:noFill/>
        </p:spPr>
      </p:pic>
      <p:pic>
        <p:nvPicPr>
          <p:cNvPr id="2057" name="Picture 9" descr="http://iconbug.com/data/14/128/fe36b7babe334e5b1031922a745396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714620"/>
            <a:ext cx="1433514" cy="1433516"/>
          </a:xfrm>
          <a:prstGeom prst="rect">
            <a:avLst/>
          </a:prstGeom>
          <a:noFill/>
        </p:spPr>
      </p:pic>
      <p:pic>
        <p:nvPicPr>
          <p:cNvPr id="2058" name="Picture 10" descr="P:\7.Προώθηση\c ΚΑΤΑΧΩΡΗΣΕΙΣ ΔΗΜΙΟΥΡΓΙΚΑ\EOM LOGO\eom logo χωρις περιθώρια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286380" y="3786190"/>
            <a:ext cx="428628" cy="277314"/>
          </a:xfrm>
          <a:prstGeom prst="rect">
            <a:avLst/>
          </a:prstGeom>
          <a:noFill/>
        </p:spPr>
      </p:pic>
      <p:pic>
        <p:nvPicPr>
          <p:cNvPr id="17" name="Picture 7" descr="http://www.thaitum-tech.com/wp-content/uploads/2015/10/phone-gi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714620"/>
            <a:ext cx="714380" cy="714380"/>
          </a:xfrm>
          <a:prstGeom prst="rect">
            <a:avLst/>
          </a:prstGeom>
          <a:noFill/>
        </p:spPr>
      </p:pic>
      <p:pic>
        <p:nvPicPr>
          <p:cNvPr id="18" name="Picture 7" descr="http://www.thaitum-tech.com/wp-content/uploads/2015/10/phone-gi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143380"/>
            <a:ext cx="714380" cy="714380"/>
          </a:xfrm>
          <a:prstGeom prst="rect">
            <a:avLst/>
          </a:prstGeom>
          <a:noFill/>
        </p:spPr>
      </p:pic>
      <p:pic>
        <p:nvPicPr>
          <p:cNvPr id="19" name="Picture 7" descr="http://www.thaitum-tech.com/wp-content/uploads/2015/10/phone-gi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5072074"/>
            <a:ext cx="714380" cy="714380"/>
          </a:xfrm>
          <a:prstGeom prst="rect">
            <a:avLst/>
          </a:prstGeom>
          <a:noFill/>
        </p:spPr>
      </p:pic>
      <p:sp>
        <p:nvSpPr>
          <p:cNvPr id="20" name="19 - TextBox"/>
          <p:cNvSpPr txBox="1"/>
          <p:nvPr/>
        </p:nvSpPr>
        <p:spPr>
          <a:xfrm>
            <a:off x="7715208" y="1500174"/>
            <a:ext cx="14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Μ.Μ. Καρδιάς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7429488" y="250030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Μ.Μ. Πνευμόνων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7358082" y="357187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Μ.Μ. Ήπατος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7786646" y="4500570"/>
            <a:ext cx="1357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Μ.Μ. Νεφρού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11" descr="http://www.bcplib.org/images/Kids/Clip%20Art/laboratory%20yel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000636"/>
            <a:ext cx="571504" cy="571504"/>
          </a:xfrm>
          <a:prstGeom prst="rect">
            <a:avLst/>
          </a:prstGeom>
          <a:noFill/>
        </p:spPr>
      </p:pic>
      <p:pic>
        <p:nvPicPr>
          <p:cNvPr id="25" name="Picture 11" descr="http://www.bcplib.org/images/Kids/Clip%20Art/laboratory%20yel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929198"/>
            <a:ext cx="571504" cy="571504"/>
          </a:xfrm>
          <a:prstGeom prst="rect">
            <a:avLst/>
          </a:prstGeom>
          <a:noFill/>
        </p:spPr>
      </p:pic>
      <p:sp>
        <p:nvSpPr>
          <p:cNvPr id="26" name="25 - TextBox"/>
          <p:cNvSpPr txBox="1"/>
          <p:nvPr/>
        </p:nvSpPr>
        <p:spPr>
          <a:xfrm>
            <a:off x="6000760" y="5643578"/>
            <a:ext cx="14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err="1" smtClean="0">
                <a:latin typeface="Calibri" pitchFamily="34" charset="0"/>
                <a:cs typeface="Calibri" pitchFamily="34" charset="0"/>
              </a:rPr>
              <a:t>Εργ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l-GR" sz="1600" dirty="0" err="1" smtClean="0">
                <a:latin typeface="Calibri" pitchFamily="34" charset="0"/>
                <a:cs typeface="Calibri" pitchFamily="34" charset="0"/>
              </a:rPr>
              <a:t>Ιστοσυμβ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35729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78592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135729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171448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171448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178592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643050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1285860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250030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571744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1214422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78592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42886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2643182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071810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3000372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392906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85762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242886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3071810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000372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385762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786190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428625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357694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5143512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564357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5072074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428625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4429132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21481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5072074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5572140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5572140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62 - Επεξήγηση με στρογγυλεμένο παραλληλόγραμμο"/>
          <p:cNvSpPr/>
          <p:nvPr/>
        </p:nvSpPr>
        <p:spPr>
          <a:xfrm>
            <a:off x="357158" y="1142984"/>
            <a:ext cx="3286148" cy="1071570"/>
          </a:xfrm>
          <a:prstGeom prst="wedgeRoundRectCallout">
            <a:avLst>
              <a:gd name="adj1" fmla="val 55939"/>
              <a:gd name="adj2" fmla="val -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63 - Επεξήγηση με στρογγυλεμένο παραλληλόγραμμο"/>
          <p:cNvSpPr/>
          <p:nvPr/>
        </p:nvSpPr>
        <p:spPr>
          <a:xfrm>
            <a:off x="142844" y="2357430"/>
            <a:ext cx="3286148" cy="1143008"/>
          </a:xfrm>
          <a:prstGeom prst="wedgeRoundRectCallout">
            <a:avLst>
              <a:gd name="adj1" fmla="val 60633"/>
              <a:gd name="adj2" fmla="val -9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5" name="64 - Επεξήγηση με στρογγυλεμένο παραλληλόγραμμο"/>
          <p:cNvSpPr/>
          <p:nvPr/>
        </p:nvSpPr>
        <p:spPr>
          <a:xfrm>
            <a:off x="142844" y="3714752"/>
            <a:ext cx="3286148" cy="1143008"/>
          </a:xfrm>
          <a:prstGeom prst="wedgeRoundRectCallout">
            <a:avLst>
              <a:gd name="adj1" fmla="val 60633"/>
              <a:gd name="adj2" fmla="val -9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6" name="65 - Επεξήγηση με στρογγυλεμένο παραλληλόγραμμο"/>
          <p:cNvSpPr/>
          <p:nvPr/>
        </p:nvSpPr>
        <p:spPr>
          <a:xfrm>
            <a:off x="1928794" y="5000636"/>
            <a:ext cx="1857388" cy="1143008"/>
          </a:xfrm>
          <a:prstGeom prst="wedgeRoundRectCallout">
            <a:avLst>
              <a:gd name="adj1" fmla="val 73089"/>
              <a:gd name="adj2" fmla="val -249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77" name="Picture 29" descr="http://images.clipartpanda.com/certification-clipart-certificate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000108"/>
            <a:ext cx="456922" cy="614375"/>
          </a:xfrm>
          <a:prstGeom prst="rect">
            <a:avLst/>
          </a:prstGeom>
          <a:noFill/>
        </p:spPr>
      </p:pic>
      <p:pic>
        <p:nvPicPr>
          <p:cNvPr id="83" name="Picture 29" descr="http://images.clipartpanda.com/certification-clipart-certificate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357430"/>
            <a:ext cx="456922" cy="614375"/>
          </a:xfrm>
          <a:prstGeom prst="rect">
            <a:avLst/>
          </a:prstGeom>
          <a:noFill/>
        </p:spPr>
      </p:pic>
      <p:pic>
        <p:nvPicPr>
          <p:cNvPr id="84" name="Picture 29" descr="http://images.clipartpanda.com/certification-clipart-certificate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57628"/>
            <a:ext cx="456922" cy="614375"/>
          </a:xfrm>
          <a:prstGeom prst="rect">
            <a:avLst/>
          </a:prstGeom>
          <a:noFill/>
        </p:spPr>
      </p:pic>
      <p:pic>
        <p:nvPicPr>
          <p:cNvPr id="85" name="Picture 29" descr="http://images.clipartpanda.com/certification-clipart-certificate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4857760"/>
            <a:ext cx="456922" cy="614375"/>
          </a:xfrm>
          <a:prstGeom prst="rect">
            <a:avLst/>
          </a:prstGeom>
          <a:noFill/>
        </p:spPr>
      </p:pic>
      <p:pic>
        <p:nvPicPr>
          <p:cNvPr id="86" name="Picture 29" descr="http://images.clipartpanda.com/certification-clipart-certificate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87078" y="1785926"/>
            <a:ext cx="456922" cy="614375"/>
          </a:xfrm>
          <a:prstGeom prst="rect">
            <a:avLst/>
          </a:prstGeom>
          <a:noFill/>
        </p:spPr>
      </p:pic>
      <p:pic>
        <p:nvPicPr>
          <p:cNvPr id="87" name="Picture 29" descr="http://images.clipartpanda.com/certification-clipart-certificate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29652" y="2857496"/>
            <a:ext cx="456922" cy="614375"/>
          </a:xfrm>
          <a:prstGeom prst="rect">
            <a:avLst/>
          </a:prstGeom>
          <a:noFill/>
        </p:spPr>
      </p:pic>
      <p:pic>
        <p:nvPicPr>
          <p:cNvPr id="88" name="Picture 29" descr="http://images.clipartpanda.com/certification-clipart-certificate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01090" y="3786190"/>
            <a:ext cx="456922" cy="614375"/>
          </a:xfrm>
          <a:prstGeom prst="rect">
            <a:avLst/>
          </a:prstGeom>
          <a:noFill/>
        </p:spPr>
      </p:pic>
      <p:pic>
        <p:nvPicPr>
          <p:cNvPr id="89" name="Picture 29" descr="http://images.clipartpanda.com/certification-clipart-certificate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87078" y="4786322"/>
            <a:ext cx="456922" cy="614375"/>
          </a:xfrm>
          <a:prstGeom prst="rect">
            <a:avLst/>
          </a:prstGeom>
          <a:noFill/>
        </p:spPr>
      </p:pic>
      <p:pic>
        <p:nvPicPr>
          <p:cNvPr id="2079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1000108"/>
            <a:ext cx="714380" cy="400053"/>
          </a:xfrm>
          <a:prstGeom prst="rect">
            <a:avLst/>
          </a:prstGeom>
          <a:noFill/>
        </p:spPr>
      </p:pic>
      <p:pic>
        <p:nvPicPr>
          <p:cNvPr id="2081" name="Picture 33" descr="https://lh6.ggpht.com/U-vjROAdCZItp-8CQttkwHl7EoWTHNnRj6NPSSbClS_-gfYgca2e-WdKIyEeZT1ZLqQ7=w3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8" y="928670"/>
            <a:ext cx="1000132" cy="1000132"/>
          </a:xfrm>
          <a:prstGeom prst="rect">
            <a:avLst/>
          </a:prstGeom>
          <a:noFill/>
        </p:spPr>
      </p:pic>
      <p:pic>
        <p:nvPicPr>
          <p:cNvPr id="92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2214555"/>
            <a:ext cx="642942" cy="360048"/>
          </a:xfrm>
          <a:prstGeom prst="rect">
            <a:avLst/>
          </a:prstGeom>
          <a:noFill/>
        </p:spPr>
      </p:pic>
      <p:pic>
        <p:nvPicPr>
          <p:cNvPr id="93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3643315"/>
            <a:ext cx="642942" cy="360048"/>
          </a:xfrm>
          <a:prstGeom prst="rect">
            <a:avLst/>
          </a:prstGeom>
          <a:noFill/>
        </p:spPr>
      </p:pic>
      <p:pic>
        <p:nvPicPr>
          <p:cNvPr id="94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4857761"/>
            <a:ext cx="642942" cy="360048"/>
          </a:xfrm>
          <a:prstGeom prst="rect">
            <a:avLst/>
          </a:prstGeom>
          <a:noFill/>
        </p:spPr>
      </p:pic>
      <p:pic>
        <p:nvPicPr>
          <p:cNvPr id="95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1357298"/>
            <a:ext cx="714380" cy="400053"/>
          </a:xfrm>
          <a:prstGeom prst="rect">
            <a:avLst/>
          </a:prstGeom>
          <a:noFill/>
        </p:spPr>
      </p:pic>
      <p:cxnSp>
        <p:nvCxnSpPr>
          <p:cNvPr id="97" name="96 - Ευθύγραμμο βέλος σύνδεσης"/>
          <p:cNvCxnSpPr/>
          <p:nvPr/>
        </p:nvCxnSpPr>
        <p:spPr>
          <a:xfrm rot="10800000" flipV="1">
            <a:off x="4786314" y="1643050"/>
            <a:ext cx="357190" cy="71438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- Ευθύγραμμο βέλος σύνδεσης"/>
          <p:cNvCxnSpPr/>
          <p:nvPr/>
        </p:nvCxnSpPr>
        <p:spPr>
          <a:xfrm rot="5400000">
            <a:off x="4848228" y="1795450"/>
            <a:ext cx="152400" cy="133352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- Ευθύγραμμο βέλος σύνδεσης"/>
          <p:cNvCxnSpPr/>
          <p:nvPr/>
        </p:nvCxnSpPr>
        <p:spPr>
          <a:xfrm rot="5400000">
            <a:off x="5250661" y="2035959"/>
            <a:ext cx="428628" cy="71438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- Ευθύγραμμο βέλος σύνδεσης"/>
          <p:cNvCxnSpPr/>
          <p:nvPr/>
        </p:nvCxnSpPr>
        <p:spPr>
          <a:xfrm rot="5400000">
            <a:off x="5138742" y="2005002"/>
            <a:ext cx="366714" cy="71438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3786190"/>
            <a:ext cx="642942" cy="360048"/>
          </a:xfrm>
          <a:prstGeom prst="rect">
            <a:avLst/>
          </a:prstGeom>
          <a:noFill/>
        </p:spPr>
      </p:pic>
      <p:cxnSp>
        <p:nvCxnSpPr>
          <p:cNvPr id="107" name="106 - Ευθύγραμμο βέλος σύνδεσης"/>
          <p:cNvCxnSpPr/>
          <p:nvPr/>
        </p:nvCxnSpPr>
        <p:spPr>
          <a:xfrm rot="10800000" flipV="1">
            <a:off x="4714876" y="1500174"/>
            <a:ext cx="357190" cy="71438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7842" y="928670"/>
            <a:ext cx="545991" cy="305755"/>
          </a:xfrm>
          <a:prstGeom prst="rect">
            <a:avLst/>
          </a:prstGeom>
          <a:noFill/>
        </p:spPr>
      </p:pic>
      <p:pic>
        <p:nvPicPr>
          <p:cNvPr id="112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50242" y="1081070"/>
            <a:ext cx="545991" cy="305755"/>
          </a:xfrm>
          <a:prstGeom prst="rect">
            <a:avLst/>
          </a:prstGeom>
          <a:noFill/>
        </p:spPr>
      </p:pic>
      <p:pic>
        <p:nvPicPr>
          <p:cNvPr id="113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40" y="1142984"/>
            <a:ext cx="545991" cy="305755"/>
          </a:xfrm>
          <a:prstGeom prst="rect">
            <a:avLst/>
          </a:prstGeom>
          <a:noFill/>
        </p:spPr>
      </p:pic>
      <p:pic>
        <p:nvPicPr>
          <p:cNvPr id="114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6578" y="1000108"/>
            <a:ext cx="545991" cy="305755"/>
          </a:xfrm>
          <a:prstGeom prst="rect">
            <a:avLst/>
          </a:prstGeom>
          <a:noFill/>
        </p:spPr>
      </p:pic>
      <p:pic>
        <p:nvPicPr>
          <p:cNvPr id="115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6578" y="928670"/>
            <a:ext cx="545991" cy="305755"/>
          </a:xfrm>
          <a:prstGeom prst="rect">
            <a:avLst/>
          </a:prstGeom>
          <a:noFill/>
        </p:spPr>
      </p:pic>
      <p:pic>
        <p:nvPicPr>
          <p:cNvPr id="116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16" y="785794"/>
            <a:ext cx="545991" cy="305755"/>
          </a:xfrm>
          <a:prstGeom prst="rect">
            <a:avLst/>
          </a:prstGeom>
          <a:noFill/>
        </p:spPr>
      </p:pic>
      <p:pic>
        <p:nvPicPr>
          <p:cNvPr id="117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43702" y="1285860"/>
            <a:ext cx="545991" cy="305755"/>
          </a:xfrm>
          <a:prstGeom prst="rect">
            <a:avLst/>
          </a:prstGeom>
          <a:noFill/>
        </p:spPr>
      </p:pic>
      <p:pic>
        <p:nvPicPr>
          <p:cNvPr id="118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72330" y="1214422"/>
            <a:ext cx="545991" cy="305755"/>
          </a:xfrm>
          <a:prstGeom prst="rect">
            <a:avLst/>
          </a:prstGeom>
          <a:noFill/>
        </p:spPr>
      </p:pic>
      <p:pic>
        <p:nvPicPr>
          <p:cNvPr id="119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68" y="714356"/>
            <a:ext cx="545991" cy="305755"/>
          </a:xfrm>
          <a:prstGeom prst="rect">
            <a:avLst/>
          </a:prstGeom>
          <a:noFill/>
        </p:spPr>
      </p:pic>
      <p:pic>
        <p:nvPicPr>
          <p:cNvPr id="120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43702" y="1428736"/>
            <a:ext cx="545991" cy="305755"/>
          </a:xfrm>
          <a:prstGeom prst="rect">
            <a:avLst/>
          </a:prstGeom>
          <a:noFill/>
        </p:spPr>
      </p:pic>
      <p:pic>
        <p:nvPicPr>
          <p:cNvPr id="121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1357298"/>
            <a:ext cx="545991" cy="305755"/>
          </a:xfrm>
          <a:prstGeom prst="rect">
            <a:avLst/>
          </a:prstGeom>
          <a:noFill/>
        </p:spPr>
      </p:pic>
      <p:sp>
        <p:nvSpPr>
          <p:cNvPr id="124" name="123 - Ραβδωτό δεξιό βέλος"/>
          <p:cNvSpPr/>
          <p:nvPr/>
        </p:nvSpPr>
        <p:spPr>
          <a:xfrm rot="15307645">
            <a:off x="6883436" y="1866002"/>
            <a:ext cx="592101" cy="360158"/>
          </a:xfrm>
          <a:prstGeom prst="striped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5" name="124 - Ραβδωτό δεξιό βέλος"/>
          <p:cNvSpPr/>
          <p:nvPr/>
        </p:nvSpPr>
        <p:spPr>
          <a:xfrm rot="7493408">
            <a:off x="4851911" y="1818431"/>
            <a:ext cx="592101" cy="226561"/>
          </a:xfrm>
          <a:prstGeom prst="striped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7" name="126 - TextBox"/>
          <p:cNvSpPr txBox="1"/>
          <p:nvPr/>
        </p:nvSpPr>
        <p:spPr>
          <a:xfrm>
            <a:off x="4143372" y="578645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atin typeface="Calibri" pitchFamily="34" charset="0"/>
                <a:cs typeface="Calibri" pitchFamily="34" charset="0"/>
              </a:rPr>
              <a:t>Παραρτήματα ΕΟΜ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4" descr="http://st2.depositphotos.com/2741165/5919/v/950/depositphotos_59198683-Business-cartoon-woman-hard-wor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85992"/>
            <a:ext cx="1765275" cy="1765275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928670"/>
          </a:xfrm>
        </p:spPr>
        <p:txBody>
          <a:bodyPr/>
          <a:lstStyle/>
          <a:p>
            <a:r>
              <a:rPr lang="el-GR" sz="3200" b="1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Το «υπάρχον» Σύστημα Μεταμοσχεύσεων</a:t>
            </a:r>
            <a:endParaRPr lang="el-GR" sz="3200" b="1" dirty="0">
              <a:solidFill>
                <a:srgbClr val="A5002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9" descr="http://www.cutecliparts.com/wp-content/uploads/2015/11/Hospital-Clip-Art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500174"/>
            <a:ext cx="1213717" cy="926914"/>
          </a:xfrm>
          <a:prstGeom prst="rect">
            <a:avLst/>
          </a:prstGeom>
          <a:noFill/>
        </p:spPr>
      </p:pic>
      <p:pic>
        <p:nvPicPr>
          <p:cNvPr id="6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500306"/>
            <a:ext cx="1213717" cy="92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500438"/>
            <a:ext cx="1213717" cy="92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500570"/>
            <a:ext cx="1213717" cy="92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 descr="http://www.bcplib.org/images/Kids/Clip%20Art/laboratory%20yel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357694"/>
            <a:ext cx="571504" cy="571504"/>
          </a:xfrm>
          <a:prstGeom prst="rect">
            <a:avLst/>
          </a:prstGeom>
          <a:noFill/>
        </p:spPr>
      </p:pic>
      <p:pic>
        <p:nvPicPr>
          <p:cNvPr id="2058" name="Picture 10" descr="P:\7.Προώθηση\c ΚΑΤΑΧΩΡΗΣΕΙΣ ΔΗΜΙΟΥΡΓΙΚΑ\EOM LOGO\eom logo χωρις περιθώρι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57818" y="3786190"/>
            <a:ext cx="428628" cy="277314"/>
          </a:xfrm>
          <a:prstGeom prst="rect">
            <a:avLst/>
          </a:prstGeom>
          <a:noFill/>
        </p:spPr>
      </p:pic>
      <p:pic>
        <p:nvPicPr>
          <p:cNvPr id="19" name="Picture 7" descr="http://www.thaitum-tech.com/wp-content/uploads/2015/10/phone-gir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5072074"/>
            <a:ext cx="714380" cy="714380"/>
          </a:xfrm>
          <a:prstGeom prst="rect">
            <a:avLst/>
          </a:prstGeom>
          <a:noFill/>
        </p:spPr>
      </p:pic>
      <p:sp>
        <p:nvSpPr>
          <p:cNvPr id="20" name="19 - TextBox"/>
          <p:cNvSpPr txBox="1"/>
          <p:nvPr/>
        </p:nvSpPr>
        <p:spPr>
          <a:xfrm>
            <a:off x="7715208" y="1500174"/>
            <a:ext cx="14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Μ.Μ. Καρδιάς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7429488" y="250030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Μ.Μ. Πνευμόνων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7358082" y="357187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Μ.Μ. Ήπατος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7786646" y="4500570"/>
            <a:ext cx="1357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Μ.Μ. Νεφρού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11" descr="http://www.bcplib.org/images/Kids/Clip%20Art/laboratory%20yel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000636"/>
            <a:ext cx="571504" cy="571504"/>
          </a:xfrm>
          <a:prstGeom prst="rect">
            <a:avLst/>
          </a:prstGeom>
          <a:noFill/>
        </p:spPr>
      </p:pic>
      <p:pic>
        <p:nvPicPr>
          <p:cNvPr id="25" name="Picture 11" descr="http://www.bcplib.org/images/Kids/Clip%20Art/laboratory%20yel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929198"/>
            <a:ext cx="571504" cy="571504"/>
          </a:xfrm>
          <a:prstGeom prst="rect">
            <a:avLst/>
          </a:prstGeom>
          <a:noFill/>
        </p:spPr>
      </p:pic>
      <p:sp>
        <p:nvSpPr>
          <p:cNvPr id="26" name="25 - TextBox"/>
          <p:cNvSpPr txBox="1"/>
          <p:nvPr/>
        </p:nvSpPr>
        <p:spPr>
          <a:xfrm>
            <a:off x="6000760" y="5643578"/>
            <a:ext cx="14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err="1" smtClean="0">
                <a:latin typeface="Calibri" pitchFamily="34" charset="0"/>
                <a:cs typeface="Calibri" pitchFamily="34" charset="0"/>
              </a:rPr>
              <a:t>Εργ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l-GR" sz="1600" dirty="0" err="1" smtClean="0">
                <a:latin typeface="Calibri" pitchFamily="34" charset="0"/>
                <a:cs typeface="Calibri" pitchFamily="34" charset="0"/>
              </a:rPr>
              <a:t>Ιστοσυμβ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35729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78592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135729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171448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171448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178592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643050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1285860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250030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571744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1214422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78592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42886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2643182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071810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3000372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392906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85762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242886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3071810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000372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385762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786190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428625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357694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5143512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564357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5072074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4286256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4429132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214818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5072074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9" descr="http://www.cutecliparts.com/wp-content/uploads/2015/11/Hospital-Clip-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5572140"/>
            <a:ext cx="465380" cy="35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" name="65 - Επεξήγηση με στρογγυλεμένο παραλληλόγραμμο"/>
          <p:cNvSpPr/>
          <p:nvPr/>
        </p:nvSpPr>
        <p:spPr>
          <a:xfrm>
            <a:off x="1928794" y="5000636"/>
            <a:ext cx="1857388" cy="1143008"/>
          </a:xfrm>
          <a:prstGeom prst="wedgeRoundRectCallout">
            <a:avLst>
              <a:gd name="adj1" fmla="val 73089"/>
              <a:gd name="adj2" fmla="val -249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6" name="Picture 29" descr="http://images.clipartpanda.com/certification-clipart-certificate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87078" y="1785926"/>
            <a:ext cx="456922" cy="614375"/>
          </a:xfrm>
          <a:prstGeom prst="rect">
            <a:avLst/>
          </a:prstGeom>
          <a:noFill/>
        </p:spPr>
      </p:pic>
      <p:pic>
        <p:nvPicPr>
          <p:cNvPr id="87" name="Picture 29" descr="http://images.clipartpanda.com/certification-clipart-certificate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29652" y="2857496"/>
            <a:ext cx="456922" cy="614375"/>
          </a:xfrm>
          <a:prstGeom prst="rect">
            <a:avLst/>
          </a:prstGeom>
          <a:noFill/>
        </p:spPr>
      </p:pic>
      <p:pic>
        <p:nvPicPr>
          <p:cNvPr id="88" name="Picture 29" descr="http://images.clipartpanda.com/certification-clipart-certificate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01090" y="3786190"/>
            <a:ext cx="456922" cy="614375"/>
          </a:xfrm>
          <a:prstGeom prst="rect">
            <a:avLst/>
          </a:prstGeom>
          <a:noFill/>
        </p:spPr>
      </p:pic>
      <p:pic>
        <p:nvPicPr>
          <p:cNvPr id="89" name="Picture 29" descr="http://images.clipartpanda.com/certification-clipart-certificate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87078" y="4786322"/>
            <a:ext cx="456922" cy="614375"/>
          </a:xfrm>
          <a:prstGeom prst="rect">
            <a:avLst/>
          </a:prstGeom>
          <a:noFill/>
        </p:spPr>
      </p:pic>
      <p:sp>
        <p:nvSpPr>
          <p:cNvPr id="64" name="63 - Επεξήγηση με στρογγυλεμένο παραλληλόγραμμο"/>
          <p:cNvSpPr/>
          <p:nvPr/>
        </p:nvSpPr>
        <p:spPr>
          <a:xfrm>
            <a:off x="142844" y="1000108"/>
            <a:ext cx="3286148" cy="3929090"/>
          </a:xfrm>
          <a:prstGeom prst="wedgeRoundRectCallout">
            <a:avLst>
              <a:gd name="adj1" fmla="val 99857"/>
              <a:gd name="adj2" fmla="val -202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8" name="Picture 33" descr="https://lh6.ggpht.com/U-vjROAdCZItp-8CQttkwHl7EoWTHNnRj6NPSSbClS_-gfYgca2e-WdKIyEeZT1ZLqQ7=w3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928670"/>
            <a:ext cx="857256" cy="857256"/>
          </a:xfrm>
          <a:prstGeom prst="rect">
            <a:avLst/>
          </a:prstGeom>
          <a:noFill/>
        </p:spPr>
      </p:pic>
      <p:pic>
        <p:nvPicPr>
          <p:cNvPr id="75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8666" y="919146"/>
            <a:ext cx="545991" cy="305755"/>
          </a:xfrm>
          <a:prstGeom prst="rect">
            <a:avLst/>
          </a:prstGeom>
          <a:noFill/>
        </p:spPr>
      </p:pic>
      <p:pic>
        <p:nvPicPr>
          <p:cNvPr id="77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1071546"/>
            <a:ext cx="545991" cy="305755"/>
          </a:xfrm>
          <a:prstGeom prst="rect">
            <a:avLst/>
          </a:prstGeom>
          <a:noFill/>
        </p:spPr>
      </p:pic>
      <p:sp>
        <p:nvSpPr>
          <p:cNvPr id="91" name="90 - Ραβδωτό δεξιό βέλος"/>
          <p:cNvSpPr/>
          <p:nvPr/>
        </p:nvSpPr>
        <p:spPr>
          <a:xfrm rot="15307645">
            <a:off x="6818876" y="1630663"/>
            <a:ext cx="592101" cy="226561"/>
          </a:xfrm>
          <a:prstGeom prst="striped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4" name="93 - Ραβδωτό δεξιό βέλος"/>
          <p:cNvSpPr/>
          <p:nvPr/>
        </p:nvSpPr>
        <p:spPr>
          <a:xfrm rot="21264400">
            <a:off x="7297991" y="956902"/>
            <a:ext cx="592101" cy="261770"/>
          </a:xfrm>
          <a:prstGeom prst="striped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22" name="Picture 2" descr="http://images.clipartpanda.com/european-clipart-fhfjh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9586" y="285728"/>
            <a:ext cx="1062025" cy="1071594"/>
          </a:xfrm>
          <a:prstGeom prst="rect">
            <a:avLst/>
          </a:prstGeom>
          <a:noFill/>
        </p:spPr>
      </p:pic>
      <p:sp>
        <p:nvSpPr>
          <p:cNvPr id="65" name="64 - TextBox"/>
          <p:cNvSpPr txBox="1"/>
          <p:nvPr/>
        </p:nvSpPr>
        <p:spPr>
          <a:xfrm>
            <a:off x="4143372" y="578645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atin typeface="Calibri" pitchFamily="34" charset="0"/>
                <a:cs typeface="Calibri" pitchFamily="34" charset="0"/>
              </a:rPr>
              <a:t>Παραρτήματα ΕΟΜ</a:t>
            </a:r>
            <a:endParaRPr lang="el-GR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9" name="Picture 4" descr="http://www.i2clipart.com/cliparts/1/5/f/6/clipart-angry-smiley-emoticon-512x512-15f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71670" y="3278650"/>
            <a:ext cx="428628" cy="524066"/>
          </a:xfrm>
          <a:prstGeom prst="rect">
            <a:avLst/>
          </a:prstGeom>
          <a:noFill/>
        </p:spPr>
      </p:pic>
      <p:pic>
        <p:nvPicPr>
          <p:cNvPr id="70" name="Picture 4" descr="http://www.i2clipart.com/cliparts/1/5/f/6/clipart-angry-smiley-emoticon-512x512-15f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10" y="3286124"/>
            <a:ext cx="428628" cy="524066"/>
          </a:xfrm>
          <a:prstGeom prst="rect">
            <a:avLst/>
          </a:prstGeom>
          <a:noFill/>
        </p:spPr>
      </p:pic>
      <p:pic>
        <p:nvPicPr>
          <p:cNvPr id="71" name="Picture 4" descr="http://www.i2clipart.com/cliparts/1/5/f/6/clipart-angry-smiley-emoticon-512x512-15f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7356" y="2143116"/>
            <a:ext cx="428628" cy="524066"/>
          </a:xfrm>
          <a:prstGeom prst="rect">
            <a:avLst/>
          </a:prstGeom>
          <a:noFill/>
        </p:spPr>
      </p:pic>
      <p:pic>
        <p:nvPicPr>
          <p:cNvPr id="72" name="Picture 4" descr="http://www.i2clipart.com/cliparts/1/5/f/6/clipart-angry-smiley-emoticon-512x512-15f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71802" y="2000240"/>
            <a:ext cx="428628" cy="524066"/>
          </a:xfrm>
          <a:prstGeom prst="rect">
            <a:avLst/>
          </a:prstGeom>
          <a:noFill/>
        </p:spPr>
      </p:pic>
      <p:pic>
        <p:nvPicPr>
          <p:cNvPr id="73" name="Picture 4" descr="http://www.i2clipart.com/cliparts/1/5/f/6/clipart-angry-smiley-emoticon-512x512-15f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28662" y="2000240"/>
            <a:ext cx="428628" cy="524066"/>
          </a:xfrm>
          <a:prstGeom prst="rect">
            <a:avLst/>
          </a:prstGeom>
          <a:noFill/>
        </p:spPr>
      </p:pic>
      <p:pic>
        <p:nvPicPr>
          <p:cNvPr id="74" name="Picture 6" descr="http://ekladata.com/clbnA0mvKbUsffFFmnaH0DoPki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43240" y="5500702"/>
            <a:ext cx="526793" cy="500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 txBox="1">
            <a:spLocks/>
          </p:cNvSpPr>
          <p:nvPr/>
        </p:nvSpPr>
        <p:spPr bwMode="auto">
          <a:xfrm>
            <a:off x="357158" y="142852"/>
            <a:ext cx="8534400" cy="116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Οικονομική Επένδυση </a:t>
            </a:r>
            <a:r>
              <a:rPr lang="el-GR" sz="2400" b="1" kern="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E</a:t>
            </a:r>
            <a:r>
              <a:rPr kumimoji="0" lang="el-G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υρ</a:t>
            </a:r>
            <a:r>
              <a:rPr lang="el-GR" sz="2400" b="1" kern="0" noProof="0" dirty="0" err="1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ωπαϊκών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χωρών στον </a:t>
            </a:r>
            <a:b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ΕΝΤΟΠΙΣΜΟ ΔΟΤΩΝ ΟΡΓΑΝΩΝ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928670"/>
            <a:ext cx="1638627" cy="236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539552" y="1569743"/>
            <a:ext cx="771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Οι ευρωπαϊκές χώρες με τις περισσότερες μεταμοσχεύσεις, </a:t>
            </a:r>
          </a:p>
          <a:p>
            <a:pPr algn="l"/>
            <a:r>
              <a:rPr lang="el-GR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ανάλογα με τα Συστήματα Υγείας τους:</a:t>
            </a:r>
          </a:p>
          <a:p>
            <a:pPr algn="l"/>
            <a:endParaRPr lang="el-GR" sz="1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Αποζημιώνουν  Συντονιστή ΜΕΘ ανά δότη: </a:t>
            </a:r>
            <a:r>
              <a:rPr lang="el-GR" sz="1400" b="1" dirty="0" smtClean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400 – 1.400 ευρώ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Αποζημιώνουν ΜΕΘ ανά δότη: </a:t>
            </a:r>
            <a:r>
              <a:rPr lang="el-GR" sz="1400" b="1" dirty="0" smtClean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1.300 – 3.200 ευρώ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Αποζημιώνουν Νοσοκομείο ανά δότη οργάνων: </a:t>
            </a:r>
            <a:r>
              <a:rPr lang="el-GR" sz="1400" b="1" dirty="0" smtClean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3.200 – 7.000 ευρώ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l-GR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Ετήσια Αποζημίωση Νοσοκομείων Δοτών: </a:t>
            </a:r>
            <a:r>
              <a:rPr lang="el-GR" sz="1400" b="1" dirty="0" smtClean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350.000 – 1.500.000 ευρώ</a:t>
            </a:r>
          </a:p>
          <a:p>
            <a:pPr algn="l"/>
            <a:endParaRPr lang="el-GR" sz="1400" b="1" dirty="0" smtClean="0">
              <a:latin typeface="Calibri" pitchFamily="34" charset="0"/>
              <a:cs typeface="Calibri" pitchFamily="34" charset="0"/>
            </a:endParaRPr>
          </a:p>
          <a:p>
            <a:pPr algn="l"/>
            <a:endParaRPr lang="el-GR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71472" y="335756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Εντοπισμός &amp;  αξιοποίηση δοτών, πλήρως ενταγμένα στα νοσήλια των Σ.Υ. </a:t>
            </a:r>
            <a:endParaRPr lang="el-GR" b="1" u="sng" dirty="0">
              <a:solidFill>
                <a:srgbClr val="FF99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7 - TextBox"/>
          <p:cNvSpPr txBox="1"/>
          <p:nvPr/>
        </p:nvSpPr>
        <p:spPr>
          <a:xfrm>
            <a:off x="1857356" y="3929066"/>
            <a:ext cx="70723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400" b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Νόμος 4316/2014</a:t>
            </a:r>
          </a:p>
          <a:p>
            <a:pPr algn="l"/>
            <a:r>
              <a:rPr lang="el-GR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Για πρώτη φορά στην Ελλάδα θεσμοθετείται αποζημίωση για τον εντοπισμό κ την αξιοποίηση του δότη οργάνων:</a:t>
            </a:r>
          </a:p>
          <a:p>
            <a:pPr algn="l"/>
            <a:endParaRPr lang="el-GR" sz="1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l-GR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«…στους </a:t>
            </a:r>
            <a:r>
              <a:rPr lang="el-GR" sz="1400" b="1" i="1" dirty="0" smtClean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Τοπικούς Συντονιστές Μεταμοσχεύσεων</a:t>
            </a:r>
            <a:r>
              <a:rPr lang="el-GR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καταβάλλεται ως </a:t>
            </a:r>
            <a:r>
              <a:rPr lang="el-GR" sz="1400" b="1" i="1" dirty="0" smtClean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αποζημίωση ανά περιστατικό δωρεάς </a:t>
            </a:r>
            <a:r>
              <a:rPr lang="el-GR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οργάνων ποσό ίσο με μία (1) εφημερία, αν είναι ιατροί και δώδεκα (12) ώρες αν είναι νοσηλευτές…»</a:t>
            </a:r>
          </a:p>
          <a:p>
            <a:pPr algn="l"/>
            <a:r>
              <a:rPr lang="el-GR" sz="1400" b="1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«…με κοινή απόφαση των Υπουργών Οικονομικών &amp; Υγείας το ποσό αυτό μπορεί να αναπροσαρμόζεται»</a:t>
            </a:r>
            <a:endParaRPr lang="el-GR" sz="1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770" name="Picture 2" descr="http://www.clker.com/cliparts/y/U/F/M/l/o/tango-face-surprise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00504"/>
            <a:ext cx="878875" cy="904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Απαραίτητες Προϋποθέσεις Ανάπτυξης του Σ.Μ.</a:t>
            </a:r>
            <a:endParaRPr lang="el-GR" sz="2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6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Επάρκεια κλινών &amp; προσωπικού ΜΕΘ</a:t>
            </a:r>
          </a:p>
          <a:p>
            <a:r>
              <a:rPr lang="el-GR" sz="1600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Εκπαίδευση &amp; ισχυροποίηση του </a:t>
            </a:r>
            <a:r>
              <a:rPr lang="el-GR" sz="16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θεσμού του Τοπικού Συντονιστή – Αποζημίωση</a:t>
            </a:r>
          </a:p>
          <a:p>
            <a:r>
              <a:rPr lang="el-GR" sz="1600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Δημιουργία </a:t>
            </a:r>
            <a:r>
              <a:rPr lang="el-GR" sz="16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Ομάδων Συντονιστών </a:t>
            </a:r>
          </a:p>
          <a:p>
            <a:r>
              <a:rPr lang="el-GR" sz="1600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Σύσταση </a:t>
            </a:r>
            <a:r>
              <a:rPr lang="el-GR" sz="16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Παραρτημάτων ΕΟΜ</a:t>
            </a:r>
          </a:p>
          <a:p>
            <a:r>
              <a:rPr lang="el-GR" sz="16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Επάρκεια ΕΟΜ</a:t>
            </a:r>
          </a:p>
          <a:p>
            <a:r>
              <a:rPr lang="el-GR" sz="16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Κοστολόγηση διαδικασιών Δωρεάς </a:t>
            </a:r>
            <a:r>
              <a:rPr lang="el-GR" sz="1600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ως «ιατρικές πράξεις» και απόδοσή τους στα νοσοκομεία Δοτών</a:t>
            </a:r>
          </a:p>
          <a:p>
            <a:r>
              <a:rPr lang="el-GR" sz="16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Ενεργός ρόλος ΕΟΠΥΥ </a:t>
            </a:r>
          </a:p>
          <a:p>
            <a:r>
              <a:rPr lang="el-GR" sz="1600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Ενίσχυση των </a:t>
            </a:r>
            <a:r>
              <a:rPr lang="el-GR" sz="16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Μονάδων Μεταμοσχεύσεων</a:t>
            </a:r>
          </a:p>
          <a:p>
            <a:r>
              <a:rPr lang="el-GR" sz="16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Πιστοποίηση </a:t>
            </a:r>
            <a:r>
              <a:rPr lang="el-GR" sz="1600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Συστήματος Μεταμοσχεύσεων</a:t>
            </a:r>
          </a:p>
          <a:p>
            <a:r>
              <a:rPr lang="el-GR" sz="16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Καμπάνιες</a:t>
            </a:r>
            <a:r>
              <a:rPr lang="el-GR" sz="1600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 ενημέρωσης κοινού</a:t>
            </a:r>
          </a:p>
          <a:p>
            <a:endParaRPr lang="el-GR" sz="1600" dirty="0">
              <a:solidFill>
                <a:srgbClr val="0066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 descr="http://www.healthline.com/hlcmsresource/images/00_Diabetes-Mine/ClipArt/closing-the-lo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857628"/>
            <a:ext cx="2171688" cy="2171688"/>
          </a:xfrm>
          <a:prstGeom prst="rect">
            <a:avLst/>
          </a:prstGeom>
          <a:noFill/>
        </p:spPr>
      </p:pic>
      <p:pic>
        <p:nvPicPr>
          <p:cNvPr id="5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055" y="4348170"/>
            <a:ext cx="545991" cy="305755"/>
          </a:xfrm>
          <a:prstGeom prst="rect">
            <a:avLst/>
          </a:prstGeom>
          <a:noFill/>
        </p:spPr>
      </p:pic>
      <p:pic>
        <p:nvPicPr>
          <p:cNvPr id="6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500570"/>
            <a:ext cx="545991" cy="305755"/>
          </a:xfrm>
          <a:prstGeom prst="rect">
            <a:avLst/>
          </a:prstGeom>
          <a:noFill/>
        </p:spPr>
      </p:pic>
      <p:sp>
        <p:nvSpPr>
          <p:cNvPr id="7" name="6 - Ραβδωτό δεξιό βέλος"/>
          <p:cNvSpPr/>
          <p:nvPr/>
        </p:nvSpPr>
        <p:spPr>
          <a:xfrm rot="21264400">
            <a:off x="7227342" y="4180743"/>
            <a:ext cx="404359" cy="268734"/>
          </a:xfrm>
          <a:prstGeom prst="stripedRightArrow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2" descr="http://images.clipartpanda.com/european-clipart-fhfj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643314"/>
            <a:ext cx="1062025" cy="1071594"/>
          </a:xfrm>
          <a:prstGeom prst="rect">
            <a:avLst/>
          </a:prstGeom>
          <a:noFill/>
        </p:spPr>
      </p:pic>
      <p:pic>
        <p:nvPicPr>
          <p:cNvPr id="9" name="Picture 31" descr="http://images.clipartpanda.com/euro-clipart-10370-coins-with-euro-sign-ve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643446"/>
            <a:ext cx="545991" cy="305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 bwMode="auto">
          <a:xfrm>
            <a:off x="428596" y="285728"/>
            <a:ext cx="84248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Ο εντοπισμός δυνητικών δοτών είναι αποτέλεσμα ομαδικής δουλειάς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8"/>
            <a:ext cx="8746355" cy="179070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6" name="Picture 27" descr="ANd9GcTlKiOhzAN7Y9P5QFErKIaMyFVZS4y90StNOU1KIXb3MK8VWQU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9190" y="1428736"/>
            <a:ext cx="2928926" cy="2586441"/>
          </a:xfrm>
          <a:prstGeom prst="rect">
            <a:avLst/>
          </a:prstGeom>
          <a:noFill/>
          <a:ln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427525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786018" y="4929198"/>
            <a:ext cx="6357982" cy="1143000"/>
          </a:xfrm>
        </p:spPr>
        <p:txBody>
          <a:bodyPr/>
          <a:lstStyle/>
          <a:p>
            <a:r>
              <a:rPr lang="el-GR" b="1" i="1" spc="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Καλώς ήρθατε !</a:t>
            </a:r>
            <a:endParaRPr lang="el-GR" b="1" i="1" spc="3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714612" y="3286124"/>
          <a:ext cx="3567108" cy="1261042"/>
        </p:xfrm>
        <a:graphic>
          <a:graphicData uri="http://schemas.openxmlformats.org/presentationml/2006/ole">
            <p:oleObj spid="_x0000_s39938" name="Φωτογραφία του Photo Editor" r:id="rId3" imgW="7895238" imgH="2790476" progId="">
              <p:embed/>
            </p:oleObj>
          </a:graphicData>
        </a:graphic>
      </p:graphicFrame>
      <p:pic>
        <p:nvPicPr>
          <p:cNvPr id="39939" name="Picture 3" descr="C:\Users\gmenoudakou\Desktop\mo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214422"/>
            <a:ext cx="3571900" cy="2081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/>
          </a:bodyPr>
          <a:lstStyle/>
          <a:p>
            <a:pPr marL="342900" indent="-342900">
              <a:buFontTx/>
              <a:buAutoNum type="arabicPeriod"/>
            </a:pPr>
            <a:endParaRPr lang="el-GR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1400" b="1" dirty="0">
                <a:latin typeface="Calibri" pitchFamily="34" charset="0"/>
                <a:cs typeface="Calibri" pitchFamily="34" charset="0"/>
              </a:rPr>
              <a:t>Συντονίζει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σε τοπικό, εθνικό και διακρατικό επίπεδο τις απαιτούμενες διαδικασίες από τον δότη οργάνων στους κατάλληλους λήπτες</a:t>
            </a:r>
          </a:p>
          <a:p>
            <a:r>
              <a:rPr lang="el-GR" sz="1400" dirty="0">
                <a:latin typeface="Calibri" pitchFamily="34" charset="0"/>
                <a:cs typeface="Calibri" pitchFamily="34" charset="0"/>
              </a:rPr>
              <a:t>Τμήμα Α’ ΕΟΜ: Παρακολούθησης &amp; Συντονισμού Μεταμοσχευτικής Διαδικασίας – Κεντρικοί Συντονιστές – </a:t>
            </a:r>
            <a:r>
              <a:rPr lang="el-GR" sz="1400" b="1" dirty="0">
                <a:latin typeface="Calibri" pitchFamily="34" charset="0"/>
                <a:cs typeface="Calibri" pitchFamily="34" charset="0"/>
              </a:rPr>
              <a:t>24</a:t>
            </a:r>
            <a:r>
              <a:rPr lang="en-US" sz="1400" b="1" dirty="0">
                <a:latin typeface="Calibri" pitchFamily="34" charset="0"/>
                <a:cs typeface="Calibri" pitchFamily="34" charset="0"/>
              </a:rPr>
              <a:t>h/365</a:t>
            </a:r>
          </a:p>
          <a:p>
            <a:pPr marL="342900" indent="-342900">
              <a:buNone/>
            </a:pPr>
            <a:endParaRPr lang="el-GR" sz="1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Σκοπός Κεντρικού Συντονισμού ΕΟΜ: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el-GR" sz="1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Σε συνεργασία με τις ΜΕΘ, η ανεύρεση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, εξασφάλιση, αξιοποίηση 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προσφερόμενων οργάνων </a:t>
            </a:r>
          </a:p>
          <a:p>
            <a:pPr marL="342900" indent="-342900">
              <a:buFontTx/>
              <a:buAutoNum type="arabicPeriod"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Εξασφάλιση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απαιτούμενης ιατρικής 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φροντίδας προς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τον δότη έως την αφαίρεση των μοσχευμάτων </a:t>
            </a:r>
          </a:p>
          <a:p>
            <a:pPr marL="342900" indent="-342900">
              <a:buFontTx/>
              <a:buAutoNum type="arabicPeriod"/>
            </a:pPr>
            <a:r>
              <a:rPr lang="el-GR" sz="1400" dirty="0" smtClean="0">
                <a:latin typeface="Calibri" pitchFamily="34" charset="0"/>
                <a:cs typeface="Calibri" pitchFamily="34" charset="0"/>
              </a:rPr>
              <a:t>Επιμέλεια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άμεσης &amp; σωστής οργάνωσης της 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μεταφοράς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τ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ων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μοσχευμάτων σε τοπικό, εθνικό &amp; διεθνές επίπεδο </a:t>
            </a:r>
            <a:endParaRPr lang="el-GR" sz="1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l-GR" sz="1400" dirty="0">
                <a:latin typeface="Calibri" pitchFamily="34" charset="0"/>
                <a:cs typeface="Calibri" pitchFamily="34" charset="0"/>
              </a:rPr>
              <a:t>Τήρηση 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και Διαχείριση των Εθνικών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Μητρώων Ληπτών &amp; Δωρητών 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και Αρνητών Οργάνων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el-GR" sz="1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el-G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1214414" y="228600"/>
            <a:ext cx="7621738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Εθνικός Οργανισμός Μεταμοσχεύσεων</a:t>
            </a:r>
            <a:endParaRPr lang="el-GR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3" descr="P:\6.Προώθηση\c ΚΑΤΑΧΩΡΗΣΕΙΣ ΔΗΜΙΟΥΡΓΙΚΑ\EOM LOGO\logo 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00132" cy="956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85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Transplant Newsletter 2015</a:t>
            </a:r>
            <a:endParaRPr lang="el-GR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8772" y="-607225"/>
            <a:ext cx="5786454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7 - Έλλειψη"/>
          <p:cNvSpPr/>
          <p:nvPr/>
        </p:nvSpPr>
        <p:spPr bwMode="auto">
          <a:xfrm flipV="1">
            <a:off x="5715008" y="5929330"/>
            <a:ext cx="476094" cy="28945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7 - Έλλειψη"/>
          <p:cNvSpPr/>
          <p:nvPr/>
        </p:nvSpPr>
        <p:spPr bwMode="auto">
          <a:xfrm flipV="1">
            <a:off x="2214546" y="5715016"/>
            <a:ext cx="476094" cy="28945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7 - Έλλειψη"/>
          <p:cNvSpPr/>
          <p:nvPr/>
        </p:nvSpPr>
        <p:spPr bwMode="auto">
          <a:xfrm flipV="1">
            <a:off x="4357686" y="5500702"/>
            <a:ext cx="476094" cy="28945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7 - Έλλειψη"/>
          <p:cNvSpPr/>
          <p:nvPr/>
        </p:nvSpPr>
        <p:spPr bwMode="auto">
          <a:xfrm flipV="1">
            <a:off x="1571604" y="5643578"/>
            <a:ext cx="476094" cy="28945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3" descr="P:\6.Προώθηση\c ΚΑΤΑΧΩΡΗΣΕΙΣ ΔΗΜΙΟΥΡΓΙΚΑ\EOM LOGO\logo 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000132" cy="956133"/>
          </a:xfrm>
          <a:prstGeom prst="rect">
            <a:avLst/>
          </a:prstGeom>
          <a:noFill/>
        </p:spPr>
      </p:pic>
      <p:sp>
        <p:nvSpPr>
          <p:cNvPr id="14" name="7 - Έλλειψη"/>
          <p:cNvSpPr/>
          <p:nvPr/>
        </p:nvSpPr>
        <p:spPr bwMode="auto">
          <a:xfrm flipV="1">
            <a:off x="4714876" y="5286388"/>
            <a:ext cx="476094" cy="28945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0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6925"/>
            <a:ext cx="5247933" cy="11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42" y="3631900"/>
            <a:ext cx="3759525" cy="61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6854" y="2872933"/>
            <a:ext cx="4464166" cy="71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357694"/>
            <a:ext cx="4025546" cy="14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6000768"/>
            <a:ext cx="4040513" cy="49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User\Desktop\wh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Δεξιό βέλος 2"/>
          <p:cNvSpPr/>
          <p:nvPr/>
        </p:nvSpPr>
        <p:spPr>
          <a:xfrm>
            <a:off x="3428992" y="3071810"/>
            <a:ext cx="648072" cy="254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7 - Έλλειψη"/>
          <p:cNvSpPr/>
          <p:nvPr/>
        </p:nvSpPr>
        <p:spPr bwMode="auto">
          <a:xfrm flipV="1">
            <a:off x="2160988" y="3549161"/>
            <a:ext cx="2145679" cy="384924"/>
          </a:xfrm>
          <a:prstGeom prst="ellipse">
            <a:avLst/>
          </a:prstGeom>
          <a:noFill/>
          <a:ln w="25400" cap="flat" cmpd="sng" algn="ctr">
            <a:solidFill>
              <a:srgbClr val="FF0000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7613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Madrid Resolution: 23 March 2010 – 68 countries – 140 government officials URGED the WHO, its MS and professionals in the field to regard Organ </a:t>
            </a:r>
            <a:endParaRPr lang="el-GR" sz="1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Donation &amp; transplantation as part of every nation’s responsibility </a:t>
            </a:r>
            <a:endParaRPr lang="el-G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Δεξιό βέλος 14"/>
          <p:cNvSpPr/>
          <p:nvPr/>
        </p:nvSpPr>
        <p:spPr>
          <a:xfrm>
            <a:off x="2000232" y="6072206"/>
            <a:ext cx="648072" cy="254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7 - Έλλειψη"/>
          <p:cNvSpPr/>
          <p:nvPr/>
        </p:nvSpPr>
        <p:spPr bwMode="auto">
          <a:xfrm flipV="1">
            <a:off x="6465341" y="4760305"/>
            <a:ext cx="1851075" cy="384924"/>
          </a:xfrm>
          <a:prstGeom prst="ellipse">
            <a:avLst/>
          </a:prstGeom>
          <a:noFill/>
          <a:ln w="25400" cap="flat" cmpd="sng" algn="ctr">
            <a:solidFill>
              <a:srgbClr val="FF0000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Αναφερθέντες Εγκ. θάνατοι</a:t>
            </a:r>
            <a:br>
              <a:rPr lang="el-GR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Vs</a:t>
            </a:r>
            <a:r>
              <a:rPr lang="el-GR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Αξιοποιηθέντες Δότες Οργάνων 2001 - 2015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endParaRPr lang="el-GR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4 - Γράφημα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10754393"/>
              </p:ext>
            </p:extLst>
          </p:nvPr>
        </p:nvGraphicFramePr>
        <p:xfrm>
          <a:off x="1257890" y="1500174"/>
          <a:ext cx="7886110" cy="427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7 - Έλλειψη"/>
          <p:cNvSpPr/>
          <p:nvPr/>
        </p:nvSpPr>
        <p:spPr bwMode="auto">
          <a:xfrm flipV="1">
            <a:off x="4357686" y="3643314"/>
            <a:ext cx="476094" cy="28945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472386" cy="774720"/>
          </a:xfrm>
        </p:spPr>
        <p:txBody>
          <a:bodyPr/>
          <a:lstStyle/>
          <a:p>
            <a:r>
              <a:rPr lang="el-G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Οι δύο κύκλοι του </a:t>
            </a:r>
            <a:br>
              <a:rPr lang="el-G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Συστήματος Μεταμοσχεύσεων</a:t>
            </a:r>
            <a:endParaRPr lang="el-GR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214282" y="1643050"/>
          <a:ext cx="3467100" cy="2336800"/>
        </p:xfrm>
        <a:graphic>
          <a:graphicData uri="http://schemas.openxmlformats.org/presentationml/2006/ole">
            <p:oleObj spid="_x0000_s16385" name="Slide" r:id="rId3" imgW="4572180" imgH="3428883" progId="PowerPoint.Slide.8">
              <p:embed/>
            </p:oleObj>
          </a:graphicData>
        </a:graphic>
      </p:graphicFrame>
      <p:graphicFrame>
        <p:nvGraphicFramePr>
          <p:cNvPr id="5" name="4 - Γράφημα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0754393"/>
              </p:ext>
            </p:extLst>
          </p:nvPr>
        </p:nvGraphicFramePr>
        <p:xfrm>
          <a:off x="3643306" y="2214554"/>
          <a:ext cx="5500694" cy="385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390" name="Picture 6" descr="C:\Users\gmenoudakou\Desktop\αρχείο λήψης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214290"/>
            <a:ext cx="1761741" cy="1695728"/>
          </a:xfrm>
          <a:prstGeom prst="rect">
            <a:avLst/>
          </a:prstGeom>
          <a:noFill/>
        </p:spPr>
      </p:pic>
      <p:pic>
        <p:nvPicPr>
          <p:cNvPr id="9" name="Picture 3" descr="P:\6.Προώθηση\c ΚΑΤΑΧΩΡΗΣΕΙΣ ΔΗΜΙΟΥΡΓΙΚΑ\EOM LOGO\logo fu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357430"/>
            <a:ext cx="701230" cy="670381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736"/>
            <a:ext cx="558610" cy="81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Προοπτικές …(?)</a:t>
            </a:r>
            <a:endParaRPr lang="el-GR" dirty="0">
              <a:solidFill>
                <a:srgbClr val="A5002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13037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14738" y="2420888"/>
            <a:ext cx="4800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dirty="0">
                <a:latin typeface="Calibri" pitchFamily="34" charset="0"/>
                <a:cs typeface="Calibri" pitchFamily="34" charset="0"/>
              </a:rPr>
              <a:t>Ο</a:t>
            </a:r>
            <a:r>
              <a:rPr lang="el-GR" sz="1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600" i="1" dirty="0">
                <a:latin typeface="Calibri" pitchFamily="34" charset="0"/>
                <a:cs typeface="Calibri" pitchFamily="34" charset="0"/>
              </a:rPr>
              <a:t>τρόπος που λειτουργεί </a:t>
            </a:r>
            <a:r>
              <a:rPr lang="el-GR" sz="1600" i="1" dirty="0" smtClean="0">
                <a:latin typeface="Calibri" pitchFamily="34" charset="0"/>
                <a:cs typeface="Calibri" pitchFamily="34" charset="0"/>
              </a:rPr>
              <a:t>ένα Σύστημα </a:t>
            </a:r>
            <a:r>
              <a:rPr lang="el-GR" sz="1600" i="1" dirty="0">
                <a:latin typeface="Calibri" pitchFamily="34" charset="0"/>
                <a:cs typeface="Calibri" pitchFamily="34" charset="0"/>
              </a:rPr>
              <a:t>σήμερα είναι επηρεασμένος από γεγονότα σταθμούς του παρελθόντος. </a:t>
            </a:r>
            <a:endParaRPr lang="el-GR" sz="1600" i="1" dirty="0" smtClean="0">
              <a:latin typeface="Calibri" pitchFamily="34" charset="0"/>
              <a:cs typeface="Calibri" pitchFamily="34" charset="0"/>
            </a:endParaRPr>
          </a:p>
          <a:p>
            <a:endParaRPr lang="en-US" sz="1600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1600" i="1" dirty="0" smtClean="0">
                <a:latin typeface="Calibri" pitchFamily="34" charset="0"/>
                <a:cs typeface="Calibri" pitchFamily="34" charset="0"/>
              </a:rPr>
              <a:t>Προκειμένου να κατανοήσουμε τις παρούσες και </a:t>
            </a:r>
            <a:r>
              <a:rPr lang="el-GR" sz="1600" i="1" dirty="0">
                <a:latin typeface="Calibri" pitchFamily="34" charset="0"/>
                <a:cs typeface="Calibri" pitchFamily="34" charset="0"/>
              </a:rPr>
              <a:t>να προβλέψουμε </a:t>
            </a:r>
            <a:r>
              <a:rPr lang="el-GR" sz="1600" i="1" dirty="0" smtClean="0">
                <a:latin typeface="Calibri" pitchFamily="34" charset="0"/>
                <a:cs typeface="Calibri" pitchFamily="34" charset="0"/>
              </a:rPr>
              <a:t>τις </a:t>
            </a:r>
            <a:r>
              <a:rPr lang="el-GR" sz="1600" b="1" i="1" dirty="0">
                <a:latin typeface="Calibri" pitchFamily="34" charset="0"/>
                <a:cs typeface="Calibri" pitchFamily="34" charset="0"/>
              </a:rPr>
              <a:t>μελλοντικές δυνατότητες  </a:t>
            </a:r>
            <a:r>
              <a:rPr lang="el-GR" sz="1600" i="1" dirty="0">
                <a:latin typeface="Calibri" pitchFamily="34" charset="0"/>
                <a:cs typeface="Calibri" pitchFamily="34" charset="0"/>
              </a:rPr>
              <a:t>του </a:t>
            </a:r>
            <a:r>
              <a:rPr lang="el-GR" sz="1600" b="1" i="1" dirty="0">
                <a:latin typeface="Calibri" pitchFamily="34" charset="0"/>
                <a:cs typeface="Calibri" pitchFamily="34" charset="0"/>
              </a:rPr>
              <a:t>Ελληνικού Συστήματος Μεταμοσχεύσεων, </a:t>
            </a:r>
            <a:r>
              <a:rPr lang="el-GR" sz="1600" i="1" dirty="0">
                <a:latin typeface="Calibri" pitchFamily="34" charset="0"/>
                <a:cs typeface="Calibri" pitchFamily="34" charset="0"/>
              </a:rPr>
              <a:t>πρέπει να κατανοήσουμε </a:t>
            </a:r>
            <a:r>
              <a:rPr lang="el-GR" sz="1600" i="1" dirty="0" smtClean="0">
                <a:latin typeface="Calibri" pitchFamily="34" charset="0"/>
                <a:cs typeface="Calibri" pitchFamily="34" charset="0"/>
              </a:rPr>
              <a:t>και να αξιολογήσουμε πλήρως </a:t>
            </a:r>
            <a:r>
              <a:rPr lang="el-GR" sz="1600" i="1" dirty="0">
                <a:latin typeface="Calibri" pitchFamily="34" charset="0"/>
                <a:cs typeface="Calibri" pitchFamily="34" charset="0"/>
              </a:rPr>
              <a:t>τις σημαντικές εξελίξεις που έλαβαν χώρα στο </a:t>
            </a:r>
            <a:r>
              <a:rPr lang="el-GR" sz="1600" b="1" i="1" dirty="0">
                <a:latin typeface="Calibri" pitchFamily="34" charset="0"/>
                <a:cs typeface="Calibri" pitchFamily="34" charset="0"/>
              </a:rPr>
              <a:t>παρελθόν</a:t>
            </a:r>
            <a:r>
              <a:rPr lang="el-GR" sz="1600" i="1" dirty="0">
                <a:latin typeface="Calibri" pitchFamily="34" charset="0"/>
                <a:cs typeface="Calibri" pitchFamily="34" charset="0"/>
              </a:rPr>
              <a:t> και </a:t>
            </a:r>
            <a:r>
              <a:rPr lang="el-GR" sz="1600" i="1" dirty="0" smtClean="0">
                <a:latin typeface="Calibri" pitchFamily="34" charset="0"/>
                <a:cs typeface="Calibri" pitchFamily="34" charset="0"/>
              </a:rPr>
              <a:t>διαμόρφωσαν τη μεταμόσχευση στην Ελλάδα μέσα </a:t>
            </a:r>
            <a:r>
              <a:rPr lang="el-GR" sz="1600" i="1" dirty="0">
                <a:latin typeface="Calibri" pitchFamily="34" charset="0"/>
                <a:cs typeface="Calibri" pitchFamily="34" charset="0"/>
              </a:rPr>
              <a:t>στο χρόνο.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313037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923928" y="1556792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1985 Υ.Σ.Ε.</a:t>
            </a:r>
          </a:p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Στρατηγικός στόχος η ανάπτυξη 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των 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μεταμοσχεύσεων, </a:t>
            </a:r>
            <a:r>
              <a:rPr lang="el-GR" sz="1600" dirty="0">
                <a:latin typeface="Calibri" pitchFamily="34" charset="0"/>
                <a:cs typeface="Calibri" pitchFamily="34" charset="0"/>
              </a:rPr>
              <a:t>σύμφωνα με τη διεθνή εμπειρία και προσαρμοσμένη στις ιδιαιτερότητες της Ελλάδας </a:t>
            </a:r>
            <a:endParaRPr lang="el-GR" sz="1600" dirty="0" smtClean="0">
              <a:latin typeface="Calibri" pitchFamily="34" charset="0"/>
              <a:cs typeface="Calibri" pitchFamily="34" charset="0"/>
            </a:endParaRPr>
          </a:p>
          <a:p>
            <a:endParaRPr lang="el-GR" sz="1600" dirty="0">
              <a:latin typeface="Calibri" pitchFamily="34" charset="0"/>
              <a:cs typeface="Calibri" pitchFamily="34" charset="0"/>
            </a:endParaRPr>
          </a:p>
          <a:p>
            <a:r>
              <a:rPr lang="el-GR" sz="1600" dirty="0" smtClean="0">
                <a:latin typeface="Calibri" pitchFamily="34" charset="0"/>
                <a:cs typeface="Calibri" pitchFamily="34" charset="0"/>
              </a:rPr>
              <a:t>Σημαντική δραστηριότητα σε όλους τους τομείς: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latin typeface="Calibri" pitchFamily="34" charset="0"/>
                <a:cs typeface="Calibri" pitchFamily="34" charset="0"/>
              </a:rPr>
              <a:t>Εισαγωγή ιδιότητας «Τοπικού Συντονιστή»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latin typeface="Calibri" pitchFamily="34" charset="0"/>
                <a:cs typeface="Calibri" pitchFamily="34" charset="0"/>
              </a:rPr>
              <a:t>Εκπαίδευση Ιατρονοσηλευτικού Προσωπικού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latin typeface="Calibri" pitchFamily="34" charset="0"/>
                <a:cs typeface="Calibri" pitchFamily="34" charset="0"/>
              </a:rPr>
              <a:t>Θέσπιση κριτηρίων Εγκεφαλικού θανάτου (1986)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latin typeface="Calibri" pitchFamily="34" charset="0"/>
                <a:cs typeface="Calibri" pitchFamily="34" charset="0"/>
              </a:rPr>
              <a:t>Καμπάνιες ευαισθητοποίησης του κοινού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latin typeface="Calibri" pitchFamily="34" charset="0"/>
                <a:cs typeface="Calibri" pitchFamily="34" charset="0"/>
              </a:rPr>
              <a:t>Κάρτα Δωρητή Οργάνων</a:t>
            </a:r>
          </a:p>
          <a:p>
            <a:endParaRPr lang="el-G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93716964"/>
              </p:ext>
            </p:extLst>
          </p:nvPr>
        </p:nvGraphicFramePr>
        <p:xfrm>
          <a:off x="4572000" y="4517476"/>
          <a:ext cx="3478411" cy="2340524"/>
        </p:xfrm>
        <a:graphic>
          <a:graphicData uri="http://schemas.openxmlformats.org/presentationml/2006/ole">
            <p:oleObj spid="_x0000_s31746" name="Slide" r:id="rId4" imgW="4572180" imgH="3428883" progId="PowerPoint.Slide.8">
              <p:embed/>
            </p:oleObj>
          </a:graphicData>
        </a:graphic>
      </p:graphicFrame>
      <p:sp>
        <p:nvSpPr>
          <p:cNvPr id="8" name="1 - Τίτλος"/>
          <p:cNvSpPr txBox="1">
            <a:spLocks/>
          </p:cNvSpPr>
          <p:nvPr/>
        </p:nvSpPr>
        <p:spPr bwMode="auto">
          <a:xfrm>
            <a:off x="642910" y="21429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Προοπτικές …(?)</a:t>
            </a:r>
            <a:endParaRPr kumimoji="0" lang="el-GR" sz="4400" b="0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06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13037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3857620" y="1428736"/>
            <a:ext cx="5040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latin typeface="Calibri" pitchFamily="34" charset="0"/>
                <a:cs typeface="Calibri" pitchFamily="34" charset="0"/>
              </a:rPr>
              <a:t>Όμως η ανοδική πορεία των μεταμοσχεύσεων, όπως αυτή διαφαινόταν ότι διαγράφεται στις αρχές της δεκαετίας του ’90, όχι μόνο δεν συνεχίστηκε μέσα στη δεκαετία, αλλά αντίθετα καταγράφηκε σημαντική μείωσή της. </a:t>
            </a:r>
            <a:endParaRPr lang="el-GR" sz="1400" dirty="0" smtClean="0">
              <a:latin typeface="Calibri" pitchFamily="34" charset="0"/>
              <a:cs typeface="Calibri" pitchFamily="34" charset="0"/>
            </a:endParaRPr>
          </a:p>
          <a:p>
            <a:endParaRPr lang="el-GR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1400" dirty="0" smtClean="0">
                <a:latin typeface="Calibri" pitchFamily="34" charset="0"/>
                <a:cs typeface="Calibri" pitchFamily="34" charset="0"/>
              </a:rPr>
              <a:t>Η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κύρια όμως αιτία της πτώσης ήταν </a:t>
            </a:r>
            <a:r>
              <a:rPr lang="el-GR" sz="1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η αδυναμία του </a:t>
            </a:r>
            <a:r>
              <a:rPr lang="el-GR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συστήματος </a:t>
            </a:r>
            <a:r>
              <a:rPr lang="el-GR" sz="1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να ανταπεξέλθει στις νέες </a:t>
            </a:r>
            <a:r>
              <a:rPr lang="el-GR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απαιτήσεις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sz="1400" dirty="0" smtClean="0">
              <a:latin typeface="Calibri" pitchFamily="34" charset="0"/>
              <a:cs typeface="Calibri" pitchFamily="34" charset="0"/>
            </a:endParaRPr>
          </a:p>
          <a:p>
            <a:endParaRPr lang="el-GR" sz="1400" dirty="0">
              <a:latin typeface="Calibri" pitchFamily="34" charset="0"/>
              <a:cs typeface="Calibri" pitchFamily="34" charset="0"/>
            </a:endParaRPr>
          </a:p>
          <a:p>
            <a:r>
              <a:rPr lang="el-GR" sz="1400" dirty="0" smtClean="0">
                <a:latin typeface="Calibri" pitchFamily="34" charset="0"/>
                <a:cs typeface="Calibri" pitchFamily="34" charset="0"/>
              </a:rPr>
              <a:t>Η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μη ανάπτυξη του 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συστήματος Μεταμοσχεύσεων,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του οποίου η οργανωτική δομή και λειτουργία παρέμενε στάσιμη, οδήγησαν στην αναστολή της ανοδικής πορείας των μεταμοσχεύσεων στη δεκαετία του ’90. </a:t>
            </a:r>
            <a:endParaRPr lang="el-GR" sz="1400" dirty="0" smtClean="0">
              <a:latin typeface="Calibri" pitchFamily="34" charset="0"/>
              <a:cs typeface="Calibri" pitchFamily="34" charset="0"/>
            </a:endParaRPr>
          </a:p>
          <a:p>
            <a:endParaRPr lang="el-GR" sz="1400" dirty="0">
              <a:latin typeface="Calibri" pitchFamily="34" charset="0"/>
              <a:cs typeface="Calibri" pitchFamily="34" charset="0"/>
            </a:endParaRPr>
          </a:p>
          <a:p>
            <a:r>
              <a:rPr lang="el-GR" sz="1400" dirty="0" smtClean="0">
                <a:latin typeface="Calibri" pitchFamily="34" charset="0"/>
                <a:cs typeface="Calibri" pitchFamily="34" charset="0"/>
              </a:rPr>
              <a:t>Είναι 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γνωστό από τη διεθνή εμπειρία ότι </a:t>
            </a:r>
            <a:r>
              <a:rPr lang="el-GR" sz="1400" u="sng" dirty="0">
                <a:latin typeface="Calibri" pitchFamily="34" charset="0"/>
                <a:cs typeface="Calibri" pitchFamily="34" charset="0"/>
              </a:rPr>
              <a:t>η ανάπτυξη </a:t>
            </a:r>
            <a:r>
              <a:rPr lang="el-GR" sz="1400" u="sng" dirty="0" smtClean="0">
                <a:latin typeface="Calibri" pitchFamily="34" charset="0"/>
                <a:cs typeface="Calibri" pitchFamily="34" charset="0"/>
              </a:rPr>
              <a:t>δεν </a:t>
            </a:r>
            <a:r>
              <a:rPr lang="el-GR" sz="1400" u="sng" dirty="0">
                <a:latin typeface="Calibri" pitchFamily="34" charset="0"/>
                <a:cs typeface="Calibri" pitchFamily="34" charset="0"/>
              </a:rPr>
              <a:t>είναι δυνατή</a:t>
            </a:r>
            <a:r>
              <a:rPr lang="el-GR" sz="1400" dirty="0">
                <a:latin typeface="Calibri" pitchFamily="34" charset="0"/>
                <a:cs typeface="Calibri" pitchFamily="34" charset="0"/>
              </a:rPr>
              <a:t>, εάν δεν στηρίζεται στην 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δημιουργία </a:t>
            </a:r>
          </a:p>
          <a:p>
            <a:endParaRPr lang="el-GR" sz="1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αποκεντρωμένων </a:t>
            </a:r>
            <a:r>
              <a:rPr lang="el-GR" sz="1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δομών </a:t>
            </a:r>
            <a:r>
              <a:rPr lang="el-GR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εντοπισμού δοτών σε </a:t>
            </a:r>
            <a:r>
              <a:rPr lang="el-GR" sz="1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Τοπικό και Περιφερειακό </a:t>
            </a:r>
            <a:r>
              <a:rPr lang="el-GR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επίπεδο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, όπως επίσης και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επαρκών Μονάδων Μεταμοσχεύσεων </a:t>
            </a:r>
            <a:r>
              <a:rPr lang="el-GR" sz="1400" dirty="0" smtClean="0">
                <a:latin typeface="Calibri" pitchFamily="34" charset="0"/>
                <a:cs typeface="Calibri" pitchFamily="34" charset="0"/>
              </a:rPr>
              <a:t>για όλα τα όργανα, ούτως ώστε να αξιοποιείται εγχώρια όλο το δυναμικό των δοτών και των προσφερόμενων οργάνων.</a:t>
            </a:r>
            <a:endParaRPr lang="el-GR" sz="1400" dirty="0">
              <a:latin typeface="Calibri" pitchFamily="34" charset="0"/>
              <a:cs typeface="Calibri" pitchFamily="34" charset="0"/>
            </a:endParaRPr>
          </a:p>
          <a:p>
            <a:endParaRPr lang="el-GR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638132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….</a:t>
            </a:r>
            <a:r>
              <a:rPr lang="en-US" dirty="0" smtClean="0">
                <a:solidFill>
                  <a:srgbClr val="FFFF00"/>
                </a:solidFill>
              </a:rPr>
              <a:t>1999 &amp; 2001 </a:t>
            </a:r>
            <a:r>
              <a:rPr lang="el-GR" dirty="0" smtClean="0">
                <a:solidFill>
                  <a:srgbClr val="FFFF00"/>
                </a:solidFill>
              </a:rPr>
              <a:t>Σύσταση &amp; Έναρξη λειτουργίας ΕΟΜ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9" name="1 - Τίτλος"/>
          <p:cNvSpPr txBox="1">
            <a:spLocks/>
          </p:cNvSpPr>
          <p:nvPr/>
        </p:nvSpPr>
        <p:spPr bwMode="auto">
          <a:xfrm>
            <a:off x="642910" y="21429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Προοπτικές …(?)</a:t>
            </a:r>
            <a:endParaRPr kumimoji="0" lang="el-GR" sz="4400" b="0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8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8916</TotalTime>
  <Words>693</Words>
  <Application>Microsoft Office PowerPoint</Application>
  <PresentationFormat>Προβολή στην οθόνη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Diseño predeterminado</vt:lpstr>
      <vt:lpstr>Slide</vt:lpstr>
      <vt:lpstr>Φωτογραφία του Photo Editor</vt:lpstr>
      <vt:lpstr>Προοπτικές Οργάνωσης  του Συστήματος Μεταμοσχεύσεων Ο ρόλος των Τοπικών Συντονιστών &amp; των Ομάδων Συντονισμού</vt:lpstr>
      <vt:lpstr>Διαφάνεια 2</vt:lpstr>
      <vt:lpstr>Transplant Newsletter 2015</vt:lpstr>
      <vt:lpstr>Διαφάνεια 4</vt:lpstr>
      <vt:lpstr>Αναφερθέντες Εγκ. θάνατοι Vs  Αξιοποιηθέντες Δότες Οργάνων 2001 - 2015 </vt:lpstr>
      <vt:lpstr>Οι δύο κύκλοι του  Συστήματος Μεταμοσχεύσεων</vt:lpstr>
      <vt:lpstr>Προοπτικές …(?)</vt:lpstr>
      <vt:lpstr>Διαφάνεια 8</vt:lpstr>
      <vt:lpstr>Διαφάνεια 9</vt:lpstr>
      <vt:lpstr>Διαφάνεια 10</vt:lpstr>
      <vt:lpstr>Το «υπάρχον» Σύστημα Μεταμοσχεύσεων</vt:lpstr>
      <vt:lpstr>Το «λειτουργικό» Σύστημα Μεταμοσχεύσεων</vt:lpstr>
      <vt:lpstr>Το «υπάρχον» Σύστημα Μεταμοσχεύσεων</vt:lpstr>
      <vt:lpstr>Διαφάνεια 14</vt:lpstr>
      <vt:lpstr>Απαραίτητες Προϋποθέσεις Ανάπτυξης του Σ.Μ.</vt:lpstr>
      <vt:lpstr>Διαφάνεια 16</vt:lpstr>
      <vt:lpstr>Καλώς ήρθατε 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eom</cp:lastModifiedBy>
  <cp:revision>896</cp:revision>
  <dcterms:created xsi:type="dcterms:W3CDTF">2010-05-23T14:28:12Z</dcterms:created>
  <dcterms:modified xsi:type="dcterms:W3CDTF">2016-05-12T07:49:44Z</dcterms:modified>
</cp:coreProperties>
</file>