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40" r:id="rId3"/>
    <p:sldId id="341" r:id="rId4"/>
    <p:sldId id="277" r:id="rId5"/>
    <p:sldId id="266" r:id="rId6"/>
    <p:sldId id="272" r:id="rId7"/>
    <p:sldId id="281" r:id="rId8"/>
    <p:sldId id="283" r:id="rId9"/>
    <p:sldId id="284" r:id="rId10"/>
    <p:sldId id="285" r:id="rId11"/>
    <p:sldId id="289" r:id="rId12"/>
    <p:sldId id="278" r:id="rId13"/>
    <p:sldId id="290" r:id="rId14"/>
    <p:sldId id="308" r:id="rId15"/>
    <p:sldId id="306" r:id="rId16"/>
    <p:sldId id="268" r:id="rId17"/>
    <p:sldId id="301" r:id="rId18"/>
    <p:sldId id="295" r:id="rId19"/>
    <p:sldId id="298" r:id="rId20"/>
    <p:sldId id="287" r:id="rId21"/>
    <p:sldId id="280" r:id="rId22"/>
    <p:sldId id="299" r:id="rId23"/>
    <p:sldId id="311" r:id="rId24"/>
    <p:sldId id="291" r:id="rId25"/>
    <p:sldId id="258" r:id="rId26"/>
    <p:sldId id="259" r:id="rId27"/>
    <p:sldId id="297" r:id="rId28"/>
    <p:sldId id="312" r:id="rId29"/>
    <p:sldId id="302" r:id="rId30"/>
    <p:sldId id="303" r:id="rId31"/>
    <p:sldId id="260" r:id="rId32"/>
    <p:sldId id="314" r:id="rId33"/>
    <p:sldId id="313" r:id="rId34"/>
    <p:sldId id="300" r:id="rId35"/>
    <p:sldId id="294" r:id="rId36"/>
    <p:sldId id="263" r:id="rId37"/>
    <p:sldId id="310" r:id="rId38"/>
    <p:sldId id="334" r:id="rId39"/>
    <p:sldId id="316" r:id="rId40"/>
    <p:sldId id="319" r:id="rId41"/>
    <p:sldId id="320" r:id="rId42"/>
    <p:sldId id="315" r:id="rId43"/>
    <p:sldId id="257" r:id="rId44"/>
    <p:sldId id="327" r:id="rId45"/>
    <p:sldId id="324" r:id="rId46"/>
    <p:sldId id="329" r:id="rId47"/>
    <p:sldId id="335" r:id="rId48"/>
    <p:sldId id="264" r:id="rId49"/>
    <p:sldId id="326" r:id="rId50"/>
    <p:sldId id="265" r:id="rId51"/>
    <p:sldId id="332" r:id="rId52"/>
    <p:sldId id="328" r:id="rId53"/>
    <p:sldId id="323" r:id="rId54"/>
    <p:sldId id="337" r:id="rId55"/>
    <p:sldId id="338" r:id="rId56"/>
    <p:sldId id="336" r:id="rId57"/>
  </p:sldIdLst>
  <p:sldSz cx="9144000" cy="6858000" type="screen4x3"/>
  <p:notesSz cx="7102475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64" autoAdjust="0"/>
  </p:normalViewPr>
  <p:slideViewPr>
    <p:cSldViewPr>
      <p:cViewPr>
        <p:scale>
          <a:sx n="76" d="100"/>
          <a:sy n="76" d="100"/>
        </p:scale>
        <p:origin x="-7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/>
          <a:lstStyle>
            <a:lvl1pPr algn="r">
              <a:defRPr sz="1300"/>
            </a:lvl1pPr>
          </a:lstStyle>
          <a:p>
            <a:fld id="{DAD2D063-041A-4859-83F6-591D12598027}" type="datetimeFigureOut">
              <a:rPr lang="el-GR" smtClean="0"/>
              <a:pPr/>
              <a:t>20/9/2016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 anchor="b"/>
          <a:lstStyle>
            <a:lvl1pPr algn="r">
              <a:defRPr sz="1300"/>
            </a:lvl1pPr>
          </a:lstStyle>
          <a:p>
            <a:fld id="{F49582AF-1005-4500-A8C8-80418B6A45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6969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6BEA92D-470C-4FF6-A9CB-ABC6F00EEC56}" type="datetimeFigureOut">
              <a:rPr lang="el-GR"/>
              <a:pPr>
                <a:defRPr/>
              </a:pPr>
              <a:t>20/9/2016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6" tIns="49528" rIns="99056" bIns="49528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9056" tIns="49528" rIns="99056" bIns="49528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56" tIns="49528" rIns="99056" bIns="495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B2A2E83-2318-4F05-AA04-739939E790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75924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tr-TR" baseline="0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The events leading to brain death include a variety of systemic changes. </a:t>
            </a:r>
          </a:p>
          <a:p>
            <a:pPr eaLnBrk="1" hangingPunct="1">
              <a:spcBef>
                <a:spcPct val="0"/>
              </a:spcBef>
            </a:pPr>
            <a:endParaRPr lang="tr-TR" smtClean="0"/>
          </a:p>
          <a:p>
            <a:pPr eaLnBrk="1" hangingPunct="1">
              <a:spcBef>
                <a:spcPct val="0"/>
              </a:spcBef>
            </a:pPr>
            <a:r>
              <a:rPr lang="tr-TR" smtClean="0"/>
              <a:t>These include processes which implement themselves through   enflamatuar, hemodyamic, pulmonary, endocrine, renal, liver function changes and coagulopathy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4023093" y="9721107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56" tIns="49528" rIns="99056" bIns="49528" anchor="b"/>
          <a:lstStyle/>
          <a:p>
            <a:pPr algn="r"/>
            <a:fld id="{609022D6-7304-4E71-A53E-D57227529FDC}" type="slidenum">
              <a:rPr lang="el-GR" altLang="el-GR" sz="1300"/>
              <a:pPr algn="r"/>
              <a:t>33</a:t>
            </a:fld>
            <a:endParaRPr lang="el-GR" altLang="el-GR" sz="13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A2E83-2318-4F05-AA04-739939E79082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8E80-D60F-44F6-9E07-EBE6FBAB50A0}" type="datetime1">
              <a:rPr lang="el-GR" smtClean="0"/>
              <a:pPr>
                <a:defRPr/>
              </a:pPr>
              <a:t>20/9/2016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705-57E9-4D2F-ABC3-C6C892D4F0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5E34-854A-4235-9636-107437BF7EAB}" type="datetime1">
              <a:rPr lang="el-GR" smtClean="0"/>
              <a:pPr>
                <a:defRPr/>
              </a:pPr>
              <a:t>20/9/2016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E0215-8D9A-4DEE-BE30-795F49F51D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EDA62-38A2-4A86-B007-6B48B424373E}" type="datetime1">
              <a:rPr lang="el-GR" smtClean="0"/>
              <a:pPr>
                <a:defRPr/>
              </a:pPr>
              <a:t>20/9/2016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C690-CD19-4E81-A3D1-D80D2DABAA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5C4A-1E1B-48C4-9714-6B6348BF15DC}" type="datetime1">
              <a:rPr lang="el-GR" smtClean="0"/>
              <a:pPr>
                <a:defRPr/>
              </a:pPr>
              <a:t>20/9/2016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3882E-A28A-4310-AC7E-4735BC362AE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7B238-820C-4717-9666-18F7C3B7E806}" type="datetime1">
              <a:rPr lang="el-GR" smtClean="0"/>
              <a:pPr>
                <a:defRPr/>
              </a:pPr>
              <a:t>20/9/2016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9D158-6E92-4160-A361-7AA6833B71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C4208-9D6F-4FE0-A5B1-6CECD34E0301}" type="datetime1">
              <a:rPr lang="el-GR" smtClean="0"/>
              <a:pPr>
                <a:defRPr/>
              </a:pPr>
              <a:t>20/9/2016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3DFAB-DF8B-4B77-BB5B-6A11EDA9467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32CB4-8877-4605-BC02-97335D516E9D}" type="datetime1">
              <a:rPr lang="el-GR" smtClean="0"/>
              <a:pPr>
                <a:defRPr/>
              </a:pPr>
              <a:t>20/9/2016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6EBB7-3C6F-4D0F-B619-48FB354A90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3F95-38BF-41DA-BC37-794973199689}" type="datetime1">
              <a:rPr lang="el-GR" smtClean="0"/>
              <a:pPr>
                <a:defRPr/>
              </a:pPr>
              <a:t>20/9/2016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0290D-A7BA-46D6-AE7D-B72DC0A524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8EA6-F281-4AC9-91BE-CD7D9E5A9953}" type="datetime1">
              <a:rPr lang="el-GR" smtClean="0"/>
              <a:pPr>
                <a:defRPr/>
              </a:pPr>
              <a:t>20/9/2016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D867-6686-4C4A-B695-BEE2D4334C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61604-4700-4C63-B6A1-E946DCCC690E}" type="datetime1">
              <a:rPr lang="el-GR" smtClean="0"/>
              <a:pPr>
                <a:defRPr/>
              </a:pPr>
              <a:t>20/9/2016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12B9-B6FB-41C3-BA38-3C6CAE523C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2384C-55AF-42D1-A7CA-C098F27F9A52}" type="datetime1">
              <a:rPr lang="el-GR" smtClean="0"/>
              <a:pPr>
                <a:defRPr/>
              </a:pPr>
              <a:t>20/9/2016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7699-B3C0-4415-B25F-F244F8F3EA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1CCAA9-12B4-435A-8B6B-9781B599342D}" type="datetime1">
              <a:rPr lang="el-GR" smtClean="0"/>
              <a:pPr>
                <a:defRPr/>
              </a:pPr>
              <a:t>20/9/2016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41D837-E5DB-42F9-A610-91577FCCD6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Point Presentation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ΣΥΝΤΗΡΗΣΗ ΔΟΤΗ</a:t>
            </a:r>
            <a:r>
              <a:rPr lang="en-GB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l-GR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ΔΙΑΧΕΙΡΗΣΗ ΒΙΩΣΙΜΟΤΗΤΑΣ ΚΑΡΔΙΑΣ Κ’ ΠΝΕΥΜΟΝΩΝ</a:t>
            </a:r>
            <a:endParaRPr lang="el-GR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</a:t>
            </a: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ΦΛΙΓΚΟΥ ΦΩΤΕΙΝΗ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ΕΠ.ΚΑΘΗΓΗΤΡΙΑ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ΕΝΤΑΤΙΚΗΣ ΘΕΡΑΠΕΙΑΣ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ΠΑΝΕΠΙΣΤΗΜΙΟ ΠΑΤΡΩΝ</a:t>
            </a:r>
            <a:endParaRPr lang="el-G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Αναπνευστικό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solidFill>
            <a:srgbClr val="0070C0"/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Ενδογενής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επινεφρίνη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Αυξημένη υδροστατική πίεση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Πνευμονικό οίδημα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Τριχοειδική ενδοθηλιακή βλάβη</a:t>
            </a:r>
          </a:p>
          <a:p>
            <a:pPr eaLnBrk="1" hangingPunct="1"/>
            <a:endParaRPr lang="el-GR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 Point Presentation_fina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92123" y="0"/>
            <a:ext cx="9336123" cy="7101512"/>
          </a:xfrm>
        </p:spPr>
      </p:pic>
      <p:pic>
        <p:nvPicPr>
          <p:cNvPr id="23553" name="Picture 2" descr="f20-6a_hypothalamic_con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620713"/>
            <a:ext cx="4032250" cy="579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43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Ορμονικές διαταραχές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 err="1" smtClean="0">
                <a:solidFill>
                  <a:srgbClr val="0070C0"/>
                </a:solidFill>
              </a:rPr>
              <a:t>Άποιος</a:t>
            </a:r>
            <a:r>
              <a:rPr lang="el-GR" dirty="0" smtClean="0">
                <a:solidFill>
                  <a:srgbClr val="0070C0"/>
                </a:solidFill>
              </a:rPr>
              <a:t> διαβήτης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 err="1" smtClean="0">
                <a:solidFill>
                  <a:srgbClr val="0070C0"/>
                </a:solidFill>
              </a:rPr>
              <a:t>Θυρεοειδικές</a:t>
            </a:r>
            <a:r>
              <a:rPr lang="el-GR" dirty="0" smtClean="0">
                <a:solidFill>
                  <a:srgbClr val="0070C0"/>
                </a:solidFill>
              </a:rPr>
              <a:t> ορμόνες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70C0"/>
                </a:solidFill>
              </a:rPr>
              <a:t>Μειωμένη συγκέντρωση  </a:t>
            </a:r>
            <a:r>
              <a:rPr lang="el-GR" dirty="0" err="1" smtClean="0">
                <a:solidFill>
                  <a:srgbClr val="0070C0"/>
                </a:solidFill>
              </a:rPr>
              <a:t>κ΄</a:t>
            </a:r>
            <a:r>
              <a:rPr lang="el-GR" dirty="0" smtClean="0">
                <a:solidFill>
                  <a:srgbClr val="0070C0"/>
                </a:solidFill>
              </a:rPr>
              <a:t> αντίσταση στην ινσουλίνη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solidFill>
                  <a:srgbClr val="0070C0"/>
                </a:solidFill>
              </a:rPr>
              <a:t>     υπεργλυκαιμία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 err="1" smtClean="0">
                <a:solidFill>
                  <a:srgbClr val="0070C0"/>
                </a:solidFill>
              </a:rPr>
              <a:t>Διατραχές</a:t>
            </a:r>
            <a:r>
              <a:rPr lang="el-GR" dirty="0" smtClean="0">
                <a:solidFill>
                  <a:srgbClr val="0070C0"/>
                </a:solidFill>
              </a:rPr>
              <a:t> Θερμορύθμισης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>
                <a:solidFill>
                  <a:srgbClr val="0070C0"/>
                </a:solidFill>
              </a:rPr>
              <a:t>υπερθερμία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 smtClean="0">
                <a:solidFill>
                  <a:srgbClr val="0070C0"/>
                </a:solidFill>
              </a:rPr>
              <a:t>υποθερμία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Δεξιό βέλος 5"/>
          <p:cNvSpPr/>
          <p:nvPr/>
        </p:nvSpPr>
        <p:spPr>
          <a:xfrm>
            <a:off x="6978650" y="3384550"/>
            <a:ext cx="554038" cy="60325"/>
          </a:xfrm>
          <a:prstGeom prst="rightArrow">
            <a:avLst>
              <a:gd name="adj1" fmla="val 50000"/>
              <a:gd name="adj2" fmla="val 39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Φλεγμονώδης αντίδραση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Τραύμα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Σοβαρή νόσος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Μεσολαβητές φλεγμονής από την εγκεφαλική βλάβη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Σύνδρομο ισχαιμίας – </a:t>
            </a:r>
            <a:r>
              <a:rPr lang="el-GR" dirty="0" err="1" smtClean="0">
                <a:solidFill>
                  <a:srgbClr val="0070C0"/>
                </a:solidFill>
              </a:rPr>
              <a:t>επαναιμάτωσης</a:t>
            </a:r>
            <a:endParaRPr lang="el-GR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Μεταβολικές διαταραχές από τις </a:t>
            </a:r>
            <a:r>
              <a:rPr lang="el-GR" dirty="0" err="1" smtClean="0">
                <a:solidFill>
                  <a:srgbClr val="0070C0"/>
                </a:solidFill>
              </a:rPr>
              <a:t>κατεχολαμίνες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/>
            <a:endParaRPr lang="el-GR" dirty="0" smtClean="0">
              <a:solidFill>
                <a:srgbClr val="0070C0"/>
              </a:solidFill>
            </a:endParaRPr>
          </a:p>
          <a:p>
            <a:pPr eaLnBrk="1" hangingPunct="1"/>
            <a:endParaRPr lang="el-GR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Διαταραχές πηκτικότητας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34% των ΚΕΚ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Μείωση της </a:t>
            </a:r>
            <a:r>
              <a:rPr lang="el-GR" dirty="0" err="1" smtClean="0">
                <a:solidFill>
                  <a:srgbClr val="0070C0"/>
                </a:solidFill>
              </a:rPr>
              <a:t>ιστικής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 err="1" smtClean="0">
                <a:solidFill>
                  <a:srgbClr val="0070C0"/>
                </a:solidFill>
              </a:rPr>
              <a:t>θρομβοπλαστίνης</a:t>
            </a:r>
            <a:r>
              <a:rPr lang="el-GR" dirty="0" smtClean="0">
                <a:solidFill>
                  <a:srgbClr val="0070C0"/>
                </a:solidFill>
              </a:rPr>
              <a:t> από τον εγκεφαλικό νεκρωτικό ιστό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Διάχυτη </a:t>
            </a:r>
            <a:r>
              <a:rPr lang="el-GR" dirty="0" err="1" smtClean="0">
                <a:solidFill>
                  <a:srgbClr val="0070C0"/>
                </a:solidFill>
              </a:rPr>
              <a:t>ενδαγγειακή</a:t>
            </a:r>
            <a:r>
              <a:rPr lang="el-GR" dirty="0" smtClean="0">
                <a:solidFill>
                  <a:srgbClr val="0070C0"/>
                </a:solidFill>
              </a:rPr>
              <a:t> πήξη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Διαταραχές Θερμορύθμισης</a:t>
            </a:r>
            <a:endParaRPr lang="en-GB" altLang="el-G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2400" dirty="0" smtClean="0">
                <a:solidFill>
                  <a:srgbClr val="0070C0"/>
                </a:solidFill>
              </a:rPr>
              <a:t>      Υπερθερμία </a:t>
            </a:r>
            <a:r>
              <a:rPr lang="el-GR" altLang="el-GR" sz="2400" dirty="0">
                <a:solidFill>
                  <a:srgbClr val="0070C0"/>
                </a:solidFill>
              </a:rPr>
              <a:t>(έως 43</a:t>
            </a:r>
            <a:r>
              <a:rPr lang="el-GR" altLang="el-GR" sz="2400" baseline="30000" dirty="0">
                <a:solidFill>
                  <a:srgbClr val="0070C0"/>
                </a:solidFill>
              </a:rPr>
              <a:t>ο</a:t>
            </a:r>
            <a:r>
              <a:rPr lang="en-US" altLang="el-GR" sz="2400" dirty="0">
                <a:solidFill>
                  <a:srgbClr val="0070C0"/>
                </a:solidFill>
              </a:rPr>
              <a:t>C</a:t>
            </a:r>
            <a:r>
              <a:rPr lang="el-GR" altLang="el-GR" sz="2400" dirty="0">
                <a:solidFill>
                  <a:srgbClr val="0070C0"/>
                </a:solidFill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2400" dirty="0" smtClean="0">
                <a:solidFill>
                  <a:srgbClr val="0070C0"/>
                </a:solidFill>
              </a:rPr>
              <a:t>      Υποθερμία </a:t>
            </a:r>
            <a:r>
              <a:rPr lang="el-GR" altLang="el-GR" sz="2400" dirty="0">
                <a:solidFill>
                  <a:srgbClr val="0070C0"/>
                </a:solidFill>
              </a:rPr>
              <a:t>(&lt;35</a:t>
            </a:r>
            <a:r>
              <a:rPr lang="el-GR" altLang="el-GR" sz="2400" baseline="30000" dirty="0">
                <a:solidFill>
                  <a:srgbClr val="0070C0"/>
                </a:solidFill>
              </a:rPr>
              <a:t>ο</a:t>
            </a:r>
            <a:r>
              <a:rPr lang="en-US" altLang="el-GR" sz="2400" dirty="0">
                <a:solidFill>
                  <a:srgbClr val="0070C0"/>
                </a:solidFill>
              </a:rPr>
              <a:t>C</a:t>
            </a:r>
            <a:r>
              <a:rPr lang="el-GR" altLang="el-GR" sz="2400" dirty="0">
                <a:solidFill>
                  <a:srgbClr val="0070C0"/>
                </a:solidFill>
              </a:rPr>
              <a:t>), </a:t>
            </a:r>
            <a:r>
              <a:rPr lang="el-GR" altLang="el-GR" sz="2400" dirty="0" err="1">
                <a:solidFill>
                  <a:srgbClr val="0070C0"/>
                </a:solidFill>
              </a:rPr>
              <a:t>ποικιλοθερμία</a:t>
            </a:r>
            <a:endParaRPr lang="el-GR" altLang="el-GR" sz="2400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altLang="el-G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Συνέπειες </a:t>
            </a:r>
            <a:r>
              <a:rPr lang="el-GR" alt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υποθερμίας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000" dirty="0" err="1">
                <a:solidFill>
                  <a:srgbClr val="0070C0"/>
                </a:solidFill>
              </a:rPr>
              <a:t>ΗΚΓκές</a:t>
            </a:r>
            <a:r>
              <a:rPr lang="el-GR" altLang="el-GR" sz="2000" dirty="0">
                <a:solidFill>
                  <a:srgbClr val="0070C0"/>
                </a:solidFill>
              </a:rPr>
              <a:t> αλλοιώσεις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000" dirty="0">
                <a:solidFill>
                  <a:srgbClr val="0070C0"/>
                </a:solidFill>
              </a:rPr>
              <a:t>Διαταραχές ρυθμού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000" dirty="0">
                <a:solidFill>
                  <a:srgbClr val="0070C0"/>
                </a:solidFill>
              </a:rPr>
              <a:t>Ελάττωση συσταλτικότητας μυοκαρδίου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000" dirty="0">
                <a:solidFill>
                  <a:srgbClr val="0070C0"/>
                </a:solidFill>
              </a:rPr>
              <a:t>Αύξηση </a:t>
            </a:r>
            <a:r>
              <a:rPr lang="el-GR" altLang="el-GR" sz="2000" dirty="0" err="1">
                <a:solidFill>
                  <a:srgbClr val="0070C0"/>
                </a:solidFill>
              </a:rPr>
              <a:t>γλοιότητας</a:t>
            </a:r>
            <a:r>
              <a:rPr lang="el-GR" altLang="el-GR" sz="2000" dirty="0">
                <a:solidFill>
                  <a:srgbClr val="0070C0"/>
                </a:solidFill>
              </a:rPr>
              <a:t> αίματος, διαταραχές πήξης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000" dirty="0">
                <a:solidFill>
                  <a:srgbClr val="0070C0"/>
                </a:solidFill>
              </a:rPr>
              <a:t>Μετατόπιση καμπύλης </a:t>
            </a:r>
            <a:r>
              <a:rPr lang="en-US" altLang="el-GR" sz="2000" dirty="0" err="1">
                <a:solidFill>
                  <a:srgbClr val="0070C0"/>
                </a:solidFill>
              </a:rPr>
              <a:t>Hb</a:t>
            </a:r>
            <a:r>
              <a:rPr lang="el-GR" altLang="el-GR" sz="2000" dirty="0">
                <a:solidFill>
                  <a:srgbClr val="0070C0"/>
                </a:solidFill>
              </a:rPr>
              <a:t> αριστερά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000" dirty="0">
                <a:solidFill>
                  <a:srgbClr val="0070C0"/>
                </a:solidFill>
              </a:rPr>
              <a:t>Μεταβολική οξέωση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000" dirty="0">
                <a:solidFill>
                  <a:srgbClr val="0070C0"/>
                </a:solidFill>
              </a:rPr>
              <a:t>Αδυναμία χρήσης γλυκόζης</a:t>
            </a:r>
            <a:endParaRPr lang="en-GB" altLang="el-GR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b="1" dirty="0" smtClean="0">
                <a:solidFill>
                  <a:srgbClr val="002060"/>
                </a:solidFill>
              </a:rPr>
              <a:t>Διαταραχές ηλεκτρολυτών - </a:t>
            </a:r>
            <a:r>
              <a:rPr lang="en-US" altLang="el-GR" sz="3200" b="1" dirty="0" smtClean="0">
                <a:solidFill>
                  <a:srgbClr val="002060"/>
                </a:solidFill>
              </a:rPr>
              <a:t>pH</a:t>
            </a:r>
            <a:endParaRPr lang="en-GB" altLang="el-GR" sz="3200" b="1" dirty="0" smtClean="0">
              <a:solidFill>
                <a:srgbClr val="002060"/>
              </a:solidFill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altLang="el-GR" sz="2800" dirty="0" err="1" smtClean="0">
                <a:solidFill>
                  <a:srgbClr val="0070C0"/>
                </a:solidFill>
              </a:rPr>
              <a:t>Υποκαλιαιμία</a:t>
            </a:r>
            <a:r>
              <a:rPr lang="el-GR" altLang="el-GR" sz="2800" dirty="0" smtClean="0">
                <a:solidFill>
                  <a:srgbClr val="0070C0"/>
                </a:solidFill>
              </a:rPr>
              <a:t>, </a:t>
            </a:r>
            <a:r>
              <a:rPr lang="el-GR" altLang="el-GR" sz="2800" dirty="0" err="1" smtClean="0">
                <a:solidFill>
                  <a:srgbClr val="0070C0"/>
                </a:solidFill>
              </a:rPr>
              <a:t>υπερκαλιαιμία</a:t>
            </a:r>
            <a:endParaRPr lang="el-GR" altLang="el-GR" sz="2800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800" dirty="0" err="1" smtClean="0">
                <a:solidFill>
                  <a:srgbClr val="0070C0"/>
                </a:solidFill>
              </a:rPr>
              <a:t>Υπερνατριαιμία</a:t>
            </a:r>
            <a:r>
              <a:rPr lang="el-GR" altLang="el-GR" sz="2800" dirty="0" smtClean="0">
                <a:solidFill>
                  <a:srgbClr val="0070C0"/>
                </a:solidFill>
              </a:rPr>
              <a:t>, </a:t>
            </a:r>
            <a:r>
              <a:rPr lang="el-GR" altLang="el-GR" sz="2800" dirty="0" err="1" smtClean="0">
                <a:solidFill>
                  <a:srgbClr val="0070C0"/>
                </a:solidFill>
              </a:rPr>
              <a:t>υπονατριαιμία</a:t>
            </a:r>
            <a:endParaRPr lang="el-GR" altLang="el-GR" sz="2800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800" dirty="0" err="1" smtClean="0">
                <a:solidFill>
                  <a:srgbClr val="0070C0"/>
                </a:solidFill>
              </a:rPr>
              <a:t>Υπομαγνησιαιμία</a:t>
            </a:r>
            <a:endParaRPr lang="el-GR" altLang="el-GR" sz="2800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800" dirty="0" err="1" smtClean="0">
                <a:solidFill>
                  <a:srgbClr val="0070C0"/>
                </a:solidFill>
              </a:rPr>
              <a:t>Υποασβεστιαιμία</a:t>
            </a:r>
            <a:endParaRPr lang="el-GR" altLang="el-GR" sz="2800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800" dirty="0" err="1" smtClean="0">
                <a:solidFill>
                  <a:srgbClr val="0070C0"/>
                </a:solidFill>
              </a:rPr>
              <a:t>Υποφωσφαταιμία</a:t>
            </a:r>
            <a:endParaRPr lang="el-GR" altLang="el-GR" sz="2800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sz="2800" dirty="0" smtClean="0">
                <a:solidFill>
                  <a:srgbClr val="0070C0"/>
                </a:solidFill>
              </a:rPr>
              <a:t>Μεταβολική οξέωση</a:t>
            </a:r>
            <a:endParaRPr lang="en-GB" altLang="el-GR" sz="2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Εγκεφαλικός Θάνατος</a:t>
            </a:r>
            <a:r>
              <a:rPr lang="el-GR" altLang="el-G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>
                <a:solidFill>
                  <a:srgbClr val="0070C0"/>
                </a:solidFill>
              </a:rPr>
              <a:t>    </a:t>
            </a:r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ΥΠΟΨΙΑ </a:t>
            </a:r>
            <a:r>
              <a:rPr lang="el-GR" dirty="0" smtClean="0">
                <a:solidFill>
                  <a:srgbClr val="0070C0"/>
                </a:solidFill>
              </a:rPr>
              <a:t>      </a:t>
            </a:r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ΤΕΚΜΗΡΙΩΣΗ        ΔΩΡΕΑ</a:t>
            </a:r>
            <a:endParaRPr lang="el-G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i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i="1" dirty="0" smtClean="0">
                <a:solidFill>
                  <a:srgbClr val="0070C0"/>
                </a:solidFill>
              </a:rPr>
              <a:t>                            </a:t>
            </a:r>
            <a:r>
              <a:rPr lang="en-GB" i="1" dirty="0" smtClean="0">
                <a:solidFill>
                  <a:srgbClr val="0070C0"/>
                </a:solidFill>
              </a:rPr>
              <a:t>  </a:t>
            </a:r>
            <a:r>
              <a:rPr lang="el-GR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ΧΡΟΝΟΣ</a:t>
            </a:r>
            <a:endParaRPr lang="en-GB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12- 24h</a:t>
            </a:r>
            <a:endParaRPr lang="el-G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Δεξιό βέλος 3"/>
          <p:cNvSpPr/>
          <p:nvPr/>
        </p:nvSpPr>
        <p:spPr>
          <a:xfrm>
            <a:off x="369888" y="2163763"/>
            <a:ext cx="7777162" cy="104933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Δεξιό βέλος 5"/>
          <p:cNvSpPr/>
          <p:nvPr/>
        </p:nvSpPr>
        <p:spPr>
          <a:xfrm>
            <a:off x="4211638" y="4005263"/>
            <a:ext cx="3384550" cy="48418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692150"/>
            <a:ext cx="7772400" cy="1470025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Κύριοι στόχοι διαχείρισης του δότη</a:t>
            </a:r>
            <a:r>
              <a:rPr lang="en-US" altLang="el-G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l-G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altLang="el-GR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989138"/>
            <a:ext cx="7521575" cy="3673475"/>
          </a:xfrm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l-GR" altLang="el-GR" sz="2800" dirty="0" smtClean="0">
                <a:solidFill>
                  <a:srgbClr val="0070C0"/>
                </a:solidFill>
              </a:rPr>
              <a:t>Βελτιστοποίηση αιμάτωσης και παροχής Ο2 στα όργανα </a:t>
            </a:r>
          </a:p>
          <a:p>
            <a:pPr marL="342900" indent="-342900" algn="l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l-GR" altLang="el-GR" sz="28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l-GR" altLang="el-GR" sz="28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l-GR" altLang="el-GR" sz="2800" dirty="0" smtClean="0">
                <a:solidFill>
                  <a:srgbClr val="0070C0"/>
                </a:solidFill>
              </a:rPr>
              <a:t>Διατήρηση ενδοκρινικής ομοιοστασίας </a:t>
            </a:r>
          </a:p>
          <a:p>
            <a:pPr marL="342900" indent="-342900" algn="l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l-GR" altLang="el-GR" sz="28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l-GR" altLang="el-GR" sz="2800" dirty="0" smtClean="0">
              <a:solidFill>
                <a:srgbClr val="0070C0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Clr>
                <a:srgbClr val="0070C0"/>
              </a:buClr>
              <a:buFont typeface="Wingdings" pitchFamily="2" charset="2"/>
              <a:buChar char="Ø"/>
            </a:pPr>
            <a:r>
              <a:rPr lang="el-GR" altLang="el-GR" sz="2800" dirty="0" smtClean="0">
                <a:solidFill>
                  <a:srgbClr val="0070C0"/>
                </a:solidFill>
              </a:rPr>
              <a:t>Προφύλαξη των οργάνων σε </a:t>
            </a:r>
            <a:r>
              <a:rPr lang="en-US" altLang="el-GR" sz="2800" dirty="0" smtClean="0">
                <a:solidFill>
                  <a:srgbClr val="0070C0"/>
                </a:solidFill>
              </a:rPr>
              <a:t>“</a:t>
            </a:r>
            <a:r>
              <a:rPr lang="el-GR" altLang="el-GR" sz="2800" dirty="0" smtClean="0">
                <a:solidFill>
                  <a:srgbClr val="0070C0"/>
                </a:solidFill>
              </a:rPr>
              <a:t>κίνδυνο</a:t>
            </a:r>
            <a:r>
              <a:rPr lang="en-US" altLang="el-GR" sz="2800" dirty="0" smtClean="0">
                <a:solidFill>
                  <a:srgbClr val="0070C0"/>
                </a:solidFill>
              </a:rPr>
              <a:t>”</a:t>
            </a:r>
            <a:endParaRPr lang="el-GR" altLang="el-GR" sz="2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ower Point Presentation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74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028384" cy="1008112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rgbClr val="002060"/>
                </a:solidFill>
                <a:ea typeface="ＭＳ Ｐゴシック" pitchFamily="34" charset="-128"/>
              </a:rPr>
              <a:t>Κύριος Στόχος </a:t>
            </a:r>
            <a:r>
              <a:rPr lang="en-US" b="1" dirty="0" smtClean="0">
                <a:solidFill>
                  <a:srgbClr val="002060"/>
                </a:solidFill>
                <a:ea typeface="ＭＳ Ｐゴシック" pitchFamily="34" charset="-128"/>
              </a:rPr>
              <a:t>:</a:t>
            </a:r>
            <a:r>
              <a:rPr lang="el-GR" b="1" dirty="0" smtClean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ea typeface="ＭＳ Ｐゴシック" pitchFamily="34" charset="-128"/>
              </a:rPr>
              <a:t>Oxygen</a:t>
            </a:r>
            <a:r>
              <a:rPr lang="fr-FR" b="1" dirty="0" smtClean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ea typeface="ＭＳ Ｐゴシック" pitchFamily="34" charset="-128"/>
              </a:rPr>
              <a:t>Delivery</a:t>
            </a:r>
            <a:endParaRPr lang="fr-FR" b="1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623888" y="2003425"/>
            <a:ext cx="7991475" cy="22463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12788" y="2671763"/>
            <a:ext cx="7835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+mn-cs"/>
              </a:rPr>
              <a:t>DO</a:t>
            </a:r>
            <a:r>
              <a:rPr lang="fr-FR" sz="4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+mn-cs"/>
              </a:rPr>
              <a:t>2</a:t>
            </a:r>
            <a:r>
              <a:rPr lang="fr-F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+mn-cs"/>
              </a:rPr>
              <a:t> = CO x Hb x 1.31 x SaO</a:t>
            </a:r>
            <a:r>
              <a:rPr lang="fr-FR" sz="4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+mn-cs"/>
              </a:rPr>
              <a:t>2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36775" y="3694113"/>
            <a:ext cx="6648450" cy="2809875"/>
            <a:chOff x="1882775" y="3933825"/>
            <a:chExt cx="6648450" cy="2809875"/>
          </a:xfrm>
        </p:grpSpPr>
        <p:sp>
          <p:nvSpPr>
            <p:cNvPr id="10257" name="AutoShape 17"/>
            <p:cNvSpPr>
              <a:spLocks noChangeArrowheads="1"/>
            </p:cNvSpPr>
            <p:nvPr/>
          </p:nvSpPr>
          <p:spPr bwMode="auto">
            <a:xfrm>
              <a:off x="7092950" y="4005262"/>
              <a:ext cx="936625" cy="1727200"/>
            </a:xfrm>
            <a:prstGeom prst="upArrow">
              <a:avLst>
                <a:gd name="adj1" fmla="val 50000"/>
                <a:gd name="adj2" fmla="val 46102"/>
              </a:avLst>
            </a:prstGeom>
            <a:solidFill>
              <a:schemeClr val="accent1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j-lt"/>
                <a:cs typeface="+mn-cs"/>
              </a:endParaRPr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6588125" y="5805487"/>
              <a:ext cx="19431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sz="2400" b="1" dirty="0">
                  <a:solidFill>
                    <a:srgbClr val="002060"/>
                  </a:solidFill>
                  <a:latin typeface="+mj-lt"/>
                  <a:cs typeface="+mn-cs"/>
                </a:rPr>
                <a:t>Non Invasive</a:t>
              </a:r>
            </a:p>
          </p:txBody>
        </p:sp>
        <p:sp>
          <p:nvSpPr>
            <p:cNvPr id="10259" name="AutoShape 19"/>
            <p:cNvSpPr>
              <a:spLocks noChangeArrowheads="1"/>
            </p:cNvSpPr>
            <p:nvPr/>
          </p:nvSpPr>
          <p:spPr bwMode="auto">
            <a:xfrm>
              <a:off x="3763963" y="3933825"/>
              <a:ext cx="936625" cy="1727200"/>
            </a:xfrm>
            <a:prstGeom prst="upArrow">
              <a:avLst>
                <a:gd name="adj1" fmla="val 50000"/>
                <a:gd name="adj2" fmla="val 46102"/>
              </a:avLst>
            </a:prstGeom>
            <a:solidFill>
              <a:schemeClr val="accent1"/>
            </a:solidFill>
            <a:ln w="952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j-lt"/>
                <a:cs typeface="+mn-cs"/>
              </a:endParaRP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3259138" y="5734050"/>
              <a:ext cx="19431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sz="2400" b="1" dirty="0">
                  <a:solidFill>
                    <a:srgbClr val="002060"/>
                  </a:solidFill>
                  <a:latin typeface="+mj-lt"/>
                  <a:cs typeface="+mn-cs"/>
                </a:rPr>
                <a:t>Non Invasive</a:t>
              </a:r>
            </a:p>
          </p:txBody>
        </p:sp>
        <p:sp>
          <p:nvSpPr>
            <p:cNvPr id="10261" name="AutoShape 21"/>
            <p:cNvSpPr>
              <a:spLocks noChangeArrowheads="1"/>
            </p:cNvSpPr>
            <p:nvPr/>
          </p:nvSpPr>
          <p:spPr bwMode="auto">
            <a:xfrm>
              <a:off x="2387600" y="3937000"/>
              <a:ext cx="936625" cy="1727200"/>
            </a:xfrm>
            <a:prstGeom prst="upArrow">
              <a:avLst>
                <a:gd name="adj1" fmla="val 50000"/>
                <a:gd name="adj2" fmla="val 46102"/>
              </a:avLst>
            </a:prstGeom>
            <a:solidFill>
              <a:srgbClr val="FF33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j-lt"/>
                <a:cs typeface="+mn-cs"/>
              </a:endParaRPr>
            </a:p>
          </p:txBody>
        </p:sp>
        <p:sp>
          <p:nvSpPr>
            <p:cNvPr id="10262" name="Text Box 22"/>
            <p:cNvSpPr txBox="1">
              <a:spLocks noChangeArrowheads="1"/>
            </p:cNvSpPr>
            <p:nvPr/>
          </p:nvSpPr>
          <p:spPr bwMode="auto">
            <a:xfrm>
              <a:off x="1882775" y="5737225"/>
              <a:ext cx="194310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fr-FR" sz="6000" b="1" dirty="0">
                  <a:solidFill>
                    <a:srgbClr val="002060"/>
                  </a:solidFill>
                  <a:latin typeface="+mj-lt"/>
                  <a:cs typeface="+mn-cs"/>
                </a:rPr>
                <a:t>?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20738" y="3535363"/>
            <a:ext cx="6964362" cy="377825"/>
            <a:chOff x="809246" y="4097049"/>
            <a:chExt cx="6964359" cy="378857"/>
          </a:xfrm>
        </p:grpSpPr>
        <p:sp>
          <p:nvSpPr>
            <p:cNvPr id="3" name="TextBox 2"/>
            <p:cNvSpPr txBox="1"/>
            <p:nvPr/>
          </p:nvSpPr>
          <p:spPr>
            <a:xfrm>
              <a:off x="809246" y="4097049"/>
              <a:ext cx="1206499" cy="3693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cs typeface="+mn-cs"/>
                </a:rPr>
                <a:t>mLO</a:t>
              </a:r>
              <a:r>
                <a:rPr lang="en-US" baseline="-25000" dirty="0">
                  <a:latin typeface="+mj-lt"/>
                  <a:cs typeface="+mn-cs"/>
                </a:rPr>
                <a:t>2</a:t>
              </a:r>
              <a:r>
                <a:rPr lang="en-US" dirty="0">
                  <a:latin typeface="+mj-lt"/>
                  <a:cs typeface="+mn-cs"/>
                </a:rPr>
                <a:t>/min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68382" y="4097049"/>
              <a:ext cx="504825" cy="3693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cs typeface="+mn-cs"/>
                </a:rPr>
                <a:t>g/L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5356" y="4097049"/>
              <a:ext cx="1257299" cy="3693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cs typeface="+mn-cs"/>
                </a:rPr>
                <a:t>mLO</a:t>
              </a:r>
              <a:r>
                <a:rPr lang="en-US" baseline="-25000" dirty="0">
                  <a:latin typeface="+mj-lt"/>
                  <a:cs typeface="+mn-cs"/>
                </a:rPr>
                <a:t>2</a:t>
              </a:r>
              <a:r>
                <a:rPr lang="en-US" dirty="0">
                  <a:latin typeface="+mj-lt"/>
                  <a:cs typeface="+mn-cs"/>
                </a:rPr>
                <a:t>/gHb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83080" y="4097049"/>
              <a:ext cx="390525" cy="3693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cs typeface="+mn-cs"/>
                </a:rPr>
                <a:t>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7395" y="4106600"/>
              <a:ext cx="749300" cy="3693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cs typeface="+mn-cs"/>
                </a:rPr>
                <a:t>L/min</a:t>
              </a: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79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97509"/>
            <a:ext cx="8209284" cy="608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l-GR" sz="3600" b="1" dirty="0" smtClean="0">
                <a:solidFill>
                  <a:srgbClr val="0070C0"/>
                </a:solidFill>
              </a:rPr>
              <a:t>Εγκεφαλικός Θάνατος</a:t>
            </a:r>
            <a:r>
              <a:rPr lang="el-GR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dirty="0" smtClean="0"/>
          </a:p>
        </p:txBody>
      </p:sp>
      <p:pic>
        <p:nvPicPr>
          <p:cNvPr id="6148" name="Picture 4" descr="rasN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11413" y="1844675"/>
            <a:ext cx="3962400" cy="4000500"/>
          </a:xfrm>
          <a:noFill/>
        </p:spPr>
      </p:pic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3708400" y="2708275"/>
            <a:ext cx="1727200" cy="2449513"/>
          </a:xfrm>
          <a:prstGeom prst="irregularSeal2">
            <a:avLst/>
          </a:prstGeom>
          <a:solidFill>
            <a:srgbClr val="B0D3E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STOP</a:t>
            </a:r>
            <a:endParaRPr lang="el-GR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1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60350"/>
            <a:ext cx="74168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6165850"/>
            <a:ext cx="4895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ower Point Presentation_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55375"/>
          </a:xfrm>
        </p:spPr>
      </p:pic>
      <p:sp>
        <p:nvSpPr>
          <p:cNvPr id="35841" name="Τίτλος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8901830" cy="475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Εργαστηριακός Έλεγχος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6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Περιοδικά πλήρης εργαστηριακός έλεγχος</a:t>
            </a:r>
          </a:p>
          <a:p>
            <a:pPr eaLnBrk="1" hangingPunct="1">
              <a:buFont typeface="Wingdings" pitchFamily="2" charset="2"/>
              <a:buChar char="Ø"/>
            </a:pPr>
            <a:endParaRPr lang="el-GR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Διόρθωση και επανεκτίμηση</a:t>
            </a:r>
          </a:p>
          <a:p>
            <a:pPr eaLnBrk="1" hangingPunct="1">
              <a:buFont typeface="Wingdings" pitchFamily="2" charset="2"/>
              <a:buChar char="Ø"/>
            </a:pPr>
            <a:endParaRPr lang="el-GR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Ηλεκτρολύτες και αέρια αίματος  / 6 ώρες</a:t>
            </a:r>
          </a:p>
          <a:p>
            <a:pPr eaLnBrk="1" hangingPunct="1">
              <a:buFont typeface="Wingdings" pitchFamily="2" charset="2"/>
              <a:buChar char="Ø"/>
            </a:pPr>
            <a:endParaRPr lang="el-GR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Καλλιέργειες αίματος - ούρων - βρογχικών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πιθανού δότη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0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rgbClr val="0070C0"/>
                </a:solidFill>
              </a:rPr>
              <a:t>ΑΠ</a:t>
            </a:r>
            <a:endParaRPr lang="en-US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H</a:t>
            </a:r>
            <a:r>
              <a:rPr lang="el-GR" dirty="0" smtClean="0">
                <a:solidFill>
                  <a:srgbClr val="0070C0"/>
                </a:solidFill>
              </a:rPr>
              <a:t>ΚΓ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CO/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SVV/PCWP</a:t>
            </a:r>
            <a:r>
              <a:rPr lang="el-GR" dirty="0" smtClean="0">
                <a:solidFill>
                  <a:srgbClr val="0070C0"/>
                </a:solidFill>
              </a:rPr>
              <a:t>/</a:t>
            </a:r>
            <a:r>
              <a:rPr lang="en-US" dirty="0" smtClean="0">
                <a:solidFill>
                  <a:srgbClr val="0070C0"/>
                </a:solidFill>
              </a:rPr>
              <a:t>CVP</a:t>
            </a:r>
            <a:endParaRPr lang="el-GR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Monitoring</a:t>
            </a:r>
            <a:r>
              <a:rPr lang="el-GR" dirty="0" smtClean="0">
                <a:solidFill>
                  <a:srgbClr val="0070C0"/>
                </a:solidFill>
              </a:rPr>
              <a:t> θερμοκρασίας</a:t>
            </a:r>
            <a:endParaRPr lang="en-US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l-GR" dirty="0" smtClean="0">
                <a:solidFill>
                  <a:srgbClr val="0070C0"/>
                </a:solidFill>
              </a:rPr>
              <a:t>Ωριαία διούρηση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Monitoring </a:t>
            </a:r>
            <a:r>
              <a:rPr lang="el-GR" dirty="0" smtClean="0">
                <a:solidFill>
                  <a:srgbClr val="0070C0"/>
                </a:solidFill>
              </a:rPr>
              <a:t> αναπνευστικού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</a:rPr>
              <a:t>SvcO2</a:t>
            </a:r>
          </a:p>
          <a:p>
            <a:pPr eaLnBrk="1" hangingPunct="1"/>
            <a:r>
              <a:rPr lang="el-GR" dirty="0" smtClean="0">
                <a:solidFill>
                  <a:srgbClr val="0070C0"/>
                </a:solidFill>
              </a:rPr>
              <a:t>Εργαστηριακά- </a:t>
            </a:r>
            <a:r>
              <a:rPr lang="el-GR" dirty="0" err="1" smtClean="0">
                <a:solidFill>
                  <a:srgbClr val="0070C0"/>
                </a:solidFill>
              </a:rPr>
              <a:t>οξεοβασική</a:t>
            </a:r>
            <a:r>
              <a:rPr lang="el-GR" dirty="0" smtClean="0">
                <a:solidFill>
                  <a:srgbClr val="0070C0"/>
                </a:solidFill>
              </a:rPr>
              <a:t> ισορροπία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Αιμοδυναμική Υποστήριξη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2276475"/>
            <a:ext cx="7129463" cy="4105275"/>
          </a:xfrm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320800"/>
            <a:ext cx="7340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Power Point Presentation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9937" name="Text Box 7"/>
          <p:cNvSpPr txBox="1">
            <a:spLocks noChangeArrowheads="1"/>
          </p:cNvSpPr>
          <p:nvPr/>
        </p:nvSpPr>
        <p:spPr bwMode="auto">
          <a:xfrm>
            <a:off x="4572000" y="333375"/>
            <a:ext cx="4572000" cy="1841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Αιμοδυναμική Εκτίμηση και 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US</a:t>
            </a:r>
          </a:p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  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MAP</a:t>
            </a: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&gt;60 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mm Hg </a:t>
            </a: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και</a:t>
            </a:r>
          </a:p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  Αγγειοδραστικά &lt; 10 μ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g/kg/min (DA, DOB) </a:t>
            </a: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και</a:t>
            </a:r>
          </a:p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  Διούρηση &gt;1.0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ml/kg/h </a:t>
            </a: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και</a:t>
            </a:r>
          </a:p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  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LVEF&gt;45%</a:t>
            </a:r>
            <a:endParaRPr lang="el-GR" altLang="el-GR" sz="1600" b="1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250825" y="836613"/>
            <a:ext cx="2160588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 dirty="0">
                <a:solidFill>
                  <a:srgbClr val="002060"/>
                </a:solidFill>
                <a:latin typeface="Garamond" pitchFamily="18" charset="0"/>
              </a:rPr>
              <a:t>Παρακολούθηση ως</a:t>
            </a:r>
          </a:p>
          <a:p>
            <a:pPr>
              <a:spcBef>
                <a:spcPct val="50000"/>
              </a:spcBef>
            </a:pPr>
            <a:r>
              <a:rPr lang="el-GR" altLang="el-GR" sz="1600" b="1" dirty="0">
                <a:solidFill>
                  <a:srgbClr val="002060"/>
                </a:solidFill>
                <a:latin typeface="Garamond" pitchFamily="18" charset="0"/>
              </a:rPr>
              <a:t>τη λήψη των οργάνων</a:t>
            </a:r>
            <a:endParaRPr lang="el-GR" altLang="el-GR" sz="1600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9939" name="Line 9"/>
          <p:cNvSpPr>
            <a:spLocks noChangeShapeType="1"/>
          </p:cNvSpPr>
          <p:nvPr/>
        </p:nvSpPr>
        <p:spPr bwMode="auto">
          <a:xfrm flipH="1">
            <a:off x="3924300" y="1196975"/>
            <a:ext cx="6477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40" name="Rectangle 10"/>
          <p:cNvSpPr>
            <a:spLocks noChangeArrowheads="1"/>
          </p:cNvSpPr>
          <p:nvPr/>
        </p:nvSpPr>
        <p:spPr bwMode="auto">
          <a:xfrm>
            <a:off x="3132138" y="1052513"/>
            <a:ext cx="792162" cy="288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>
                <a:solidFill>
                  <a:srgbClr val="002060"/>
                </a:solidFill>
                <a:latin typeface="Garamond" pitchFamily="18" charset="0"/>
              </a:rPr>
              <a:t>Ναι</a:t>
            </a:r>
          </a:p>
        </p:txBody>
      </p:sp>
      <p:sp>
        <p:nvSpPr>
          <p:cNvPr id="39941" name="Line 11"/>
          <p:cNvSpPr>
            <a:spLocks noChangeShapeType="1"/>
          </p:cNvSpPr>
          <p:nvPr/>
        </p:nvSpPr>
        <p:spPr bwMode="auto">
          <a:xfrm flipH="1">
            <a:off x="2411413" y="1196975"/>
            <a:ext cx="720725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42" name="Line 12"/>
          <p:cNvSpPr>
            <a:spLocks noChangeShapeType="1"/>
          </p:cNvSpPr>
          <p:nvPr/>
        </p:nvSpPr>
        <p:spPr bwMode="auto">
          <a:xfrm>
            <a:off x="1403350" y="1484313"/>
            <a:ext cx="0" cy="865187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43" name="Rectangle 13"/>
          <p:cNvSpPr>
            <a:spLocks noChangeArrowheads="1"/>
          </p:cNvSpPr>
          <p:nvPr/>
        </p:nvSpPr>
        <p:spPr bwMode="auto">
          <a:xfrm>
            <a:off x="827088" y="2420938"/>
            <a:ext cx="1223962" cy="2873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Αστάθεια</a:t>
            </a:r>
          </a:p>
        </p:txBody>
      </p:sp>
      <p:sp>
        <p:nvSpPr>
          <p:cNvPr id="39944" name="Line 14"/>
          <p:cNvSpPr>
            <a:spLocks noChangeShapeType="1"/>
          </p:cNvSpPr>
          <p:nvPr/>
        </p:nvSpPr>
        <p:spPr bwMode="auto">
          <a:xfrm>
            <a:off x="1403350" y="2708275"/>
            <a:ext cx="0" cy="433388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45" name="Line 15"/>
          <p:cNvSpPr>
            <a:spLocks noChangeShapeType="1"/>
          </p:cNvSpPr>
          <p:nvPr/>
        </p:nvSpPr>
        <p:spPr bwMode="auto">
          <a:xfrm>
            <a:off x="1403350" y="3141663"/>
            <a:ext cx="187325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46" name="Rectangle 16"/>
          <p:cNvSpPr>
            <a:spLocks noChangeArrowheads="1"/>
          </p:cNvSpPr>
          <p:nvPr/>
        </p:nvSpPr>
        <p:spPr bwMode="auto">
          <a:xfrm>
            <a:off x="3348038" y="2997200"/>
            <a:ext cx="2951162" cy="360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Καθετήρας πνευμονικής αρτηρίας</a:t>
            </a:r>
          </a:p>
        </p:txBody>
      </p:sp>
      <p:sp>
        <p:nvSpPr>
          <p:cNvPr id="39947" name="Rectangle 19"/>
          <p:cNvSpPr>
            <a:spLocks noChangeArrowheads="1"/>
          </p:cNvSpPr>
          <p:nvPr/>
        </p:nvSpPr>
        <p:spPr bwMode="auto">
          <a:xfrm>
            <a:off x="5076825" y="2349500"/>
            <a:ext cx="1296988" cy="288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Όχι</a:t>
            </a:r>
          </a:p>
        </p:txBody>
      </p:sp>
      <p:sp>
        <p:nvSpPr>
          <p:cNvPr id="39948" name="Line 20"/>
          <p:cNvSpPr>
            <a:spLocks noChangeShapeType="1"/>
          </p:cNvSpPr>
          <p:nvPr/>
        </p:nvSpPr>
        <p:spPr bwMode="auto">
          <a:xfrm>
            <a:off x="5724525" y="2636838"/>
            <a:ext cx="0" cy="36036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49" name="Line 21"/>
          <p:cNvSpPr>
            <a:spLocks noChangeShapeType="1"/>
          </p:cNvSpPr>
          <p:nvPr/>
        </p:nvSpPr>
        <p:spPr bwMode="auto">
          <a:xfrm>
            <a:off x="4572000" y="3357563"/>
            <a:ext cx="0" cy="64611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50" name="Line 22"/>
          <p:cNvSpPr>
            <a:spLocks noChangeShapeType="1"/>
          </p:cNvSpPr>
          <p:nvPr/>
        </p:nvSpPr>
        <p:spPr bwMode="auto">
          <a:xfrm flipV="1">
            <a:off x="1908175" y="3644900"/>
            <a:ext cx="5256213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51" name="Line 23"/>
          <p:cNvSpPr>
            <a:spLocks noChangeShapeType="1"/>
          </p:cNvSpPr>
          <p:nvPr/>
        </p:nvSpPr>
        <p:spPr bwMode="auto">
          <a:xfrm>
            <a:off x="1908175" y="3644900"/>
            <a:ext cx="0" cy="28892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52" name="Line 25"/>
          <p:cNvSpPr>
            <a:spLocks noChangeShapeType="1"/>
          </p:cNvSpPr>
          <p:nvPr/>
        </p:nvSpPr>
        <p:spPr bwMode="auto">
          <a:xfrm>
            <a:off x="7164388" y="3644900"/>
            <a:ext cx="0" cy="28892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53" name="Rectangle 26"/>
          <p:cNvSpPr>
            <a:spLocks noChangeArrowheads="1"/>
          </p:cNvSpPr>
          <p:nvPr/>
        </p:nvSpPr>
        <p:spPr bwMode="auto">
          <a:xfrm>
            <a:off x="1116013" y="4005263"/>
            <a:ext cx="1800225" cy="7921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όγκος</a:t>
            </a:r>
          </a:p>
          <a:p>
            <a:pPr algn="ctr"/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PAOP 8-12 mm Hg</a:t>
            </a:r>
          </a:p>
          <a:p>
            <a:pPr algn="ctr"/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CVP 6-8 mm Hg</a:t>
            </a:r>
            <a:endParaRPr lang="el-GR" altLang="el-GR" sz="1600" b="1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9954" name="Rectangle 27"/>
          <p:cNvSpPr>
            <a:spLocks noChangeArrowheads="1"/>
          </p:cNvSpPr>
          <p:nvPr/>
        </p:nvSpPr>
        <p:spPr bwMode="auto">
          <a:xfrm>
            <a:off x="3348038" y="4005263"/>
            <a:ext cx="2447925" cy="9366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αντλία</a:t>
            </a:r>
          </a:p>
          <a:p>
            <a:pPr algn="ctr"/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CI &gt;2.4 L/min</a:t>
            </a:r>
          </a:p>
          <a:p>
            <a:pPr algn="ctr"/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LVSVI&gt;15 g.m/cm5/beat</a:t>
            </a:r>
          </a:p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Διούρηση &gt;1.0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ml/kg/h</a:t>
            </a:r>
            <a:endParaRPr lang="el-GR" altLang="el-GR" sz="1600" b="1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9955" name="Rectangle 28"/>
          <p:cNvSpPr>
            <a:spLocks noChangeArrowheads="1"/>
          </p:cNvSpPr>
          <p:nvPr/>
        </p:nvSpPr>
        <p:spPr bwMode="auto">
          <a:xfrm>
            <a:off x="6300788" y="4005263"/>
            <a:ext cx="2447925" cy="863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αντιστάσεις</a:t>
            </a:r>
          </a:p>
          <a:p>
            <a:pPr algn="ctr"/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MAP&gt;60 mm Hg</a:t>
            </a:r>
          </a:p>
          <a:p>
            <a:pPr algn="ctr"/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SVR 800-1200 dyn.sec.cm</a:t>
            </a:r>
            <a:r>
              <a:rPr lang="en-US" altLang="el-GR" sz="1600" b="1" baseline="30000">
                <a:solidFill>
                  <a:srgbClr val="002060"/>
                </a:solidFill>
                <a:latin typeface="Garamond" pitchFamily="18" charset="0"/>
              </a:rPr>
              <a:t>5</a:t>
            </a:r>
            <a:endParaRPr lang="el-GR" altLang="el-GR" sz="1600" b="1" baseline="3000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9956" name="Line 29"/>
          <p:cNvSpPr>
            <a:spLocks noChangeShapeType="1"/>
          </p:cNvSpPr>
          <p:nvPr/>
        </p:nvSpPr>
        <p:spPr bwMode="auto">
          <a:xfrm>
            <a:off x="5724525" y="2133600"/>
            <a:ext cx="0" cy="2159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57" name="Text Box 31"/>
          <p:cNvSpPr txBox="1">
            <a:spLocks noChangeArrowheads="1"/>
          </p:cNvSpPr>
          <p:nvPr/>
        </p:nvSpPr>
        <p:spPr bwMode="auto">
          <a:xfrm>
            <a:off x="0" y="4221163"/>
            <a:ext cx="97155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στόχοι</a:t>
            </a:r>
          </a:p>
        </p:txBody>
      </p:sp>
      <p:sp>
        <p:nvSpPr>
          <p:cNvPr id="39958" name="Line 32"/>
          <p:cNvSpPr>
            <a:spLocks noChangeShapeType="1"/>
          </p:cNvSpPr>
          <p:nvPr/>
        </p:nvSpPr>
        <p:spPr bwMode="auto">
          <a:xfrm>
            <a:off x="1908175" y="4797425"/>
            <a:ext cx="0" cy="4318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59" name="Line 33"/>
          <p:cNvSpPr>
            <a:spLocks noChangeShapeType="1"/>
          </p:cNvSpPr>
          <p:nvPr/>
        </p:nvSpPr>
        <p:spPr bwMode="auto">
          <a:xfrm>
            <a:off x="4500563" y="4941888"/>
            <a:ext cx="0" cy="287337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60" name="Line 34"/>
          <p:cNvSpPr>
            <a:spLocks noChangeShapeType="1"/>
          </p:cNvSpPr>
          <p:nvPr/>
        </p:nvSpPr>
        <p:spPr bwMode="auto">
          <a:xfrm>
            <a:off x="7164388" y="4868863"/>
            <a:ext cx="0" cy="36195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61" name="Rectangle 35"/>
          <p:cNvSpPr>
            <a:spLocks noChangeArrowheads="1"/>
          </p:cNvSpPr>
          <p:nvPr/>
        </p:nvSpPr>
        <p:spPr bwMode="auto">
          <a:xfrm>
            <a:off x="1187450" y="5229225"/>
            <a:ext cx="1657350" cy="287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Υγρά ή διουρητικά</a:t>
            </a:r>
          </a:p>
        </p:txBody>
      </p:sp>
      <p:sp>
        <p:nvSpPr>
          <p:cNvPr id="39962" name="Rectangle 36"/>
          <p:cNvSpPr>
            <a:spLocks noChangeArrowheads="1"/>
          </p:cNvSpPr>
          <p:nvPr/>
        </p:nvSpPr>
        <p:spPr bwMode="auto">
          <a:xfrm>
            <a:off x="3708400" y="5229225"/>
            <a:ext cx="1871663" cy="504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altLang="el-GR" sz="1600" b="1">
              <a:solidFill>
                <a:srgbClr val="002060"/>
              </a:solidFill>
              <a:latin typeface="Garamond" pitchFamily="18" charset="0"/>
            </a:endParaRPr>
          </a:p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Ινότροπα</a:t>
            </a:r>
          </a:p>
          <a:p>
            <a:pPr algn="ctr"/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DA, DOB, EPI</a:t>
            </a:r>
            <a:endParaRPr lang="el-GR" altLang="el-GR" sz="1600" b="1">
              <a:solidFill>
                <a:srgbClr val="002060"/>
              </a:solidFill>
              <a:latin typeface="Garamond" pitchFamily="18" charset="0"/>
            </a:endParaRPr>
          </a:p>
          <a:p>
            <a:pPr algn="ctr"/>
            <a:endParaRPr lang="el-GR" altLang="el-GR" sz="1600" b="1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9963" name="Rectangle 37"/>
          <p:cNvSpPr>
            <a:spLocks noChangeArrowheads="1"/>
          </p:cNvSpPr>
          <p:nvPr/>
        </p:nvSpPr>
        <p:spPr bwMode="auto">
          <a:xfrm>
            <a:off x="6372225" y="5229225"/>
            <a:ext cx="1800225" cy="504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Αγγειοδιασταλτικά</a:t>
            </a:r>
            <a:endParaRPr lang="en-US" altLang="el-GR" sz="1600" b="1">
              <a:solidFill>
                <a:srgbClr val="002060"/>
              </a:solidFill>
              <a:latin typeface="Garamond" pitchFamily="18" charset="0"/>
            </a:endParaRPr>
          </a:p>
          <a:p>
            <a:pPr algn="ctr"/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EPI, NE</a:t>
            </a:r>
            <a:endParaRPr lang="el-GR" altLang="el-GR" sz="1600" b="1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9964" name="Text Box 38"/>
          <p:cNvSpPr txBox="1">
            <a:spLocks noChangeArrowheads="1"/>
          </p:cNvSpPr>
          <p:nvPr/>
        </p:nvSpPr>
        <p:spPr bwMode="auto">
          <a:xfrm>
            <a:off x="0" y="5157788"/>
            <a:ext cx="97155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αγωγή</a:t>
            </a:r>
          </a:p>
        </p:txBody>
      </p:sp>
      <p:sp>
        <p:nvSpPr>
          <p:cNvPr id="39965" name="Line 39"/>
          <p:cNvSpPr>
            <a:spLocks noChangeShapeType="1"/>
          </p:cNvSpPr>
          <p:nvPr/>
        </p:nvSpPr>
        <p:spPr bwMode="auto">
          <a:xfrm>
            <a:off x="1908175" y="5516563"/>
            <a:ext cx="0" cy="433387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66" name="Line 41"/>
          <p:cNvSpPr>
            <a:spLocks noChangeShapeType="1"/>
          </p:cNvSpPr>
          <p:nvPr/>
        </p:nvSpPr>
        <p:spPr bwMode="auto">
          <a:xfrm>
            <a:off x="7164388" y="5734050"/>
            <a:ext cx="0" cy="2159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67" name="Line 42"/>
          <p:cNvSpPr>
            <a:spLocks noChangeShapeType="1"/>
          </p:cNvSpPr>
          <p:nvPr/>
        </p:nvSpPr>
        <p:spPr bwMode="auto">
          <a:xfrm>
            <a:off x="1908175" y="5949950"/>
            <a:ext cx="5256213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68" name="Line 43"/>
          <p:cNvSpPr>
            <a:spLocks noChangeShapeType="1"/>
          </p:cNvSpPr>
          <p:nvPr/>
        </p:nvSpPr>
        <p:spPr bwMode="auto">
          <a:xfrm>
            <a:off x="4500563" y="5734050"/>
            <a:ext cx="0" cy="358775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69" name="Text Box 44"/>
          <p:cNvSpPr txBox="1">
            <a:spLocks noChangeArrowheads="1"/>
          </p:cNvSpPr>
          <p:nvPr/>
        </p:nvSpPr>
        <p:spPr bwMode="auto">
          <a:xfrm>
            <a:off x="2843213" y="6116638"/>
            <a:ext cx="4321175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Σταθερότητα με &lt; 10 μ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g/kg/min DA, DOB</a:t>
            </a:r>
            <a:endParaRPr lang="el-GR" altLang="el-GR" sz="1600" b="1">
              <a:solidFill>
                <a:srgbClr val="002060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&lt;0.05 μ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g/kg/min </a:t>
            </a: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ΝΕ και </a:t>
            </a:r>
            <a:r>
              <a:rPr lang="en-US" altLang="el-GR" sz="1600" b="1">
                <a:solidFill>
                  <a:srgbClr val="002060"/>
                </a:solidFill>
                <a:latin typeface="Garamond" pitchFamily="18" charset="0"/>
              </a:rPr>
              <a:t>LVEF &gt;45%</a:t>
            </a:r>
            <a:endParaRPr lang="el-GR" altLang="el-GR" sz="1600" b="1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9970" name="Text Box 45"/>
          <p:cNvSpPr txBox="1">
            <a:spLocks noChangeArrowheads="1"/>
          </p:cNvSpPr>
          <p:nvPr/>
        </p:nvSpPr>
        <p:spPr bwMode="auto">
          <a:xfrm>
            <a:off x="0" y="6237288"/>
            <a:ext cx="1692275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>
                <a:solidFill>
                  <a:srgbClr val="002060"/>
                </a:solidFill>
                <a:latin typeface="Garamond" pitchFamily="18" charset="0"/>
              </a:rPr>
              <a:t>παρακολούθηση</a:t>
            </a:r>
          </a:p>
        </p:txBody>
      </p:sp>
      <p:sp>
        <p:nvSpPr>
          <p:cNvPr id="39971" name="Line 46"/>
          <p:cNvSpPr>
            <a:spLocks noChangeShapeType="1"/>
          </p:cNvSpPr>
          <p:nvPr/>
        </p:nvSpPr>
        <p:spPr bwMode="auto">
          <a:xfrm flipH="1">
            <a:off x="1763713" y="6453188"/>
            <a:ext cx="1079500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9972" name="Text Box 47"/>
          <p:cNvSpPr txBox="1">
            <a:spLocks noChangeArrowheads="1"/>
          </p:cNvSpPr>
          <p:nvPr/>
        </p:nvSpPr>
        <p:spPr bwMode="auto">
          <a:xfrm>
            <a:off x="1835696" y="5949280"/>
            <a:ext cx="863600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>
                <a:solidFill>
                  <a:srgbClr val="002060"/>
                </a:solidFill>
                <a:latin typeface="Garamond" pitchFamily="18" charset="0"/>
              </a:rPr>
              <a:t>ναι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 Point Presentation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985" name="Text Box 5"/>
          <p:cNvSpPr txBox="1">
            <a:spLocks noChangeArrowheads="1"/>
          </p:cNvSpPr>
          <p:nvPr/>
        </p:nvSpPr>
        <p:spPr bwMode="auto">
          <a:xfrm>
            <a:off x="827584" y="1412776"/>
            <a:ext cx="7704137" cy="37068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b="1" dirty="0">
                <a:solidFill>
                  <a:schemeClr val="tx1"/>
                </a:solidFill>
                <a:latin typeface="Garamond" pitchFamily="18" charset="0"/>
              </a:rPr>
              <a:t>Ορμονική υποκατάσταση</a:t>
            </a:r>
          </a:p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chemeClr val="tx1"/>
                </a:solidFill>
                <a:latin typeface="Garamond" pitchFamily="18" charset="0"/>
              </a:rPr>
              <a:t>                                      </a:t>
            </a:r>
            <a:r>
              <a:rPr lang="en-US" altLang="el-GR" b="1" dirty="0">
                <a:solidFill>
                  <a:schemeClr val="tx1"/>
                </a:solidFill>
                <a:latin typeface="Garamond" pitchFamily="18" charset="0"/>
              </a:rPr>
              <a:t>bolus                         infusion</a:t>
            </a:r>
            <a:endParaRPr lang="el-GR" altLang="el-GR" b="1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chemeClr val="tx1"/>
                </a:solidFill>
                <a:latin typeface="Garamond" pitchFamily="18" charset="0"/>
              </a:rPr>
              <a:t>Τ3</a:t>
            </a:r>
            <a:r>
              <a:rPr lang="en-US" altLang="el-GR" b="1" dirty="0">
                <a:solidFill>
                  <a:schemeClr val="tx1"/>
                </a:solidFill>
                <a:latin typeface="Garamond" pitchFamily="18" charset="0"/>
              </a:rPr>
              <a:t>                                   4.0</a:t>
            </a:r>
            <a:r>
              <a:rPr lang="el-GR" altLang="el-GR" b="1" dirty="0">
                <a:solidFill>
                  <a:schemeClr val="tx1"/>
                </a:solidFill>
                <a:latin typeface="Garamond" pitchFamily="18" charset="0"/>
              </a:rPr>
              <a:t> μ</a:t>
            </a:r>
            <a:r>
              <a:rPr lang="en-US" altLang="el-GR" b="1" dirty="0">
                <a:solidFill>
                  <a:schemeClr val="tx1"/>
                </a:solidFill>
                <a:latin typeface="Garamond" pitchFamily="18" charset="0"/>
              </a:rPr>
              <a:t>g                        3.0</a:t>
            </a:r>
            <a:r>
              <a:rPr lang="el-GR" altLang="el-GR" b="1" dirty="0">
                <a:solidFill>
                  <a:schemeClr val="tx1"/>
                </a:solidFill>
                <a:latin typeface="Garamond" pitchFamily="18" charset="0"/>
              </a:rPr>
              <a:t> μ</a:t>
            </a:r>
            <a:r>
              <a:rPr lang="en-US" altLang="el-GR" b="1" dirty="0">
                <a:solidFill>
                  <a:schemeClr val="tx1"/>
                </a:solidFill>
                <a:latin typeface="Garamond" pitchFamily="18" charset="0"/>
              </a:rPr>
              <a:t>g/h</a:t>
            </a:r>
          </a:p>
          <a:p>
            <a:pPr>
              <a:spcBef>
                <a:spcPct val="50000"/>
              </a:spcBef>
            </a:pPr>
            <a:r>
              <a:rPr lang="en-US" altLang="el-GR" b="1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l-GR" altLang="el-GR" b="1" dirty="0">
                <a:solidFill>
                  <a:schemeClr val="tx1"/>
                </a:solidFill>
                <a:latin typeface="Garamond" pitchFamily="18" charset="0"/>
              </a:rPr>
              <a:t>ή</a:t>
            </a:r>
          </a:p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chemeClr val="tx1"/>
                </a:solidFill>
                <a:latin typeface="Garamond" pitchFamily="18" charset="0"/>
              </a:rPr>
              <a:t>Τ4                                   20 μ</a:t>
            </a:r>
            <a:r>
              <a:rPr lang="en-US" altLang="el-GR" b="1" dirty="0">
                <a:solidFill>
                  <a:schemeClr val="tx1"/>
                </a:solidFill>
                <a:latin typeface="Garamond" pitchFamily="18" charset="0"/>
              </a:rPr>
              <a:t>g</a:t>
            </a:r>
            <a:r>
              <a:rPr lang="el-GR" altLang="el-GR" b="1" dirty="0">
                <a:solidFill>
                  <a:schemeClr val="tx1"/>
                </a:solidFill>
                <a:latin typeface="Garamond" pitchFamily="18" charset="0"/>
              </a:rPr>
              <a:t>                </a:t>
            </a:r>
            <a:r>
              <a:rPr lang="en-US" altLang="el-GR" b="1" dirty="0">
                <a:solidFill>
                  <a:schemeClr val="tx1"/>
                </a:solidFill>
                <a:latin typeface="Garamond" pitchFamily="18" charset="0"/>
              </a:rPr>
              <a:t>         </a:t>
            </a:r>
            <a:r>
              <a:rPr lang="el-GR" altLang="el-GR" b="1" dirty="0">
                <a:solidFill>
                  <a:schemeClr val="tx1"/>
                </a:solidFill>
                <a:latin typeface="Garamond" pitchFamily="18" charset="0"/>
              </a:rPr>
              <a:t>10 μ</a:t>
            </a:r>
            <a:r>
              <a:rPr lang="en-US" altLang="el-GR" b="1" dirty="0">
                <a:solidFill>
                  <a:schemeClr val="tx1"/>
                </a:solidFill>
                <a:latin typeface="Garamond" pitchFamily="18" charset="0"/>
              </a:rPr>
              <a:t>g/h</a:t>
            </a:r>
            <a:endParaRPr lang="el-GR" altLang="el-GR" b="1" dirty="0">
              <a:solidFill>
                <a:schemeClr val="tx1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chemeClr val="tx1"/>
                </a:solidFill>
                <a:latin typeface="Garamond" pitchFamily="18" charset="0"/>
              </a:rPr>
              <a:t> και</a:t>
            </a:r>
          </a:p>
          <a:p>
            <a:pPr>
              <a:spcBef>
                <a:spcPct val="50000"/>
              </a:spcBef>
            </a:pPr>
            <a:r>
              <a:rPr lang="el-GR" altLang="el-GR" b="1" dirty="0" err="1">
                <a:solidFill>
                  <a:schemeClr val="tx1"/>
                </a:solidFill>
                <a:latin typeface="Garamond" pitchFamily="18" charset="0"/>
              </a:rPr>
              <a:t>Μεθυλπρεδνιζολόνη</a:t>
            </a:r>
            <a:r>
              <a:rPr lang="el-GR" altLang="el-GR" b="1" dirty="0">
                <a:solidFill>
                  <a:schemeClr val="tx1"/>
                </a:solidFill>
                <a:latin typeface="Garamond" pitchFamily="18" charset="0"/>
              </a:rPr>
              <a:t>         15 </a:t>
            </a:r>
            <a:r>
              <a:rPr lang="en-US" altLang="el-GR" b="1" dirty="0">
                <a:solidFill>
                  <a:schemeClr val="tx1"/>
                </a:solidFill>
                <a:latin typeface="Garamond" pitchFamily="18" charset="0"/>
              </a:rPr>
              <a:t>mg/kg               </a:t>
            </a:r>
            <a:r>
              <a:rPr lang="el-GR" altLang="el-GR" b="1" dirty="0">
                <a:solidFill>
                  <a:schemeClr val="tx1"/>
                </a:solidFill>
                <a:latin typeface="Garamond" pitchFamily="18" charset="0"/>
              </a:rPr>
              <a:t>επανάληψη σε 24 </a:t>
            </a:r>
            <a:r>
              <a:rPr lang="en-US" altLang="el-GR" b="1" dirty="0">
                <a:solidFill>
                  <a:schemeClr val="tx1"/>
                </a:solidFill>
                <a:latin typeface="Garamond" pitchFamily="18" charset="0"/>
              </a:rPr>
              <a:t>h</a:t>
            </a:r>
          </a:p>
          <a:p>
            <a:pPr>
              <a:spcBef>
                <a:spcPct val="50000"/>
              </a:spcBef>
            </a:pPr>
            <a:r>
              <a:rPr lang="el-GR" altLang="el-GR" b="1" dirty="0" err="1">
                <a:solidFill>
                  <a:schemeClr val="tx1"/>
                </a:solidFill>
                <a:latin typeface="Garamond" pitchFamily="18" charset="0"/>
              </a:rPr>
              <a:t>Βαζοπρεσσίνη</a:t>
            </a:r>
            <a:r>
              <a:rPr lang="el-GR" altLang="el-GR" b="1" dirty="0">
                <a:solidFill>
                  <a:schemeClr val="tx1"/>
                </a:solidFill>
                <a:latin typeface="Garamond" pitchFamily="18" charset="0"/>
              </a:rPr>
              <a:t>                  1 </a:t>
            </a:r>
            <a:r>
              <a:rPr lang="en-US" altLang="el-GR" b="1" dirty="0">
                <a:solidFill>
                  <a:schemeClr val="tx1"/>
                </a:solidFill>
                <a:latin typeface="Garamond" pitchFamily="18" charset="0"/>
              </a:rPr>
              <a:t>U                           0.5-4.0 U/h</a:t>
            </a:r>
          </a:p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chemeClr val="tx1"/>
                </a:solidFill>
                <a:latin typeface="Garamond" pitchFamily="18" charset="0"/>
              </a:rPr>
              <a:t>Ινσουλίνη                         10 </a:t>
            </a:r>
            <a:r>
              <a:rPr lang="en-US" altLang="el-GR" b="1" dirty="0">
                <a:solidFill>
                  <a:schemeClr val="tx1"/>
                </a:solidFill>
                <a:latin typeface="Garamond" pitchFamily="18" charset="0"/>
              </a:rPr>
              <a:t>U(50% </a:t>
            </a:r>
            <a:r>
              <a:rPr lang="en-US" altLang="el-GR" b="1" dirty="0" err="1">
                <a:solidFill>
                  <a:schemeClr val="tx1"/>
                </a:solidFill>
                <a:latin typeface="Garamond" pitchFamily="18" charset="0"/>
              </a:rPr>
              <a:t>dex</a:t>
            </a:r>
            <a:r>
              <a:rPr lang="en-US" altLang="el-GR" b="1" dirty="0">
                <a:solidFill>
                  <a:schemeClr val="tx1"/>
                </a:solidFill>
                <a:latin typeface="Garamond" pitchFamily="18" charset="0"/>
              </a:rPr>
              <a:t>)        </a:t>
            </a:r>
            <a:r>
              <a:rPr lang="el-GR" altLang="el-GR" b="1" dirty="0">
                <a:solidFill>
                  <a:schemeClr val="tx1"/>
                </a:solidFill>
                <a:latin typeface="Garamond" pitchFamily="18" charset="0"/>
              </a:rPr>
              <a:t>διατήρηση γλυκόζης 80-150 </a:t>
            </a:r>
            <a:r>
              <a:rPr lang="en-US" altLang="el-GR" b="1" dirty="0">
                <a:solidFill>
                  <a:schemeClr val="tx1"/>
                </a:solidFill>
                <a:latin typeface="Garamond" pitchFamily="18" charset="0"/>
              </a:rPr>
              <a:t>mg/dl</a:t>
            </a:r>
            <a:endParaRPr lang="el-GR" altLang="el-GR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1986" name="Line 8"/>
          <p:cNvSpPr>
            <a:spLocks noChangeShapeType="1"/>
          </p:cNvSpPr>
          <p:nvPr/>
        </p:nvSpPr>
        <p:spPr bwMode="auto">
          <a:xfrm>
            <a:off x="4139952" y="5157192"/>
            <a:ext cx="0" cy="43180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Text Box 9"/>
          <p:cNvSpPr txBox="1">
            <a:spLocks noChangeArrowheads="1"/>
          </p:cNvSpPr>
          <p:nvPr/>
        </p:nvSpPr>
        <p:spPr bwMode="auto">
          <a:xfrm>
            <a:off x="1763688" y="5661248"/>
            <a:ext cx="5473700" cy="7848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rgbClr val="0070C0"/>
                </a:solidFill>
                <a:latin typeface="Garamond" pitchFamily="18" charset="0"/>
              </a:rPr>
              <a:t>Επανεκτίμηση στόχων και σταθερότητας</a:t>
            </a:r>
          </a:p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rgbClr val="0070C0"/>
                </a:solidFill>
                <a:latin typeface="Garamond" pitchFamily="18" charset="0"/>
              </a:rPr>
              <a:t>Αναγνώριση οργάνων κατάλληλων για μεταμόσχευση</a:t>
            </a:r>
          </a:p>
        </p:txBody>
      </p:sp>
      <p:sp>
        <p:nvSpPr>
          <p:cNvPr id="41988" name="Line 10"/>
          <p:cNvSpPr>
            <a:spLocks noChangeShapeType="1"/>
          </p:cNvSpPr>
          <p:nvPr/>
        </p:nvSpPr>
        <p:spPr bwMode="auto">
          <a:xfrm>
            <a:off x="4355976" y="260648"/>
            <a:ext cx="0" cy="72072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Text Box 11"/>
          <p:cNvSpPr txBox="1">
            <a:spLocks noChangeArrowheads="1"/>
          </p:cNvSpPr>
          <p:nvPr/>
        </p:nvSpPr>
        <p:spPr bwMode="auto">
          <a:xfrm>
            <a:off x="4644008" y="404664"/>
            <a:ext cx="1008062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>
                <a:solidFill>
                  <a:srgbClr val="0070C0"/>
                </a:solidFill>
                <a:latin typeface="Garamond" pitchFamily="18" charset="0"/>
              </a:rPr>
              <a:t>όχι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3" name="Line 6"/>
          <p:cNvSpPr>
            <a:spLocks noChangeShapeType="1"/>
          </p:cNvSpPr>
          <p:nvPr/>
        </p:nvSpPr>
        <p:spPr bwMode="auto">
          <a:xfrm>
            <a:off x="1116013" y="5876925"/>
            <a:ext cx="493077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4034" name="Line 7"/>
          <p:cNvSpPr>
            <a:spLocks noChangeShapeType="1"/>
          </p:cNvSpPr>
          <p:nvPr/>
        </p:nvSpPr>
        <p:spPr bwMode="auto">
          <a:xfrm flipV="1">
            <a:off x="1116013" y="2349500"/>
            <a:ext cx="0" cy="3462338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44035" name="Text Box 8"/>
          <p:cNvSpPr txBox="1">
            <a:spLocks noChangeArrowheads="1"/>
          </p:cNvSpPr>
          <p:nvPr/>
        </p:nvSpPr>
        <p:spPr bwMode="auto">
          <a:xfrm>
            <a:off x="4256088" y="5229225"/>
            <a:ext cx="19012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rgbClr val="002060"/>
                </a:solidFill>
                <a:latin typeface="Skia"/>
              </a:rPr>
              <a:t>Προφορτίο</a:t>
            </a:r>
            <a:endParaRPr lang="fr-FR" sz="4000">
              <a:solidFill>
                <a:srgbClr val="002060"/>
              </a:solidFill>
              <a:latin typeface="Skia"/>
            </a:endParaRPr>
          </a:p>
        </p:txBody>
      </p:sp>
      <p:sp>
        <p:nvSpPr>
          <p:cNvPr id="44036" name="Text Box 9"/>
          <p:cNvSpPr txBox="1">
            <a:spLocks noChangeArrowheads="1"/>
          </p:cNvSpPr>
          <p:nvPr/>
        </p:nvSpPr>
        <p:spPr bwMode="auto">
          <a:xfrm>
            <a:off x="273050" y="1106488"/>
            <a:ext cx="25252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  <a:latin typeface="Skia"/>
              </a:rPr>
              <a:t>Όγκος παλμού</a:t>
            </a:r>
            <a:endParaRPr lang="fr-FR" sz="2800" dirty="0">
              <a:solidFill>
                <a:srgbClr val="002060"/>
              </a:solidFill>
              <a:latin typeface="Skia"/>
            </a:endParaRPr>
          </a:p>
        </p:txBody>
      </p:sp>
      <p:sp>
        <p:nvSpPr>
          <p:cNvPr id="44037" name="Arc 10"/>
          <p:cNvSpPr>
            <a:spLocks/>
          </p:cNvSpPr>
          <p:nvPr/>
        </p:nvSpPr>
        <p:spPr bwMode="auto">
          <a:xfrm flipH="1">
            <a:off x="1516063" y="2044700"/>
            <a:ext cx="4486275" cy="3225800"/>
          </a:xfrm>
          <a:custGeom>
            <a:avLst/>
            <a:gdLst>
              <a:gd name="T0" fmla="*/ 0 w 23094"/>
              <a:gd name="T1" fmla="*/ 2147483647 h 21600"/>
              <a:gd name="T2" fmla="*/ 2147483647 w 23094"/>
              <a:gd name="T3" fmla="*/ 2147483647 h 21600"/>
              <a:gd name="T4" fmla="*/ 2147483647 w 23094"/>
              <a:gd name="T5" fmla="*/ 2147483647 h 21600"/>
              <a:gd name="T6" fmla="*/ 0 60000 65536"/>
              <a:gd name="T7" fmla="*/ 0 60000 65536"/>
              <a:gd name="T8" fmla="*/ 0 60000 65536"/>
              <a:gd name="T9" fmla="*/ 0 w 23094"/>
              <a:gd name="T10" fmla="*/ 0 h 21600"/>
              <a:gd name="T11" fmla="*/ 23094 w 230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94" h="21600" fill="none" extrusionOk="0">
                <a:moveTo>
                  <a:pt x="-1" y="51"/>
                </a:moveTo>
                <a:cubicBezTo>
                  <a:pt x="497" y="17"/>
                  <a:pt x="995" y="-1"/>
                  <a:pt x="1494" y="0"/>
                </a:cubicBezTo>
                <a:cubicBezTo>
                  <a:pt x="13423" y="0"/>
                  <a:pt x="23094" y="9670"/>
                  <a:pt x="23094" y="21600"/>
                </a:cubicBezTo>
              </a:path>
              <a:path w="23094" h="21600" stroke="0" extrusionOk="0">
                <a:moveTo>
                  <a:pt x="-1" y="51"/>
                </a:moveTo>
                <a:cubicBezTo>
                  <a:pt x="497" y="17"/>
                  <a:pt x="995" y="-1"/>
                  <a:pt x="1494" y="0"/>
                </a:cubicBezTo>
                <a:cubicBezTo>
                  <a:pt x="13423" y="0"/>
                  <a:pt x="23094" y="9670"/>
                  <a:pt x="23094" y="21600"/>
                </a:cubicBezTo>
                <a:lnTo>
                  <a:pt x="1494" y="2160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12950" y="3679825"/>
            <a:ext cx="5028650" cy="400050"/>
            <a:chOff x="1216" y="2451"/>
            <a:chExt cx="3564" cy="252"/>
          </a:xfrm>
        </p:grpSpPr>
        <p:sp>
          <p:nvSpPr>
            <p:cNvPr id="44052" name="Line 12"/>
            <p:cNvSpPr>
              <a:spLocks noChangeShapeType="1"/>
            </p:cNvSpPr>
            <p:nvPr/>
          </p:nvSpPr>
          <p:spPr bwMode="auto">
            <a:xfrm flipV="1">
              <a:off x="1280" y="2469"/>
              <a:ext cx="658" cy="0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4053" name="Text Box 13"/>
            <p:cNvSpPr txBox="1">
              <a:spLocks noChangeArrowheads="1"/>
            </p:cNvSpPr>
            <p:nvPr/>
          </p:nvSpPr>
          <p:spPr bwMode="auto">
            <a:xfrm>
              <a:off x="1216" y="2451"/>
              <a:ext cx="356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 dirty="0">
                  <a:solidFill>
                    <a:srgbClr val="002060"/>
                  </a:solidFill>
                  <a:latin typeface="Calibri" pitchFamily="34" charset="0"/>
                </a:rPr>
                <a:t>∆P =</a:t>
              </a:r>
              <a:r>
                <a:rPr lang="fr-FR" sz="2000" dirty="0">
                  <a:solidFill>
                    <a:srgbClr val="002060"/>
                  </a:solidFill>
                  <a:latin typeface="Calibri" pitchFamily="34" charset="0"/>
                </a:rPr>
                <a:t> </a:t>
              </a:r>
              <a:r>
                <a:rPr lang="el-GR" sz="2000" dirty="0">
                  <a:solidFill>
                    <a:srgbClr val="002060"/>
                  </a:solidFill>
                  <a:latin typeface="Calibri" pitchFamily="34" charset="0"/>
                </a:rPr>
                <a:t>Χορήγηση όγκου για αύξηση </a:t>
              </a:r>
              <a:r>
                <a:rPr lang="el-GR" sz="2000" dirty="0" err="1">
                  <a:solidFill>
                    <a:srgbClr val="002060"/>
                  </a:solidFill>
                  <a:latin typeface="Calibri" pitchFamily="34" charset="0"/>
                </a:rPr>
                <a:t>προφορτίου</a:t>
              </a:r>
              <a:endParaRPr lang="fr-FR" sz="20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sp>
        <p:nvSpPr>
          <p:cNvPr id="75786" name="Text Box 24"/>
          <p:cNvSpPr txBox="1">
            <a:spLocks noChangeArrowheads="1"/>
          </p:cNvSpPr>
          <p:nvPr/>
        </p:nvSpPr>
        <p:spPr bwMode="auto">
          <a:xfrm>
            <a:off x="2990850" y="3233738"/>
            <a:ext cx="2017713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fr-FR" sz="2800" b="1" dirty="0">
                <a:solidFill>
                  <a:srgbClr val="002060"/>
                </a:solidFill>
                <a:latin typeface="Calibri" pitchFamily="34" charset="0"/>
              </a:rPr>
              <a:t>∆SV &gt;&gt; 10%</a:t>
            </a:r>
            <a:endParaRPr lang="fr-FR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5787" name="Line 12"/>
          <p:cNvSpPr>
            <a:spLocks noChangeShapeType="1"/>
          </p:cNvSpPr>
          <p:nvPr/>
        </p:nvSpPr>
        <p:spPr bwMode="auto">
          <a:xfrm flipV="1">
            <a:off x="3094038" y="2816225"/>
            <a:ext cx="928687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V="1">
            <a:off x="4151313" y="2339975"/>
            <a:ext cx="928687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75789" name="Straight Arrow Connector 25"/>
          <p:cNvCxnSpPr>
            <a:cxnSpLocks noChangeShapeType="1"/>
          </p:cNvCxnSpPr>
          <p:nvPr/>
        </p:nvCxnSpPr>
        <p:spPr bwMode="auto">
          <a:xfrm rot="16200000" flipH="1">
            <a:off x="3036887" y="3214688"/>
            <a:ext cx="790575" cy="12700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 type="triangle" w="med" len="med"/>
            <a:tailEnd/>
          </a:ln>
        </p:spPr>
      </p:cxnSp>
      <p:cxnSp>
        <p:nvCxnSpPr>
          <p:cNvPr id="75790" name="Straight Arrow Connector 26"/>
          <p:cNvCxnSpPr>
            <a:cxnSpLocks noChangeShapeType="1"/>
          </p:cNvCxnSpPr>
          <p:nvPr/>
        </p:nvCxnSpPr>
        <p:spPr bwMode="auto">
          <a:xfrm rot="16200000" flipH="1">
            <a:off x="4353719" y="2566194"/>
            <a:ext cx="452437" cy="15875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 type="triangle" w="med" len="med"/>
            <a:tailEnd/>
          </a:ln>
        </p:spPr>
      </p:cxnSp>
      <p:cxnSp>
        <p:nvCxnSpPr>
          <p:cNvPr id="75791" name="Straight Arrow Connector 28"/>
          <p:cNvCxnSpPr>
            <a:cxnSpLocks noChangeShapeType="1"/>
          </p:cNvCxnSpPr>
          <p:nvPr/>
        </p:nvCxnSpPr>
        <p:spPr bwMode="auto">
          <a:xfrm rot="5400000">
            <a:off x="5649913" y="2201863"/>
            <a:ext cx="263525" cy="9525"/>
          </a:xfrm>
          <a:prstGeom prst="straightConnector1">
            <a:avLst/>
          </a:prstGeom>
          <a:noFill/>
          <a:ln w="57150" algn="ctr">
            <a:solidFill>
              <a:srgbClr val="002060"/>
            </a:solidFill>
            <a:round/>
            <a:headEnd type="triangle" w="med" len="med"/>
            <a:tailEnd/>
          </a:ln>
        </p:spPr>
      </p:cxnSp>
      <p:sp>
        <p:nvSpPr>
          <p:cNvPr id="75792" name="Text Box 24"/>
          <p:cNvSpPr txBox="1">
            <a:spLocks noChangeArrowheads="1"/>
          </p:cNvSpPr>
          <p:nvPr/>
        </p:nvSpPr>
        <p:spPr bwMode="auto">
          <a:xfrm>
            <a:off x="4211960" y="2924944"/>
            <a:ext cx="1252537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Calibri" pitchFamily="34" charset="0"/>
              </a:rPr>
              <a:t> ∆SV &gt; 10%</a:t>
            </a:r>
          </a:p>
        </p:txBody>
      </p:sp>
      <p:sp>
        <p:nvSpPr>
          <p:cNvPr id="75793" name="Text Box 24"/>
          <p:cNvSpPr txBox="1">
            <a:spLocks noChangeArrowheads="1"/>
          </p:cNvSpPr>
          <p:nvPr/>
        </p:nvSpPr>
        <p:spPr bwMode="auto">
          <a:xfrm>
            <a:off x="5292080" y="2276872"/>
            <a:ext cx="1254125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Calibri" pitchFamily="34" charset="0"/>
              </a:rPr>
              <a:t> ∆SV &lt; 10%</a:t>
            </a:r>
            <a:endParaRPr lang="fr-FR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1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4814" y="533400"/>
            <a:ext cx="4288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8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8665" y="1257300"/>
            <a:ext cx="424746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8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2354" y="768350"/>
            <a:ext cx="426864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4050" name="Text Box 8"/>
          <p:cNvSpPr txBox="1">
            <a:spLocks noChangeArrowheads="1"/>
          </p:cNvSpPr>
          <p:nvPr/>
        </p:nvSpPr>
        <p:spPr bwMode="auto">
          <a:xfrm>
            <a:off x="5022850" y="4292600"/>
            <a:ext cx="31213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Skia"/>
              </a:rPr>
              <a:t> </a:t>
            </a:r>
            <a:r>
              <a:rPr lang="en-US" sz="4000">
                <a:solidFill>
                  <a:srgbClr val="002060"/>
                </a:solidFill>
                <a:latin typeface="Skia"/>
              </a:rPr>
              <a:t>(SVV) &gt;13%</a:t>
            </a:r>
            <a:endParaRPr lang="fr-FR" sz="4000">
              <a:solidFill>
                <a:srgbClr val="002060"/>
              </a:solidFill>
              <a:latin typeface="Skia"/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1516063" y="5876925"/>
            <a:ext cx="5762625" cy="981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Καθετήρας πνευμονικής  ή δυναμικές μέθοδοι εκτίμησης </a:t>
            </a:r>
            <a:r>
              <a:rPr lang="en-GB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l-GR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6" grpId="0"/>
      <p:bldP spid="75787" grpId="0" animBg="1"/>
      <p:bldP spid="75788" grpId="0" animBg="1"/>
      <p:bldP spid="75792" grpId="0"/>
      <p:bldP spid="757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Χορήγηση υγρών-</a:t>
            </a:r>
            <a:r>
              <a:rPr lang="el-G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αγγεισυσπαστικών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ινοτρόπων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70C0"/>
                </a:solidFill>
              </a:rPr>
              <a:t>20-30 </a:t>
            </a:r>
            <a:r>
              <a:rPr lang="en-US" dirty="0" smtClean="0">
                <a:solidFill>
                  <a:srgbClr val="0070C0"/>
                </a:solidFill>
              </a:rPr>
              <a:t>ml/Kg </a:t>
            </a:r>
            <a:r>
              <a:rPr lang="el-GR" dirty="0" smtClean="0">
                <a:solidFill>
                  <a:srgbClr val="0070C0"/>
                </a:solidFill>
              </a:rPr>
              <a:t>κρυσταλλοειδή –σε 30 λεπτά</a:t>
            </a:r>
            <a:endParaRPr lang="en-US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l-GR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 err="1" smtClean="0">
                <a:solidFill>
                  <a:srgbClr val="0070C0"/>
                </a:solidFill>
              </a:rPr>
              <a:t>Αγγειοσυσπαστικά</a:t>
            </a:r>
            <a:r>
              <a:rPr lang="el-GR" dirty="0" smtClean="0">
                <a:solidFill>
                  <a:srgbClr val="0070C0"/>
                </a:solidFill>
              </a:rPr>
              <a:t>- </a:t>
            </a:r>
            <a:r>
              <a:rPr lang="el-GR" dirty="0" err="1" smtClean="0">
                <a:solidFill>
                  <a:srgbClr val="0070C0"/>
                </a:solidFill>
              </a:rPr>
              <a:t>ινότροπα</a:t>
            </a:r>
            <a:endParaRPr lang="el-GR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dirty="0" smtClean="0">
                <a:solidFill>
                  <a:srgbClr val="0070C0"/>
                </a:solidFill>
              </a:rPr>
              <a:t>Νορ-αδρεναλίνη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dirty="0" err="1" smtClean="0">
                <a:solidFill>
                  <a:srgbClr val="0070C0"/>
                </a:solidFill>
              </a:rPr>
              <a:t>Ντοπαμίνη</a:t>
            </a:r>
            <a:endParaRPr lang="el-GR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dirty="0" err="1" smtClean="0">
                <a:solidFill>
                  <a:srgbClr val="0070C0"/>
                </a:solidFill>
              </a:rPr>
              <a:t>Βασοπρεσίνη</a:t>
            </a:r>
            <a:endParaRPr lang="el-GR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dirty="0" err="1" smtClean="0">
                <a:solidFill>
                  <a:srgbClr val="0070C0"/>
                </a:solidFill>
              </a:rPr>
              <a:t>Δοβουταμίνη</a:t>
            </a:r>
            <a:endParaRPr lang="en-US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l-GR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70C0"/>
                </a:solidFill>
              </a:rPr>
              <a:t>Δόση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Αντιμετώπιση επιπλοκών από το καρδιαγγειακό</a:t>
            </a:r>
            <a:endParaRPr lang="en-GB" altLang="el-G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5257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Μεγάλη βραδυκαρδία, </a:t>
            </a:r>
            <a:r>
              <a:rPr lang="el-GR" altLang="el-G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ασυστολία</a:t>
            </a:r>
            <a:endParaRPr lang="el-GR" altLang="el-G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>
                <a:solidFill>
                  <a:srgbClr val="0070C0"/>
                </a:solidFill>
              </a:rPr>
              <a:t>	αδρεναλίνη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>
                <a:solidFill>
                  <a:srgbClr val="0070C0"/>
                </a:solidFill>
              </a:rPr>
              <a:t>	</a:t>
            </a:r>
            <a:r>
              <a:rPr lang="el-GR" altLang="el-GR" sz="2400" dirty="0" err="1" smtClean="0">
                <a:solidFill>
                  <a:srgbClr val="0070C0"/>
                </a:solidFill>
              </a:rPr>
              <a:t>ισοπροτερενόλη</a:t>
            </a:r>
            <a:endParaRPr lang="el-GR" altLang="el-GR" sz="2400" dirty="0" smtClean="0">
              <a:solidFill>
                <a:srgbClr val="0070C0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>
                <a:solidFill>
                  <a:srgbClr val="0070C0"/>
                </a:solidFill>
              </a:rPr>
              <a:t>    </a:t>
            </a:r>
            <a:r>
              <a:rPr lang="el-GR" altLang="el-GR" sz="2400" dirty="0" err="1" smtClean="0">
                <a:solidFill>
                  <a:srgbClr val="0070C0"/>
                </a:solidFill>
              </a:rPr>
              <a:t>βηματοδότηση</a:t>
            </a:r>
            <a:endParaRPr lang="el-GR" altLang="el-GR" sz="24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Ταχυαρρυθμία</a:t>
            </a:r>
            <a:endParaRPr lang="el-GR" altLang="el-G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>
                <a:solidFill>
                  <a:srgbClr val="0070C0"/>
                </a:solidFill>
              </a:rPr>
              <a:t>	β-αναστολέας : </a:t>
            </a:r>
            <a:r>
              <a:rPr lang="el-GR" altLang="el-GR" sz="2400" dirty="0" err="1">
                <a:solidFill>
                  <a:srgbClr val="0070C0"/>
                </a:solidFill>
              </a:rPr>
              <a:t>εσμολόλη</a:t>
            </a:r>
            <a:endParaRPr lang="el-GR" altLang="el-GR" sz="2400" dirty="0">
              <a:solidFill>
                <a:srgbClr val="0070C0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>
                <a:solidFill>
                  <a:srgbClr val="0070C0"/>
                </a:solidFill>
              </a:rPr>
              <a:t>	διόρθωση υποθερμίας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Ταχυαρρυθμία</a:t>
            </a:r>
            <a:r>
              <a:rPr lang="el-GR" altLang="el-G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υπέρταση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>
                <a:solidFill>
                  <a:srgbClr val="0070C0"/>
                </a:solidFill>
              </a:rPr>
              <a:t>	αναισθητικό (πτητικό, </a:t>
            </a:r>
            <a:r>
              <a:rPr lang="en-US" altLang="el-GR" sz="2400" dirty="0">
                <a:solidFill>
                  <a:srgbClr val="0070C0"/>
                </a:solidFill>
              </a:rPr>
              <a:t>Fentanyl</a:t>
            </a:r>
            <a:r>
              <a:rPr lang="el-GR" altLang="el-GR" sz="2400" dirty="0">
                <a:solidFill>
                  <a:srgbClr val="0070C0"/>
                </a:solidFill>
              </a:rPr>
              <a:t>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>
                <a:solidFill>
                  <a:srgbClr val="0070C0"/>
                </a:solidFill>
              </a:rPr>
              <a:t>	β-αναστολέας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>
                <a:solidFill>
                  <a:srgbClr val="0070C0"/>
                </a:solidFill>
              </a:rPr>
              <a:t>	ανταγωνιστής </a:t>
            </a:r>
            <a:r>
              <a:rPr lang="en-US" altLang="el-GR" sz="2400" dirty="0">
                <a:solidFill>
                  <a:srgbClr val="0070C0"/>
                </a:solidFill>
              </a:rPr>
              <a:t>Ca</a:t>
            </a:r>
            <a:r>
              <a:rPr lang="el-GR" altLang="el-GR" sz="2400" dirty="0">
                <a:solidFill>
                  <a:srgbClr val="0070C0"/>
                </a:solidFill>
              </a:rPr>
              <a:t> </a:t>
            </a:r>
            <a:r>
              <a:rPr lang="en-US" altLang="el-GR" sz="2400" dirty="0">
                <a:solidFill>
                  <a:srgbClr val="0070C0"/>
                </a:solidFill>
              </a:rPr>
              <a:t>(verapamil)</a:t>
            </a:r>
            <a:endParaRPr lang="el-GR" altLang="el-GR" sz="24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altLang="el-G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Ανθεκτική υπέρταση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>
                <a:solidFill>
                  <a:srgbClr val="0070C0"/>
                </a:solidFill>
              </a:rPr>
              <a:t>	</a:t>
            </a:r>
            <a:r>
              <a:rPr lang="el-GR" altLang="el-GR" sz="2400" dirty="0" err="1">
                <a:solidFill>
                  <a:srgbClr val="0070C0"/>
                </a:solidFill>
              </a:rPr>
              <a:t>υδραλαζίνη</a:t>
            </a:r>
            <a:endParaRPr lang="el-GR" altLang="el-GR" sz="2400" dirty="0">
              <a:solidFill>
                <a:srgbClr val="0070C0"/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altLang="el-GR" sz="2400" dirty="0">
                <a:solidFill>
                  <a:srgbClr val="0070C0"/>
                </a:solidFill>
              </a:rPr>
              <a:t>	</a:t>
            </a:r>
            <a:r>
              <a:rPr lang="el-GR" altLang="el-GR" sz="2400" dirty="0" err="1">
                <a:solidFill>
                  <a:srgbClr val="0070C0"/>
                </a:solidFill>
              </a:rPr>
              <a:t>νιτροπρωσσικό</a:t>
            </a:r>
            <a:endParaRPr lang="el-GR" altLang="el-GR" sz="24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altLang="el-GR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Power Point Presentation_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12223"/>
            <a:ext cx="9163520" cy="6970223"/>
          </a:xfrm>
        </p:spPr>
      </p:pic>
      <p:sp>
        <p:nvSpPr>
          <p:cNvPr id="4" name="3 - Ορθογώνιο"/>
          <p:cNvSpPr/>
          <p:nvPr/>
        </p:nvSpPr>
        <p:spPr>
          <a:xfrm>
            <a:off x="1142976" y="1928802"/>
            <a:ext cx="6715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70C0"/>
                </a:solidFill>
                <a:latin typeface="+mn-lt"/>
              </a:rPr>
              <a:t>Η σωστή συντήρηση του δότη είναι κεντρικής </a:t>
            </a:r>
          </a:p>
          <a:p>
            <a:pPr algn="just"/>
            <a:r>
              <a:rPr lang="el-GR" sz="2400" dirty="0" smtClean="0">
                <a:solidFill>
                  <a:srgbClr val="0070C0"/>
                </a:solidFill>
                <a:latin typeface="+mn-lt"/>
              </a:rPr>
              <a:t>σημασίας για τη βιωσιμότητα των οργάνων καθώς αυξάνει τα αξιοποιήσιμα όργανα.</a:t>
            </a:r>
            <a:endParaRPr lang="en-GB" sz="2400" dirty="0" smtClean="0">
              <a:solidFill>
                <a:srgbClr val="0070C0"/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70C0"/>
                </a:solidFill>
                <a:latin typeface="+mn-lt"/>
              </a:rPr>
              <a:t>Ό δυνητικός δότης και τα επιμέρους όργανα προς </a:t>
            </a:r>
            <a:r>
              <a:rPr lang="en-GB" sz="2400" dirty="0" smtClean="0">
                <a:solidFill>
                  <a:srgbClr val="0070C0"/>
                </a:solidFill>
                <a:latin typeface="+mn-lt"/>
              </a:rPr>
              <a:t>  </a:t>
            </a:r>
            <a:r>
              <a:rPr lang="el-GR" sz="2400" dirty="0" smtClean="0">
                <a:solidFill>
                  <a:srgbClr val="0070C0"/>
                </a:solidFill>
                <a:latin typeface="+mn-lt"/>
              </a:rPr>
              <a:t>δωρεά, χρειάζονται ιδιαίτερη φροντίδα.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70C0"/>
                </a:solidFill>
                <a:latin typeface="+mn-lt"/>
              </a:rPr>
              <a:t>Θα πρέπει να ενημερώνεται ο ΕΟΜ για οποιαδήποτε αξιοσημείωτη μεταβολή.</a:t>
            </a:r>
            <a:endParaRPr lang="el-GR" sz="24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Υποστήριξη Αναπνευστικού</a:t>
            </a:r>
            <a:endParaRPr lang="en-GB" altLang="el-G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dirty="0" smtClean="0">
                <a:solidFill>
                  <a:srgbClr val="0070C0"/>
                </a:solidFill>
              </a:rPr>
              <a:t>προστατευτικός μηχανικός αερισμός  (15% - 20% 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l-GR" dirty="0" smtClean="0">
                <a:solidFill>
                  <a:srgbClr val="0070C0"/>
                </a:solidFill>
              </a:rPr>
              <a:t>TV  </a:t>
            </a:r>
            <a:r>
              <a:rPr lang="el-GR" altLang="el-GR" dirty="0" smtClean="0">
                <a:solidFill>
                  <a:srgbClr val="0070C0"/>
                </a:solidFill>
              </a:rPr>
              <a:t>6-8 </a:t>
            </a:r>
            <a:r>
              <a:rPr lang="en-US" altLang="el-GR" dirty="0" smtClean="0">
                <a:solidFill>
                  <a:srgbClr val="0070C0"/>
                </a:solidFill>
              </a:rPr>
              <a:t>ml/kg</a:t>
            </a:r>
            <a:r>
              <a:rPr lang="el-GR" altLang="el-GR" dirty="0" smtClean="0">
                <a:solidFill>
                  <a:srgbClr val="0070C0"/>
                </a:solidFill>
              </a:rPr>
              <a:t>  ΙΣΒ 	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l-GR" dirty="0" smtClean="0">
                <a:solidFill>
                  <a:srgbClr val="0070C0"/>
                </a:solidFill>
              </a:rPr>
              <a:t>FiO</a:t>
            </a:r>
            <a:r>
              <a:rPr lang="en-US" altLang="el-GR" baseline="-25000" dirty="0" smtClean="0">
                <a:solidFill>
                  <a:srgbClr val="0070C0"/>
                </a:solidFill>
              </a:rPr>
              <a:t>2</a:t>
            </a:r>
            <a:r>
              <a:rPr lang="el-GR" altLang="el-GR" baseline="-25000" dirty="0" smtClean="0">
                <a:solidFill>
                  <a:srgbClr val="0070C0"/>
                </a:solidFill>
              </a:rPr>
              <a:t> </a:t>
            </a:r>
            <a:r>
              <a:rPr lang="el-GR" altLang="el-GR" dirty="0" smtClean="0">
                <a:solidFill>
                  <a:srgbClr val="0070C0"/>
                </a:solidFill>
              </a:rPr>
              <a:t> - </a:t>
            </a:r>
            <a:r>
              <a:rPr lang="en-US" altLang="el-GR" dirty="0" smtClean="0">
                <a:solidFill>
                  <a:srgbClr val="0070C0"/>
                </a:solidFill>
              </a:rPr>
              <a:t>pO</a:t>
            </a:r>
            <a:r>
              <a:rPr lang="en-US" altLang="el-GR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l-GR" dirty="0" smtClean="0">
                <a:solidFill>
                  <a:srgbClr val="0070C0"/>
                </a:solidFill>
              </a:rPr>
              <a:t> </a:t>
            </a:r>
            <a:r>
              <a:rPr lang="el-GR" altLang="el-GR" dirty="0" smtClean="0">
                <a:solidFill>
                  <a:srgbClr val="0070C0"/>
                </a:solidFill>
              </a:rPr>
              <a:t>&gt;90</a:t>
            </a:r>
            <a:r>
              <a:rPr lang="en-US" altLang="el-GR" dirty="0" smtClean="0">
                <a:solidFill>
                  <a:srgbClr val="0070C0"/>
                </a:solidFill>
              </a:rPr>
              <a:t>mmHg</a:t>
            </a:r>
            <a:endParaRPr lang="el-GR" altLang="el-GR" dirty="0" smtClean="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l-GR" dirty="0" smtClean="0">
                <a:solidFill>
                  <a:srgbClr val="0070C0"/>
                </a:solidFill>
              </a:rPr>
              <a:t>PEEP </a:t>
            </a:r>
            <a:r>
              <a:rPr lang="el-GR" altLang="el-GR" dirty="0" smtClean="0">
                <a:solidFill>
                  <a:srgbClr val="0070C0"/>
                </a:solidFill>
              </a:rPr>
              <a:t>8-10</a:t>
            </a:r>
            <a:r>
              <a:rPr lang="en-US" altLang="el-GR" dirty="0" smtClean="0">
                <a:solidFill>
                  <a:srgbClr val="0070C0"/>
                </a:solidFill>
              </a:rPr>
              <a:t> cm H</a:t>
            </a:r>
            <a:r>
              <a:rPr lang="en-US" altLang="el-GR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l-GR" dirty="0" smtClean="0">
                <a:solidFill>
                  <a:srgbClr val="0070C0"/>
                </a:solidFill>
              </a:rPr>
              <a:t>O</a:t>
            </a:r>
            <a:endParaRPr lang="el-GR" altLang="el-GR" dirty="0" smtClean="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l-GR" altLang="el-GR" dirty="0" err="1" smtClean="0">
                <a:solidFill>
                  <a:srgbClr val="0070C0"/>
                </a:solidFill>
              </a:rPr>
              <a:t>Pplateau</a:t>
            </a:r>
            <a:r>
              <a:rPr lang="el-GR" altLang="el-GR" dirty="0" smtClean="0">
                <a:solidFill>
                  <a:srgbClr val="0070C0"/>
                </a:solidFill>
              </a:rPr>
              <a:t> &lt; 30 cmH2O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l-GR" dirty="0" smtClean="0">
                <a:solidFill>
                  <a:srgbClr val="0070C0"/>
                </a:solidFill>
              </a:rPr>
              <a:t>pCO</a:t>
            </a:r>
            <a:r>
              <a:rPr lang="en-US" altLang="el-GR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l-GR" dirty="0" smtClean="0">
                <a:solidFill>
                  <a:srgbClr val="0070C0"/>
                </a:solidFill>
              </a:rPr>
              <a:t> 35-45 mmHg</a:t>
            </a:r>
            <a:endParaRPr lang="el-GR" altLang="el-GR" dirty="0" smtClean="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l-GR" dirty="0" smtClean="0">
                <a:solidFill>
                  <a:srgbClr val="0070C0"/>
                </a:solidFill>
              </a:rPr>
              <a:t>pH 7.35- 7.4</a:t>
            </a:r>
            <a:r>
              <a:rPr lang="el-GR" altLang="el-GR" dirty="0" smtClean="0">
                <a:solidFill>
                  <a:srgbClr val="0070C0"/>
                </a:solidFill>
              </a:rPr>
              <a:t>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dirty="0" smtClean="0">
                <a:solidFill>
                  <a:srgbClr val="0070C0"/>
                </a:solidFill>
              </a:rPr>
              <a:t>Απομάκρυνση βρογχικών εκκρίσεων </a:t>
            </a:r>
            <a:endParaRPr lang="el-GR" altLang="el-GR" sz="28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dirty="0" smtClean="0">
                <a:solidFill>
                  <a:srgbClr val="0070C0"/>
                </a:solidFill>
              </a:rPr>
              <a:t>Παρακολούθηση και αντιμετώπιση πιθανών επιπλοκών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800" dirty="0" smtClean="0">
                <a:solidFill>
                  <a:srgbClr val="0070C0"/>
                </a:solidFill>
              </a:rPr>
              <a:t>Χειρισμοί διάνοιξης των κυψελίδων	</a:t>
            </a:r>
            <a:endParaRPr lang="en-GB" altLang="el-GR" sz="2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Point Presentation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656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Ρόλος ορμονικής υποκατάστασης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8229600" cy="4105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>
                <a:solidFill>
                  <a:srgbClr val="0070C0"/>
                </a:solidFill>
              </a:rPr>
              <a:t>Δεδομένα για δυσλειτουργία υποθαλάμου-υπόφυσης-επινεφριδίων, εξάλειψη θυροξίνης και </a:t>
            </a:r>
            <a:r>
              <a:rPr lang="el-GR" altLang="el-GR" dirty="0" err="1" smtClean="0">
                <a:solidFill>
                  <a:srgbClr val="0070C0"/>
                </a:solidFill>
              </a:rPr>
              <a:t>κορτιζόλης</a:t>
            </a:r>
            <a:r>
              <a:rPr lang="el-GR" altLang="el-GR" dirty="0" smtClean="0">
                <a:solidFill>
                  <a:srgbClr val="0070C0"/>
                </a:solidFill>
              </a:rPr>
              <a:t> και επιδείνωση λειτουργίας οργάνων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>
                <a:solidFill>
                  <a:srgbClr val="0070C0"/>
                </a:solidFill>
              </a:rPr>
              <a:t>Χαμηλά επίπεδα </a:t>
            </a:r>
            <a:r>
              <a:rPr lang="el-GR" altLang="el-GR" dirty="0" err="1" smtClean="0">
                <a:solidFill>
                  <a:srgbClr val="0070C0"/>
                </a:solidFill>
              </a:rPr>
              <a:t>θυρεοειδικών</a:t>
            </a:r>
            <a:r>
              <a:rPr lang="el-GR" altLang="el-GR" dirty="0" smtClean="0">
                <a:solidFill>
                  <a:srgbClr val="0070C0"/>
                </a:solidFill>
              </a:rPr>
              <a:t> ορμονών σχετίζονται με διαταραγμένη παραγωγή ΑΤΡ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>
                <a:solidFill>
                  <a:srgbClr val="0070C0"/>
                </a:solidFill>
              </a:rPr>
              <a:t>Μειωμένα επίπεδα ινσουλίνης και αντίσταση των ιστών 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0" y="5000636"/>
            <a:ext cx="8893175" cy="225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>
              <a:buFontTx/>
              <a:buChar char="-"/>
            </a:pP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The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role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of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thyroid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hormone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administration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in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potential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organ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donors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.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Arch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Surg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2001;136:1377</a:t>
            </a:r>
          </a:p>
          <a:p>
            <a:pPr marL="93663">
              <a:buFontTx/>
              <a:buChar char="-"/>
            </a:pPr>
            <a:r>
              <a:rPr lang="en-US" altLang="el-GR" dirty="0">
                <a:solidFill>
                  <a:srgbClr val="0070C0"/>
                </a:solidFill>
                <a:latin typeface="Garamond" pitchFamily="18" charset="0"/>
              </a:rPr>
              <a:t>High prevalence of decreased </a:t>
            </a:r>
            <a:r>
              <a:rPr lang="en-US" altLang="el-GR" dirty="0" err="1">
                <a:solidFill>
                  <a:srgbClr val="0070C0"/>
                </a:solidFill>
                <a:latin typeface="Garamond" pitchFamily="18" charset="0"/>
              </a:rPr>
              <a:t>cortisol</a:t>
            </a:r>
            <a:r>
              <a:rPr lang="en-US" altLang="el-GR" dirty="0">
                <a:solidFill>
                  <a:srgbClr val="0070C0"/>
                </a:solidFill>
                <a:latin typeface="Garamond" pitchFamily="18" charset="0"/>
              </a:rPr>
              <a:t> reserve in brain-dead potential organ donors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. </a:t>
            </a:r>
            <a:r>
              <a:rPr lang="en-US" altLang="el-GR" dirty="0" err="1">
                <a:solidFill>
                  <a:srgbClr val="0070C0"/>
                </a:solidFill>
                <a:latin typeface="Garamond" pitchFamily="18" charset="0"/>
              </a:rPr>
              <a:t>Crit</a:t>
            </a:r>
            <a:r>
              <a:rPr lang="en-US" altLang="el-GR" dirty="0">
                <a:solidFill>
                  <a:srgbClr val="0070C0"/>
                </a:solidFill>
                <a:latin typeface="Garamond" pitchFamily="18" charset="0"/>
              </a:rPr>
              <a:t> Care Med 2003;31:1113-7.</a:t>
            </a:r>
            <a:endParaRPr lang="el-GR" altLang="el-GR" dirty="0">
              <a:solidFill>
                <a:srgbClr val="0070C0"/>
              </a:solidFill>
              <a:latin typeface="Garamond" pitchFamily="18" charset="0"/>
            </a:endParaRPr>
          </a:p>
          <a:p>
            <a:pPr marL="93663"/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-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Aggressive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pharmacologic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donor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management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results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in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more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transplanted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organs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. 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Τransplantation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2003;75:482</a:t>
            </a:r>
          </a:p>
          <a:p>
            <a:pPr marL="93663">
              <a:spcBef>
                <a:spcPct val="50000"/>
              </a:spcBef>
            </a:pPr>
            <a:endParaRPr lang="el-GR" altLang="el-GR" dirty="0">
              <a:solidFill>
                <a:srgbClr val="0070C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Αιματολογικό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70C0"/>
                </a:solidFill>
              </a:rPr>
              <a:t>Hb</a:t>
            </a:r>
            <a:r>
              <a:rPr lang="en-US" dirty="0" smtClean="0">
                <a:solidFill>
                  <a:srgbClr val="0070C0"/>
                </a:solidFill>
              </a:rPr>
              <a:t> 7 - 10 g/</a:t>
            </a:r>
            <a:r>
              <a:rPr lang="en-US" dirty="0" err="1" smtClean="0">
                <a:solidFill>
                  <a:srgbClr val="0070C0"/>
                </a:solidFill>
              </a:rPr>
              <a:t>dL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σε </a:t>
            </a:r>
            <a:r>
              <a:rPr lang="el-GR" dirty="0" err="1" smtClean="0">
                <a:solidFill>
                  <a:srgbClr val="0070C0"/>
                </a:solidFill>
              </a:rPr>
              <a:t>αιμοδυναμικά</a:t>
            </a:r>
            <a:r>
              <a:rPr lang="el-GR" dirty="0" smtClean="0">
                <a:solidFill>
                  <a:srgbClr val="0070C0"/>
                </a:solidFill>
              </a:rPr>
              <a:t> σταθερό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Μετάγγιση αν </a:t>
            </a:r>
            <a:r>
              <a:rPr lang="en-US" dirty="0" err="1" smtClean="0">
                <a:solidFill>
                  <a:srgbClr val="0070C0"/>
                </a:solidFill>
              </a:rPr>
              <a:t>Hb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&lt; 10 g/</a:t>
            </a:r>
            <a:r>
              <a:rPr lang="en-US" dirty="0" err="1" smtClean="0">
                <a:solidFill>
                  <a:srgbClr val="0070C0"/>
                </a:solidFill>
              </a:rPr>
              <a:t>dL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σε αιμοδυναμική αστάθεια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Μετάγγιση πλάσματος αν </a:t>
            </a:r>
            <a:r>
              <a:rPr lang="en-US" dirty="0" smtClean="0">
                <a:solidFill>
                  <a:srgbClr val="0070C0"/>
                </a:solidFill>
              </a:rPr>
              <a:t>INR &gt; 1.5</a:t>
            </a:r>
            <a:endParaRPr lang="el-GR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Μετάγγιση αιμοπεταλίων αν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100,000/mm3 με ενεργό αιμορραγία ή &lt; 50.000/mm3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Μετάγγιση </a:t>
            </a:r>
            <a:r>
              <a:rPr lang="el-GR" dirty="0" err="1" smtClean="0">
                <a:solidFill>
                  <a:srgbClr val="0070C0"/>
                </a:solidFill>
              </a:rPr>
              <a:t>κρυοκαθιζήματος</a:t>
            </a:r>
            <a:r>
              <a:rPr lang="el-GR" dirty="0" smtClean="0">
                <a:solidFill>
                  <a:srgbClr val="0070C0"/>
                </a:solidFill>
              </a:rPr>
              <a:t> αν </a:t>
            </a:r>
            <a:r>
              <a:rPr lang="el-GR" dirty="0" err="1" smtClean="0">
                <a:solidFill>
                  <a:srgbClr val="0070C0"/>
                </a:solidFill>
              </a:rPr>
              <a:t>ινοδωγόνο</a:t>
            </a:r>
            <a:r>
              <a:rPr lang="el-GR" dirty="0" smtClean="0">
                <a:solidFill>
                  <a:srgbClr val="0070C0"/>
                </a:solidFill>
              </a:rPr>
              <a:t>&lt;</a:t>
            </a:r>
            <a:r>
              <a:rPr lang="en-US" dirty="0" smtClean="0">
                <a:solidFill>
                  <a:srgbClr val="0070C0"/>
                </a:solidFill>
              </a:rPr>
              <a:t>100 mg/</a:t>
            </a:r>
            <a:r>
              <a:rPr lang="en-US" dirty="0" err="1" smtClean="0">
                <a:solidFill>
                  <a:srgbClr val="0070C0"/>
                </a:solidFill>
              </a:rPr>
              <a:t>dL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μετά από χορήγηση πλάσματος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22" name="Text Box 5"/>
          <p:cNvSpPr txBox="1">
            <a:spLocks noChangeArrowheads="1"/>
          </p:cNvSpPr>
          <p:nvPr/>
        </p:nvSpPr>
        <p:spPr bwMode="auto">
          <a:xfrm>
            <a:off x="900113" y="1125538"/>
            <a:ext cx="7704137" cy="369331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l-GR" altLang="el-GR" b="1" dirty="0">
              <a:solidFill>
                <a:srgbClr val="002060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rgbClr val="002060"/>
                </a:solidFill>
                <a:latin typeface="Garamond" pitchFamily="18" charset="0"/>
              </a:rPr>
              <a:t>                                      </a:t>
            </a:r>
            <a:r>
              <a:rPr lang="en-US" altLang="el-GR" b="1" dirty="0">
                <a:solidFill>
                  <a:srgbClr val="002060"/>
                </a:solidFill>
                <a:latin typeface="Garamond" pitchFamily="18" charset="0"/>
              </a:rPr>
              <a:t>bolus                         infusion</a:t>
            </a:r>
            <a:endParaRPr lang="el-GR" altLang="el-GR" b="1" dirty="0">
              <a:solidFill>
                <a:srgbClr val="002060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rgbClr val="002060"/>
                </a:solidFill>
                <a:latin typeface="Garamond" pitchFamily="18" charset="0"/>
              </a:rPr>
              <a:t>Τ3</a:t>
            </a:r>
            <a:r>
              <a:rPr lang="en-US" altLang="el-GR" b="1" dirty="0">
                <a:solidFill>
                  <a:srgbClr val="002060"/>
                </a:solidFill>
                <a:latin typeface="Garamond" pitchFamily="18" charset="0"/>
              </a:rPr>
              <a:t>                                   4.0</a:t>
            </a:r>
            <a:r>
              <a:rPr lang="el-GR" altLang="el-GR" b="1" dirty="0">
                <a:solidFill>
                  <a:srgbClr val="002060"/>
                </a:solidFill>
                <a:latin typeface="Garamond" pitchFamily="18" charset="0"/>
              </a:rPr>
              <a:t> μ</a:t>
            </a:r>
            <a:r>
              <a:rPr lang="en-US" altLang="el-GR" b="1" dirty="0">
                <a:solidFill>
                  <a:srgbClr val="002060"/>
                </a:solidFill>
                <a:latin typeface="Garamond" pitchFamily="18" charset="0"/>
              </a:rPr>
              <a:t>g                        3.0</a:t>
            </a:r>
            <a:r>
              <a:rPr lang="el-GR" altLang="el-GR" b="1" dirty="0">
                <a:solidFill>
                  <a:srgbClr val="002060"/>
                </a:solidFill>
                <a:latin typeface="Garamond" pitchFamily="18" charset="0"/>
              </a:rPr>
              <a:t> μ</a:t>
            </a:r>
            <a:r>
              <a:rPr lang="en-US" altLang="el-GR" b="1" dirty="0">
                <a:solidFill>
                  <a:srgbClr val="002060"/>
                </a:solidFill>
                <a:latin typeface="Garamond" pitchFamily="18" charset="0"/>
              </a:rPr>
              <a:t>g/h</a:t>
            </a:r>
          </a:p>
          <a:p>
            <a:pPr>
              <a:spcBef>
                <a:spcPct val="50000"/>
              </a:spcBef>
            </a:pPr>
            <a:r>
              <a:rPr lang="en-US" altLang="el-GR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l-GR" altLang="el-GR" b="1" dirty="0">
                <a:solidFill>
                  <a:srgbClr val="002060"/>
                </a:solidFill>
                <a:latin typeface="Garamond" pitchFamily="18" charset="0"/>
              </a:rPr>
              <a:t>ή</a:t>
            </a:r>
          </a:p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rgbClr val="002060"/>
                </a:solidFill>
                <a:latin typeface="Garamond" pitchFamily="18" charset="0"/>
              </a:rPr>
              <a:t>Τ4                                   20 μ</a:t>
            </a:r>
            <a:r>
              <a:rPr lang="en-US" altLang="el-GR" b="1" dirty="0">
                <a:solidFill>
                  <a:srgbClr val="002060"/>
                </a:solidFill>
                <a:latin typeface="Garamond" pitchFamily="18" charset="0"/>
              </a:rPr>
              <a:t>g</a:t>
            </a:r>
            <a:r>
              <a:rPr lang="el-GR" altLang="el-GR" b="1" dirty="0">
                <a:solidFill>
                  <a:srgbClr val="002060"/>
                </a:solidFill>
                <a:latin typeface="Garamond" pitchFamily="18" charset="0"/>
              </a:rPr>
              <a:t>                </a:t>
            </a:r>
            <a:r>
              <a:rPr lang="en-US" altLang="el-GR" b="1" dirty="0">
                <a:solidFill>
                  <a:srgbClr val="002060"/>
                </a:solidFill>
                <a:latin typeface="Garamond" pitchFamily="18" charset="0"/>
              </a:rPr>
              <a:t>         </a:t>
            </a:r>
            <a:r>
              <a:rPr lang="el-GR" altLang="el-GR" b="1" dirty="0">
                <a:solidFill>
                  <a:srgbClr val="002060"/>
                </a:solidFill>
                <a:latin typeface="Garamond" pitchFamily="18" charset="0"/>
              </a:rPr>
              <a:t>10 μ</a:t>
            </a:r>
            <a:r>
              <a:rPr lang="en-US" altLang="el-GR" b="1" dirty="0">
                <a:solidFill>
                  <a:srgbClr val="002060"/>
                </a:solidFill>
                <a:latin typeface="Garamond" pitchFamily="18" charset="0"/>
              </a:rPr>
              <a:t>g/h</a:t>
            </a:r>
            <a:endParaRPr lang="el-GR" altLang="el-GR" b="1" dirty="0">
              <a:solidFill>
                <a:srgbClr val="002060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rgbClr val="002060"/>
                </a:solidFill>
                <a:latin typeface="Garamond" pitchFamily="18" charset="0"/>
              </a:rPr>
              <a:t> και</a:t>
            </a:r>
          </a:p>
          <a:p>
            <a:pPr>
              <a:spcBef>
                <a:spcPct val="50000"/>
              </a:spcBef>
            </a:pPr>
            <a:r>
              <a:rPr lang="el-GR" altLang="el-GR" b="1" dirty="0" err="1">
                <a:solidFill>
                  <a:srgbClr val="002060"/>
                </a:solidFill>
                <a:latin typeface="Garamond" pitchFamily="18" charset="0"/>
              </a:rPr>
              <a:t>Μεθυλπρεδνιζολόνη</a:t>
            </a:r>
            <a:r>
              <a:rPr lang="el-GR" altLang="el-GR" b="1" dirty="0">
                <a:solidFill>
                  <a:srgbClr val="002060"/>
                </a:solidFill>
                <a:latin typeface="Garamond" pitchFamily="18" charset="0"/>
              </a:rPr>
              <a:t>  15 </a:t>
            </a:r>
            <a:r>
              <a:rPr lang="en-US" altLang="el-GR" b="1" dirty="0">
                <a:solidFill>
                  <a:srgbClr val="002060"/>
                </a:solidFill>
                <a:latin typeface="Garamond" pitchFamily="18" charset="0"/>
              </a:rPr>
              <a:t>mg/kg               </a:t>
            </a:r>
            <a:r>
              <a:rPr lang="el-GR" altLang="el-GR" b="1" dirty="0">
                <a:solidFill>
                  <a:srgbClr val="002060"/>
                </a:solidFill>
                <a:latin typeface="Garamond" pitchFamily="18" charset="0"/>
              </a:rPr>
              <a:t>επανάληψη σε 24 </a:t>
            </a:r>
            <a:r>
              <a:rPr lang="en-US" altLang="el-GR" b="1" dirty="0">
                <a:solidFill>
                  <a:srgbClr val="002060"/>
                </a:solidFill>
                <a:latin typeface="Garamond" pitchFamily="18" charset="0"/>
              </a:rPr>
              <a:t>h</a:t>
            </a:r>
          </a:p>
          <a:p>
            <a:pPr>
              <a:spcBef>
                <a:spcPct val="50000"/>
              </a:spcBef>
            </a:pPr>
            <a:r>
              <a:rPr lang="el-GR" altLang="el-GR" b="1" dirty="0" err="1">
                <a:solidFill>
                  <a:srgbClr val="002060"/>
                </a:solidFill>
                <a:latin typeface="Garamond" pitchFamily="18" charset="0"/>
              </a:rPr>
              <a:t>Βαζοπρεσσίνη</a:t>
            </a:r>
            <a:r>
              <a:rPr lang="el-GR" altLang="el-GR" b="1" dirty="0">
                <a:solidFill>
                  <a:srgbClr val="002060"/>
                </a:solidFill>
                <a:latin typeface="Garamond" pitchFamily="18" charset="0"/>
              </a:rPr>
              <a:t>                  1 </a:t>
            </a:r>
            <a:r>
              <a:rPr lang="en-US" altLang="el-GR" b="1" dirty="0">
                <a:solidFill>
                  <a:srgbClr val="002060"/>
                </a:solidFill>
                <a:latin typeface="Garamond" pitchFamily="18" charset="0"/>
              </a:rPr>
              <a:t>U                           0.5-4.0 U/h</a:t>
            </a:r>
          </a:p>
          <a:p>
            <a:pPr>
              <a:spcBef>
                <a:spcPct val="50000"/>
              </a:spcBef>
            </a:pPr>
            <a:r>
              <a:rPr lang="el-GR" altLang="el-GR" b="1" dirty="0">
                <a:solidFill>
                  <a:srgbClr val="002060"/>
                </a:solidFill>
                <a:latin typeface="Garamond" pitchFamily="18" charset="0"/>
              </a:rPr>
              <a:t>Ινσουλίνη                  10 </a:t>
            </a:r>
            <a:r>
              <a:rPr lang="en-US" altLang="el-GR" b="1" dirty="0">
                <a:solidFill>
                  <a:srgbClr val="002060"/>
                </a:solidFill>
                <a:latin typeface="Garamond" pitchFamily="18" charset="0"/>
              </a:rPr>
              <a:t>U(50% </a:t>
            </a:r>
            <a:r>
              <a:rPr lang="en-US" altLang="el-GR" b="1" dirty="0" err="1">
                <a:solidFill>
                  <a:srgbClr val="002060"/>
                </a:solidFill>
                <a:latin typeface="Garamond" pitchFamily="18" charset="0"/>
              </a:rPr>
              <a:t>dex</a:t>
            </a:r>
            <a:r>
              <a:rPr lang="en-US" altLang="el-GR" b="1" dirty="0">
                <a:solidFill>
                  <a:srgbClr val="002060"/>
                </a:solidFill>
                <a:latin typeface="Garamond" pitchFamily="18" charset="0"/>
              </a:rPr>
              <a:t>)     </a:t>
            </a:r>
            <a:r>
              <a:rPr lang="el-GR" altLang="el-GR" b="1" dirty="0">
                <a:solidFill>
                  <a:srgbClr val="002060"/>
                </a:solidFill>
                <a:latin typeface="Garamond" pitchFamily="18" charset="0"/>
              </a:rPr>
              <a:t>διατήρηση γλυκόζης 120-180</a:t>
            </a:r>
            <a:r>
              <a:rPr lang="en-US" altLang="el-GR" b="1" dirty="0">
                <a:solidFill>
                  <a:srgbClr val="002060"/>
                </a:solidFill>
                <a:latin typeface="Garamond" pitchFamily="18" charset="0"/>
              </a:rPr>
              <a:t>mg/dl</a:t>
            </a:r>
            <a:endParaRPr lang="el-GR" altLang="el-GR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1785918" y="285728"/>
            <a:ext cx="5857916" cy="5000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l-GR" alt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Ορμονική υποκατάσταση</a:t>
            </a:r>
            <a:endParaRPr lang="el-GR" altLang="el-G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12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Ηλεκτρολυτικές Διαταραχές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0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l-GR" altLang="el-GR" b="1" dirty="0" smtClean="0">
                <a:solidFill>
                  <a:srgbClr val="0070C0"/>
                </a:solidFill>
              </a:rPr>
              <a:t>Διόρθωση ηλεκτρολυτικών διαταραχών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b="1" dirty="0" err="1" smtClean="0">
                <a:solidFill>
                  <a:srgbClr val="0070C0"/>
                </a:solidFill>
              </a:rPr>
              <a:t>Αποιος</a:t>
            </a:r>
            <a:r>
              <a:rPr lang="el-GR" altLang="el-GR" b="1" dirty="0" smtClean="0">
                <a:solidFill>
                  <a:srgbClr val="0070C0"/>
                </a:solidFill>
              </a:rPr>
              <a:t> διαβήτης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b="1" dirty="0" smtClean="0">
                <a:solidFill>
                  <a:srgbClr val="0070C0"/>
                </a:solidFill>
              </a:rPr>
              <a:t>   </a:t>
            </a:r>
            <a:r>
              <a:rPr lang="el-GR" altLang="el-GR" b="1" dirty="0" err="1" smtClean="0">
                <a:solidFill>
                  <a:srgbClr val="0070C0"/>
                </a:solidFill>
              </a:rPr>
              <a:t>βαζοπρεσσίνη</a:t>
            </a:r>
            <a:r>
              <a:rPr lang="el-GR" altLang="el-GR" b="1" dirty="0" smtClean="0">
                <a:solidFill>
                  <a:srgbClr val="0070C0"/>
                </a:solidFill>
              </a:rPr>
              <a:t>: </a:t>
            </a:r>
            <a:r>
              <a:rPr lang="el-GR" altLang="el-GR" dirty="0" smtClean="0">
                <a:solidFill>
                  <a:srgbClr val="0070C0"/>
                </a:solidFill>
              </a:rPr>
              <a:t>δρα σε </a:t>
            </a:r>
            <a:r>
              <a:rPr lang="en-US" altLang="el-GR" dirty="0" smtClean="0">
                <a:solidFill>
                  <a:srgbClr val="0070C0"/>
                </a:solidFill>
              </a:rPr>
              <a:t>V1 </a:t>
            </a:r>
            <a:r>
              <a:rPr lang="el-GR" altLang="el-GR" dirty="0" smtClean="0">
                <a:solidFill>
                  <a:srgbClr val="0070C0"/>
                </a:solidFill>
              </a:rPr>
              <a:t>και </a:t>
            </a:r>
            <a:r>
              <a:rPr lang="en-US" altLang="el-GR" dirty="0" smtClean="0">
                <a:solidFill>
                  <a:srgbClr val="0070C0"/>
                </a:solidFill>
              </a:rPr>
              <a:t>V2 </a:t>
            </a:r>
            <a:r>
              <a:rPr lang="el-GR" altLang="el-GR" dirty="0" smtClean="0">
                <a:solidFill>
                  <a:srgbClr val="0070C0"/>
                </a:solidFill>
              </a:rPr>
              <a:t>υποδοχείς και χορηγείται σε συνεχή έγχυση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l-GR" b="1" dirty="0" smtClean="0">
                <a:solidFill>
                  <a:srgbClr val="0070C0"/>
                </a:solidFill>
              </a:rPr>
              <a:t>   </a:t>
            </a:r>
            <a:r>
              <a:rPr lang="el-GR" altLang="el-GR" b="1" dirty="0" err="1" smtClean="0">
                <a:solidFill>
                  <a:srgbClr val="0070C0"/>
                </a:solidFill>
              </a:rPr>
              <a:t>δεσμοπρεσσίνη</a:t>
            </a:r>
            <a:r>
              <a:rPr lang="el-GR" altLang="el-GR" dirty="0" smtClean="0">
                <a:solidFill>
                  <a:srgbClr val="0070C0"/>
                </a:solidFill>
              </a:rPr>
              <a:t>: ειδική για </a:t>
            </a:r>
            <a:r>
              <a:rPr lang="en-US" altLang="el-GR" dirty="0" smtClean="0">
                <a:solidFill>
                  <a:srgbClr val="0070C0"/>
                </a:solidFill>
              </a:rPr>
              <a:t>V2 </a:t>
            </a:r>
            <a:r>
              <a:rPr lang="el-GR" altLang="el-GR" dirty="0" smtClean="0">
                <a:solidFill>
                  <a:srgbClr val="0070C0"/>
                </a:solidFill>
              </a:rPr>
              <a:t>υποδοχείς με κύρια </a:t>
            </a:r>
            <a:r>
              <a:rPr lang="el-GR" altLang="el-GR" dirty="0" err="1" smtClean="0">
                <a:solidFill>
                  <a:srgbClr val="0070C0"/>
                </a:solidFill>
              </a:rPr>
              <a:t>αντιδιουρητική</a:t>
            </a:r>
            <a:r>
              <a:rPr lang="el-GR" altLang="el-GR" dirty="0" smtClean="0">
                <a:solidFill>
                  <a:srgbClr val="0070C0"/>
                </a:solidFill>
              </a:rPr>
              <a:t> δράση. Χορηγείται </a:t>
            </a:r>
            <a:r>
              <a:rPr lang="el-GR" altLang="el-GR" dirty="0" err="1" smtClean="0">
                <a:solidFill>
                  <a:srgbClr val="0070C0"/>
                </a:solidFill>
              </a:rPr>
              <a:t>ενδορρινικά</a:t>
            </a:r>
            <a:r>
              <a:rPr lang="el-GR" altLang="el-GR" dirty="0" smtClean="0">
                <a:solidFill>
                  <a:srgbClr val="0070C0"/>
                </a:solidFill>
              </a:rPr>
              <a:t>, </a:t>
            </a:r>
            <a:r>
              <a:rPr lang="el-GR" altLang="el-GR" dirty="0" err="1" smtClean="0">
                <a:solidFill>
                  <a:srgbClr val="0070C0"/>
                </a:solidFill>
              </a:rPr>
              <a:t>ενδοτραχειακά</a:t>
            </a:r>
            <a:r>
              <a:rPr lang="el-GR" altLang="el-GR" dirty="0" smtClean="0">
                <a:solidFill>
                  <a:srgbClr val="0070C0"/>
                </a:solidFill>
              </a:rPr>
              <a:t>, ενδοφλεβίως, υποδορίως και </a:t>
            </a:r>
            <a:r>
              <a:rPr lang="el-GR" altLang="el-GR" dirty="0" err="1" smtClean="0">
                <a:solidFill>
                  <a:srgbClr val="0070C0"/>
                </a:solidFill>
              </a:rPr>
              <a:t>ενδομυικώς</a:t>
            </a:r>
            <a:r>
              <a:rPr lang="el-GR" altLang="el-GR" dirty="0" smtClean="0">
                <a:solidFill>
                  <a:srgbClr val="0070C0"/>
                </a:solidFill>
              </a:rPr>
              <a:t>. Διάρκεια δράσης 6-20 ώρες</a:t>
            </a:r>
          </a:p>
          <a:p>
            <a:pPr eaLnBrk="1" hangingPunct="1"/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Θερμοκρασία  σώματος</a:t>
            </a:r>
            <a:endParaRPr lang="el-G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800" b="1" dirty="0" smtClean="0">
                <a:solidFill>
                  <a:srgbClr val="0070C0"/>
                </a:solidFill>
              </a:rPr>
              <a:t>Κεντρική θερμοκρασία&gt; 35°</a:t>
            </a:r>
            <a:r>
              <a:rPr lang="en-US" sz="2800" b="1" dirty="0" smtClean="0">
                <a:solidFill>
                  <a:srgbClr val="0070C0"/>
                </a:solidFill>
              </a:rPr>
              <a:t>C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800" b="1" dirty="0">
                <a:solidFill>
                  <a:srgbClr val="0070C0"/>
                </a:solidFill>
              </a:rPr>
              <a:t>Ιδανική 36°</a:t>
            </a:r>
            <a:r>
              <a:rPr lang="en-US" sz="2800" b="1" dirty="0" smtClean="0">
                <a:solidFill>
                  <a:srgbClr val="0070C0"/>
                </a:solidFill>
              </a:rPr>
              <a:t>C</a:t>
            </a:r>
            <a:r>
              <a:rPr lang="el-GR" sz="2800" b="1" dirty="0" smtClean="0">
                <a:solidFill>
                  <a:srgbClr val="0070C0"/>
                </a:solidFill>
              </a:rPr>
              <a:t> - 37,5°</a:t>
            </a:r>
            <a:r>
              <a:rPr lang="en-US" sz="2800" b="1" dirty="0" smtClean="0">
                <a:solidFill>
                  <a:srgbClr val="0070C0"/>
                </a:solidFill>
              </a:rPr>
              <a:t>C</a:t>
            </a:r>
            <a:endParaRPr lang="el-GR" sz="28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800" b="1" dirty="0" smtClean="0">
                <a:solidFill>
                  <a:srgbClr val="0070C0"/>
                </a:solidFill>
              </a:rPr>
              <a:t>    Τρόποι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800" dirty="0" smtClean="0">
                <a:solidFill>
                  <a:srgbClr val="0070C0"/>
                </a:solidFill>
              </a:rPr>
              <a:t>Παθητική εξωτερική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800" dirty="0" smtClean="0">
                <a:solidFill>
                  <a:srgbClr val="0070C0"/>
                </a:solidFill>
              </a:rPr>
              <a:t>Ενεργητική εξωτερική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800" dirty="0" smtClean="0">
                <a:solidFill>
                  <a:srgbClr val="0070C0"/>
                </a:solidFill>
              </a:rPr>
              <a:t>Ενεργητική εσωτερική</a:t>
            </a:r>
            <a:endParaRPr lang="en-US" sz="28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Point Presentation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270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Λοιμώξεις και δείκτες φλεγμονής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solidFill>
                  <a:srgbClr val="0070C0"/>
                </a:solidFill>
              </a:rPr>
              <a:t>H CRP </a:t>
            </a:r>
            <a:r>
              <a:rPr lang="el-GR" altLang="el-GR" dirty="0" smtClean="0">
                <a:solidFill>
                  <a:srgbClr val="0070C0"/>
                </a:solidFill>
              </a:rPr>
              <a:t>αναξιόπιστη για τη διαφορική διάγνωση λοίμωξης</a:t>
            </a:r>
          </a:p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Ο εγκεφαλικός θάνατος σχετίζεται με αυξημένα επίπεδα </a:t>
            </a:r>
            <a:r>
              <a:rPr lang="en-US" altLang="el-GR" dirty="0" smtClean="0">
                <a:solidFill>
                  <a:srgbClr val="0070C0"/>
                </a:solidFill>
              </a:rPr>
              <a:t>PCT &gt; </a:t>
            </a:r>
            <a:r>
              <a:rPr lang="el-GR" altLang="el-GR" dirty="0" smtClean="0">
                <a:solidFill>
                  <a:srgbClr val="0070C0"/>
                </a:solidFill>
              </a:rPr>
              <a:t>2 </a:t>
            </a:r>
            <a:r>
              <a:rPr lang="el-GR" altLang="el-GR" dirty="0" err="1" smtClean="0">
                <a:solidFill>
                  <a:srgbClr val="0070C0"/>
                </a:solidFill>
              </a:rPr>
              <a:t>ng</a:t>
            </a:r>
            <a:r>
              <a:rPr lang="el-GR" altLang="el-GR" dirty="0" smtClean="0">
                <a:solidFill>
                  <a:srgbClr val="0070C0"/>
                </a:solidFill>
              </a:rPr>
              <a:t>/</a:t>
            </a:r>
            <a:r>
              <a:rPr lang="en-US" altLang="el-GR" dirty="0" smtClean="0">
                <a:solidFill>
                  <a:srgbClr val="0070C0"/>
                </a:solidFill>
              </a:rPr>
              <a:t>ml, </a:t>
            </a:r>
            <a:r>
              <a:rPr lang="el-GR" altLang="el-GR" dirty="0" smtClean="0">
                <a:solidFill>
                  <a:srgbClr val="0070C0"/>
                </a:solidFill>
              </a:rPr>
              <a:t>στο 50% των περιπτώσεων</a:t>
            </a:r>
          </a:p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Τιμές </a:t>
            </a:r>
            <a:r>
              <a:rPr lang="en-US" altLang="el-GR" dirty="0" smtClean="0">
                <a:solidFill>
                  <a:srgbClr val="0070C0"/>
                </a:solidFill>
              </a:rPr>
              <a:t>PCT &gt;9 </a:t>
            </a:r>
            <a:r>
              <a:rPr lang="en-US" altLang="el-GR" dirty="0" err="1" smtClean="0">
                <a:solidFill>
                  <a:srgbClr val="0070C0"/>
                </a:solidFill>
              </a:rPr>
              <a:t>ng</a:t>
            </a:r>
            <a:r>
              <a:rPr lang="en-US" altLang="el-GR" dirty="0" smtClean="0">
                <a:solidFill>
                  <a:srgbClr val="0070C0"/>
                </a:solidFill>
              </a:rPr>
              <a:t>/ml </a:t>
            </a:r>
            <a:r>
              <a:rPr lang="el-GR" altLang="el-GR" dirty="0" smtClean="0">
                <a:solidFill>
                  <a:srgbClr val="0070C0"/>
                </a:solidFill>
              </a:rPr>
              <a:t>μπορεί να είναι ένδειξη λοίμωξης</a:t>
            </a:r>
          </a:p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Καλλιέργειες αίματος –ούρων- βρογχικών</a:t>
            </a:r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395288" y="6078538"/>
            <a:ext cx="87487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>
                <a:latin typeface="Garamond" pitchFamily="18" charset="0"/>
              </a:rPr>
              <a:t>                                                                      Transplantation Proceedings 2007</a:t>
            </a:r>
            <a:r>
              <a:rPr lang="en-US" altLang="el-GR">
                <a:latin typeface="Garamond" pitchFamily="18" charset="0"/>
              </a:rPr>
              <a:t>; </a:t>
            </a:r>
            <a:r>
              <a:rPr lang="el-GR" altLang="el-GR">
                <a:latin typeface="Garamond" pitchFamily="18" charset="0"/>
              </a:rPr>
              <a:t>39</a:t>
            </a:r>
            <a:r>
              <a:rPr lang="en-US" altLang="el-GR">
                <a:latin typeface="Garamond" pitchFamily="18" charset="0"/>
              </a:rPr>
              <a:t>:</a:t>
            </a:r>
            <a:r>
              <a:rPr lang="el-GR" altLang="el-GR">
                <a:latin typeface="Garamond" pitchFamily="18" charset="0"/>
              </a:rPr>
              <a:t> 2970–2974 </a:t>
            </a:r>
          </a:p>
          <a:p>
            <a:pPr>
              <a:spcBef>
                <a:spcPct val="50000"/>
              </a:spcBef>
            </a:pPr>
            <a:endParaRPr lang="el-GR" altLang="el-GR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Γενικά  Μέτρα</a:t>
            </a:r>
            <a:endParaRPr lang="en-GB" altLang="el-GR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l-GR" altLang="el-GR" dirty="0" smtClean="0">
                <a:solidFill>
                  <a:srgbClr val="0070C0"/>
                </a:solidFill>
              </a:rPr>
              <a:t>Προστασία από λοιμώξεις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dirty="0" smtClean="0">
                <a:solidFill>
                  <a:srgbClr val="0070C0"/>
                </a:solidFill>
              </a:rPr>
              <a:t>Προστασία κερατοειδών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dirty="0" smtClean="0">
                <a:solidFill>
                  <a:srgbClr val="0070C0"/>
                </a:solidFill>
              </a:rPr>
              <a:t>Αποφυγή </a:t>
            </a:r>
            <a:r>
              <a:rPr lang="el-GR" altLang="el-GR" dirty="0" err="1" smtClean="0">
                <a:solidFill>
                  <a:srgbClr val="0070C0"/>
                </a:solidFill>
              </a:rPr>
              <a:t>νεφροτοξικών</a:t>
            </a:r>
            <a:r>
              <a:rPr lang="el-GR" altLang="el-GR" dirty="0" smtClean="0">
                <a:solidFill>
                  <a:srgbClr val="0070C0"/>
                </a:solidFill>
              </a:rPr>
              <a:t> φαρμάκων</a:t>
            </a:r>
            <a:endParaRPr lang="en-US" altLang="el-GR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dirty="0" smtClean="0">
                <a:solidFill>
                  <a:srgbClr val="0070C0"/>
                </a:solidFill>
              </a:rPr>
              <a:t>Συνέχιση θρέψης (</a:t>
            </a:r>
            <a:r>
              <a:rPr lang="en-GB" altLang="el-GR" dirty="0" smtClean="0">
                <a:solidFill>
                  <a:srgbClr val="0070C0"/>
                </a:solidFill>
              </a:rPr>
              <a:t>70 </a:t>
            </a:r>
            <a:r>
              <a:rPr lang="el-GR" altLang="el-GR" dirty="0" smtClean="0">
                <a:solidFill>
                  <a:srgbClr val="0070C0"/>
                </a:solidFill>
              </a:rPr>
              <a:t>-</a:t>
            </a:r>
            <a:r>
              <a:rPr lang="en-GB" altLang="el-GR" dirty="0" smtClean="0">
                <a:solidFill>
                  <a:srgbClr val="0070C0"/>
                </a:solidFill>
              </a:rPr>
              <a:t>85% </a:t>
            </a:r>
            <a:r>
              <a:rPr lang="el-GR" altLang="el-GR" dirty="0" smtClean="0">
                <a:solidFill>
                  <a:srgbClr val="0070C0"/>
                </a:solidFill>
              </a:rPr>
              <a:t>των βασικών ενεργειακών αναγκών)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altLang="el-GR" dirty="0" smtClean="0">
                <a:solidFill>
                  <a:srgbClr val="0070C0"/>
                </a:solidFill>
              </a:rPr>
              <a:t>Αντιβιοτική αγωγή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ower Point Presentation_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1258888" y="2565400"/>
            <a:ext cx="6769100" cy="2232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1258888" y="2565400"/>
            <a:ext cx="6769100" cy="2232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1258888" y="2565400"/>
            <a:ext cx="6769100" cy="22320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Διαχείριση</a:t>
            </a:r>
          </a:p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Βιωσιμότητας  Καρδιάς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8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Διαχείριση Βιωσιμότητας Καρδιάς Ι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l-G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Πριν το 1</a:t>
            </a:r>
            <a:r>
              <a:rPr lang="el-GR" sz="28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u/s </a:t>
            </a:r>
            <a:r>
              <a:rPr lang="el-G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καρδιάς 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rgbClr val="0070C0"/>
                </a:solidFill>
              </a:rPr>
              <a:t>Χορήγηση υγρών  </a:t>
            </a:r>
            <a:r>
              <a:rPr lang="en-US" sz="2800" dirty="0" smtClean="0">
                <a:solidFill>
                  <a:srgbClr val="0070C0"/>
                </a:solidFill>
              </a:rPr>
              <a:t>CVP 6- 10 mm Hg)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rgbClr val="0070C0"/>
                </a:solidFill>
              </a:rPr>
              <a:t>Διόρθωση μεταβολικών διαταραχών</a:t>
            </a:r>
            <a:r>
              <a:rPr lang="en-US" sz="2800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</a:rPr>
              <a:t>pH 7.40 </a:t>
            </a:r>
            <a:r>
              <a:rPr lang="el-GR" sz="2800" dirty="0" smtClean="0">
                <a:solidFill>
                  <a:srgbClr val="0070C0"/>
                </a:solidFill>
              </a:rPr>
              <a:t>-</a:t>
            </a:r>
            <a:r>
              <a:rPr lang="en-US" sz="2800" dirty="0" smtClean="0">
                <a:solidFill>
                  <a:srgbClr val="0070C0"/>
                </a:solidFill>
              </a:rPr>
              <a:t> 7.45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</a:rPr>
              <a:t> PO2 80 mm Hg, O2 saturation</a:t>
            </a:r>
            <a:r>
              <a:rPr lang="el-GR" sz="2800" dirty="0" smtClean="0">
                <a:solidFill>
                  <a:srgbClr val="0070C0"/>
                </a:solidFill>
              </a:rPr>
              <a:t> 95%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</a:rPr>
              <a:t>  PCO2 30 to 35 mm Hg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</a:rPr>
              <a:t> Ht 30%, </a:t>
            </a:r>
            <a:r>
              <a:rPr lang="en-US" sz="2800" dirty="0" err="1" smtClean="0">
                <a:solidFill>
                  <a:srgbClr val="0070C0"/>
                </a:solidFill>
              </a:rPr>
              <a:t>Hb</a:t>
            </a:r>
            <a:r>
              <a:rPr lang="en-US" sz="2800" dirty="0" smtClean="0">
                <a:solidFill>
                  <a:srgbClr val="0070C0"/>
                </a:solidFill>
              </a:rPr>
              <a:t> 10 g/dl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rgbClr val="0070C0"/>
                </a:solidFill>
              </a:rPr>
              <a:t>Χορήγηση </a:t>
            </a:r>
            <a:r>
              <a:rPr lang="el-GR" sz="2800" dirty="0" err="1" smtClean="0">
                <a:solidFill>
                  <a:srgbClr val="0070C0"/>
                </a:solidFill>
              </a:rPr>
              <a:t>ινοτρόπων</a:t>
            </a:r>
            <a:r>
              <a:rPr lang="el-GR" sz="2800" dirty="0" smtClean="0">
                <a:solidFill>
                  <a:srgbClr val="0070C0"/>
                </a:solidFill>
              </a:rPr>
              <a:t> για ΜΑΠ &gt;6</a:t>
            </a:r>
            <a:r>
              <a:rPr lang="en-US" sz="2800" dirty="0" smtClean="0">
                <a:solidFill>
                  <a:srgbClr val="0070C0"/>
                </a:solidFill>
              </a:rPr>
              <a:t>0 mm Hg</a:t>
            </a:r>
            <a:endParaRPr lang="el-GR" sz="2800" dirty="0" smtClean="0">
              <a:solidFill>
                <a:srgbClr val="0070C0"/>
              </a:solidFill>
            </a:endParaRPr>
          </a:p>
          <a:p>
            <a:r>
              <a:rPr lang="el-GR" sz="2800" dirty="0" err="1" smtClean="0">
                <a:solidFill>
                  <a:srgbClr val="0070C0"/>
                </a:solidFill>
              </a:rPr>
              <a:t>Ντοπαμίνη</a:t>
            </a:r>
            <a:r>
              <a:rPr lang="el-GR" sz="2800" dirty="0" smtClean="0">
                <a:solidFill>
                  <a:srgbClr val="0070C0"/>
                </a:solidFill>
              </a:rPr>
              <a:t>- </a:t>
            </a:r>
            <a:r>
              <a:rPr lang="el-GR" sz="2800" dirty="0" err="1" smtClean="0">
                <a:solidFill>
                  <a:srgbClr val="0070C0"/>
                </a:solidFill>
              </a:rPr>
              <a:t>Δοβουταμίνη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Consensus Conference Report  Maximizing Use of Organs Recovered From the Cadaver Donor:</a:t>
            </a:r>
          </a:p>
          <a:p>
            <a:pPr>
              <a:buNone/>
            </a:pPr>
            <a:r>
              <a:rPr lang="en-US" sz="1200" b="1" dirty="0" smtClean="0">
                <a:solidFill>
                  <a:srgbClr val="0070C0"/>
                </a:solidFill>
              </a:rPr>
              <a:t>Cardiac Recommendations      March 28–29, 2001, Crystal City, </a:t>
            </a:r>
            <a:r>
              <a:rPr lang="en-US" sz="1200" b="1" dirty="0" err="1" smtClean="0">
                <a:solidFill>
                  <a:srgbClr val="0070C0"/>
                </a:solidFill>
              </a:rPr>
              <a:t>Va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Εγκεφαλικός Θάνατος</a:t>
            </a:r>
            <a:r>
              <a:rPr lang="el-GR" altLang="el-G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6386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Κατανόηση της </a:t>
            </a:r>
            <a:r>
              <a:rPr lang="el-GR" dirty="0" err="1" smtClean="0">
                <a:solidFill>
                  <a:srgbClr val="0070C0"/>
                </a:solidFill>
              </a:rPr>
              <a:t>παθοφυσιολογίας</a:t>
            </a:r>
            <a:r>
              <a:rPr lang="el-GR" dirty="0" smtClean="0">
                <a:solidFill>
                  <a:srgbClr val="0070C0"/>
                </a:solidFill>
              </a:rPr>
              <a:t> του Ε.Θ</a:t>
            </a:r>
          </a:p>
          <a:p>
            <a:pPr eaLnBrk="1" hangingPunct="1">
              <a:buFont typeface="Wingdings" pitchFamily="2" charset="2"/>
              <a:buChar char="Ø"/>
            </a:pPr>
            <a:endParaRPr lang="el-GR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Εφαρμογή πρωτόκολλων διατήρησης δότη</a:t>
            </a:r>
          </a:p>
          <a:p>
            <a:pPr eaLnBrk="1" hangingPunct="1">
              <a:buFont typeface="Wingdings" pitchFamily="2" charset="2"/>
              <a:buChar char="Ø"/>
            </a:pPr>
            <a:endParaRPr lang="el-GR" dirty="0" smtClean="0">
              <a:solidFill>
                <a:srgbClr val="0070C0"/>
              </a:solidFill>
            </a:endParaRPr>
          </a:p>
          <a:p>
            <a:pPr eaLnBrk="1" hangingPunct="1"/>
            <a:endParaRPr lang="el-GR" dirty="0" smtClean="0">
              <a:solidFill>
                <a:srgbClr val="0070C0"/>
              </a:solidFill>
            </a:endParaRPr>
          </a:p>
          <a:p>
            <a:pPr eaLnBrk="1" hangingPunct="1"/>
            <a:endParaRPr lang="el-GR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Διαχείριση Βιωσιμότητας Καρδιάς Ι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l-GR" sz="4000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u/s </a:t>
            </a:r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καρδιάς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EF&gt;45% </a:t>
            </a:r>
            <a:r>
              <a:rPr lang="el-GR" dirty="0" smtClean="0">
                <a:solidFill>
                  <a:srgbClr val="0070C0"/>
                </a:solidFill>
              </a:rPr>
              <a:t>   Επιθετική αναζωογόνηση 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 EF&lt;45%</a:t>
            </a:r>
            <a:r>
              <a:rPr lang="el-GR" dirty="0" smtClean="0">
                <a:solidFill>
                  <a:srgbClr val="0070C0"/>
                </a:solidFill>
              </a:rPr>
              <a:t>    Καθετήρας </a:t>
            </a:r>
            <a:r>
              <a:rPr lang="en-US" dirty="0" smtClean="0">
                <a:solidFill>
                  <a:srgbClr val="0070C0"/>
                </a:solidFill>
              </a:rPr>
              <a:t>SG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   </a:t>
            </a:r>
            <a:r>
              <a:rPr lang="el-GR" dirty="0" smtClean="0">
                <a:solidFill>
                  <a:srgbClr val="0070C0"/>
                </a:solidFill>
              </a:rPr>
              <a:t>Ορμονική υποκατάσταση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T3: 4</a:t>
            </a:r>
            <a:r>
              <a:rPr lang="el-GR" sz="2400" dirty="0" smtClean="0">
                <a:solidFill>
                  <a:srgbClr val="0070C0"/>
                </a:solidFill>
              </a:rPr>
              <a:t>μ</a:t>
            </a:r>
            <a:r>
              <a:rPr lang="en-US" sz="2400" dirty="0" smtClean="0">
                <a:solidFill>
                  <a:srgbClr val="0070C0"/>
                </a:solidFill>
              </a:rPr>
              <a:t>g bolus, </a:t>
            </a:r>
            <a:r>
              <a:rPr lang="el-GR" sz="2400" dirty="0" smtClean="0">
                <a:solidFill>
                  <a:srgbClr val="0070C0"/>
                </a:solidFill>
              </a:rPr>
              <a:t>και στάγδην</a:t>
            </a:r>
            <a:r>
              <a:rPr lang="en-US" sz="2400" dirty="0" smtClean="0">
                <a:solidFill>
                  <a:srgbClr val="0070C0"/>
                </a:solidFill>
              </a:rPr>
              <a:t> 3</a:t>
            </a:r>
            <a:r>
              <a:rPr lang="el-GR" sz="2400" dirty="0" smtClean="0">
                <a:solidFill>
                  <a:srgbClr val="0070C0"/>
                </a:solidFill>
              </a:rPr>
              <a:t>μ</a:t>
            </a:r>
            <a:r>
              <a:rPr lang="en-US" sz="2400" dirty="0" smtClean="0">
                <a:solidFill>
                  <a:srgbClr val="0070C0"/>
                </a:solidFill>
              </a:rPr>
              <a:t> g/h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err="1" smtClean="0">
                <a:solidFill>
                  <a:srgbClr val="0070C0"/>
                </a:solidFill>
              </a:rPr>
              <a:t>vasopressin</a:t>
            </a:r>
            <a:r>
              <a:rPr lang="fr-FR" sz="2400" dirty="0" smtClean="0">
                <a:solidFill>
                  <a:srgbClr val="0070C0"/>
                </a:solidFill>
              </a:rPr>
              <a:t>: 1-U </a:t>
            </a:r>
            <a:r>
              <a:rPr lang="fr-FR" sz="2400" dirty="0" err="1" smtClean="0">
                <a:solidFill>
                  <a:srgbClr val="0070C0"/>
                </a:solidFill>
              </a:rPr>
              <a:t>bolus</a:t>
            </a:r>
            <a:r>
              <a:rPr lang="fr-FR" sz="2400" dirty="0" smtClean="0">
                <a:solidFill>
                  <a:srgbClr val="0070C0"/>
                </a:solidFill>
              </a:rPr>
              <a:t>, </a:t>
            </a:r>
            <a:r>
              <a:rPr lang="el-GR" sz="2400" dirty="0" smtClean="0">
                <a:solidFill>
                  <a:srgbClr val="0070C0"/>
                </a:solidFill>
              </a:rPr>
              <a:t>και στάγδην</a:t>
            </a:r>
            <a:r>
              <a:rPr lang="en-US" sz="2400" dirty="0" smtClean="0">
                <a:solidFill>
                  <a:srgbClr val="0070C0"/>
                </a:solidFill>
              </a:rPr>
              <a:t> 0.5 to 4 U/h, SVR 800 to </a:t>
            </a:r>
            <a:r>
              <a:rPr lang="el-GR" sz="2400" dirty="0" smtClean="0">
                <a:solidFill>
                  <a:srgbClr val="0070C0"/>
                </a:solidFill>
              </a:rPr>
              <a:t>   </a:t>
            </a:r>
            <a:r>
              <a:rPr lang="en-US" sz="2400" dirty="0" smtClean="0">
                <a:solidFill>
                  <a:srgbClr val="0070C0"/>
                </a:solidFill>
              </a:rPr>
              <a:t>1200 dyne · s1 · cm5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0070C0"/>
                </a:solidFill>
              </a:rPr>
              <a:t>Methylprednisolone</a:t>
            </a:r>
            <a:r>
              <a:rPr lang="en-US" sz="2400" dirty="0" smtClean="0">
                <a:solidFill>
                  <a:srgbClr val="0070C0"/>
                </a:solidFill>
              </a:rPr>
              <a:t>: 15-mg/kg bolus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Insulin: 1 U/h     </a:t>
            </a:r>
            <a:r>
              <a:rPr lang="el-GR" sz="2400" dirty="0" smtClean="0">
                <a:solidFill>
                  <a:srgbClr val="0070C0"/>
                </a:solidFill>
              </a:rPr>
              <a:t>Σάκχαρο</a:t>
            </a:r>
            <a:r>
              <a:rPr lang="en-US" sz="2400" dirty="0" smtClean="0">
                <a:solidFill>
                  <a:srgbClr val="0070C0"/>
                </a:solidFill>
              </a:rPr>
              <a:t> 120 to 180 mg/Dl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Consensus Conference Report  Maximizing Use of Organs Recovered From the Cadaver Donor: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Cardiac Recommendations      March 28–29, 2001, Crystal City, </a:t>
            </a:r>
            <a:r>
              <a:rPr lang="en-US" sz="1400" b="1" dirty="0" err="1" smtClean="0">
                <a:solidFill>
                  <a:srgbClr val="0070C0"/>
                </a:solidFill>
              </a:rPr>
              <a:t>Va</a:t>
            </a:r>
            <a:endParaRPr lang="en-US" sz="14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Διαχείριση Βιωσιμότητας Καρδιάς Ι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el-GR" sz="4000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EF&lt;45%</a:t>
            </a:r>
            <a:r>
              <a:rPr lang="el-G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>
                <a:solidFill>
                  <a:srgbClr val="0070C0"/>
                </a:solidFill>
              </a:rPr>
              <a:t>Επιθετική αναζωογόνηση (</a:t>
            </a:r>
            <a:r>
              <a:rPr lang="en-GB" sz="2000" dirty="0" smtClean="0">
                <a:solidFill>
                  <a:srgbClr val="0070C0"/>
                </a:solidFill>
              </a:rPr>
              <a:t>&gt;</a:t>
            </a:r>
            <a:r>
              <a:rPr lang="el-GR" sz="2000" dirty="0" smtClean="0">
                <a:solidFill>
                  <a:srgbClr val="0070C0"/>
                </a:solidFill>
              </a:rPr>
              <a:t>2 ώρες)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>
                <a:solidFill>
                  <a:srgbClr val="0070C0"/>
                </a:solidFill>
              </a:rPr>
              <a:t>Επανεκτίμηση κάθε 15 λεπτά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2000" dirty="0" smtClean="0">
                <a:solidFill>
                  <a:srgbClr val="0070C0"/>
                </a:solidFill>
              </a:rPr>
              <a:t>Στόχοι</a:t>
            </a:r>
            <a:r>
              <a:rPr lang="en-US" sz="2000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l-GR" sz="2000" dirty="0" smtClean="0">
                <a:solidFill>
                  <a:srgbClr val="0070C0"/>
                </a:solidFill>
              </a:rPr>
              <a:t>ΜΑΠ</a:t>
            </a:r>
            <a:r>
              <a:rPr lang="en-US" sz="2000" dirty="0" smtClean="0">
                <a:solidFill>
                  <a:srgbClr val="0070C0"/>
                </a:solidFill>
              </a:rPr>
              <a:t> 60 mm Hg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 CVP</a:t>
            </a:r>
            <a:r>
              <a:rPr lang="el-GR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    4 to 12 mm Hg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 PCWP   8 to 12 mm Hg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 SVR       800 to 1200 dyne · s1 · cm5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 CI           2.4 L · min1 · m2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Dopamine 10</a:t>
            </a:r>
            <a:r>
              <a:rPr lang="el-GR" sz="2000" dirty="0" smtClean="0">
                <a:solidFill>
                  <a:srgbClr val="0070C0"/>
                </a:solidFill>
              </a:rPr>
              <a:t>μ</a:t>
            </a:r>
            <a:r>
              <a:rPr lang="en-US" sz="2000" dirty="0" smtClean="0">
                <a:solidFill>
                  <a:srgbClr val="0070C0"/>
                </a:solidFill>
              </a:rPr>
              <a:t>g · kg1 · min1 </a:t>
            </a:r>
            <a:r>
              <a:rPr lang="el-GR" sz="2000" dirty="0" smtClean="0">
                <a:solidFill>
                  <a:srgbClr val="0070C0"/>
                </a:solidFill>
              </a:rPr>
              <a:t>ή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dobutamine</a:t>
            </a:r>
            <a:r>
              <a:rPr lang="en-US" sz="2000" dirty="0" smtClean="0">
                <a:solidFill>
                  <a:srgbClr val="0070C0"/>
                </a:solidFill>
              </a:rPr>
              <a:t> 10</a:t>
            </a:r>
            <a:r>
              <a:rPr lang="el-GR" sz="2000" dirty="0" smtClean="0">
                <a:solidFill>
                  <a:srgbClr val="0070C0"/>
                </a:solidFill>
              </a:rPr>
              <a:t>μ</a:t>
            </a:r>
            <a:r>
              <a:rPr lang="en-US" sz="2000" dirty="0" smtClean="0">
                <a:solidFill>
                  <a:srgbClr val="0070C0"/>
                </a:solidFill>
              </a:rPr>
              <a:t>g · kg1 · min1 </a:t>
            </a:r>
          </a:p>
          <a:p>
            <a:pPr>
              <a:buNone/>
            </a:pPr>
            <a:r>
              <a:rPr lang="el-GR" sz="2000" dirty="0" smtClean="0">
                <a:solidFill>
                  <a:srgbClr val="0070C0"/>
                </a:solidFill>
              </a:rPr>
              <a:t>Επανεκτίμηση με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u/s </a:t>
            </a:r>
            <a:r>
              <a:rPr lang="el-G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καρδιάς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Consensus Conference Report  Maximizing Use of Organs Recovered From the Cadaver Donor: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70C0"/>
                </a:solidFill>
              </a:rPr>
              <a:t>Cardiac Recommendations      March 28–29, 2001, Crystal City, </a:t>
            </a:r>
            <a:r>
              <a:rPr lang="en-US" sz="1400" b="1" dirty="0" err="1" smtClean="0">
                <a:solidFill>
                  <a:srgbClr val="0070C0"/>
                </a:solidFill>
              </a:rPr>
              <a:t>Va</a:t>
            </a:r>
            <a:endParaRPr lang="en-US" sz="14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60350"/>
            <a:ext cx="90360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57884" y="6357958"/>
            <a:ext cx="3286116" cy="500042"/>
          </a:xfrm>
          <a:solidFill>
            <a:schemeClr val="hlink"/>
          </a:solidFill>
          <a:ln/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4700" y="6570663"/>
            <a:ext cx="7493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1258888" y="2565400"/>
            <a:ext cx="6769100" cy="2232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1258888" y="2565400"/>
            <a:ext cx="6769100" cy="2232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1258888" y="2565400"/>
            <a:ext cx="6769100" cy="22320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Διαχείριση</a:t>
            </a:r>
          </a:p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Βιωσιμότητας  Πνευμόνων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ower Point Presentation_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8829"/>
          </a:xfrm>
        </p:spPr>
      </p:pic>
      <p:sp>
        <p:nvSpPr>
          <p:cNvPr id="8089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2804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77825" y="0"/>
            <a:ext cx="8181975" cy="6713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Εγκεφαλικός Θάνατος </a:t>
            </a:r>
            <a:r>
              <a:rPr lang="el-GR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κ΄</a:t>
            </a:r>
            <a:r>
              <a:rPr 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Πνεύμονας</a:t>
            </a:r>
            <a:endParaRPr lang="tr-T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Πνευμονία</a:t>
            </a:r>
            <a:endParaRPr lang="tr-T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dirty="0" err="1" smtClean="0">
                <a:solidFill>
                  <a:srgbClr val="0070C0"/>
                </a:solidFill>
              </a:rPr>
              <a:t>Εισρόφηση</a:t>
            </a:r>
            <a:endParaRPr lang="tr-T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rgbClr val="0070C0"/>
                </a:solidFill>
              </a:rPr>
              <a:t>S</a:t>
            </a:r>
            <a:r>
              <a:rPr lang="tr-TR" dirty="0" smtClean="0">
                <a:solidFill>
                  <a:srgbClr val="0070C0"/>
                </a:solidFill>
              </a:rPr>
              <a:t>hock</a:t>
            </a:r>
            <a:r>
              <a:rPr lang="el-GR" dirty="0" smtClean="0">
                <a:solidFill>
                  <a:srgbClr val="0070C0"/>
                </a:solidFill>
              </a:rPr>
              <a:t>-</a:t>
            </a:r>
            <a:r>
              <a:rPr lang="en-GB" dirty="0" smtClean="0">
                <a:solidFill>
                  <a:srgbClr val="0070C0"/>
                </a:solidFill>
              </a:rPr>
              <a:t>A</a:t>
            </a:r>
            <a:r>
              <a:rPr lang="el-GR" dirty="0" err="1" smtClean="0">
                <a:solidFill>
                  <a:srgbClr val="0070C0"/>
                </a:solidFill>
              </a:rPr>
              <a:t>ναζωογόνηση</a:t>
            </a:r>
            <a:endParaRPr lang="tr-T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Τραύμα Πνεύμονα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solidFill>
                  <a:srgbClr val="0070C0"/>
                </a:solidFill>
              </a:rPr>
              <a:t>V</a:t>
            </a:r>
            <a:r>
              <a:rPr lang="en-US" dirty="0" smtClean="0">
                <a:solidFill>
                  <a:srgbClr val="0070C0"/>
                </a:solidFill>
              </a:rPr>
              <a:t>ILI</a:t>
            </a:r>
            <a:endParaRPr lang="tr-T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Τοξικότητα Οξυγόνου</a:t>
            </a:r>
            <a:endParaRPr lang="tr-T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dirty="0" err="1" smtClean="0">
                <a:solidFill>
                  <a:srgbClr val="0070C0"/>
                </a:solidFill>
              </a:rPr>
              <a:t>Ατελεκτασία</a:t>
            </a:r>
            <a:endParaRPr lang="tr-T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dirty="0" err="1" smtClean="0">
                <a:solidFill>
                  <a:srgbClr val="0070C0"/>
                </a:solidFill>
              </a:rPr>
              <a:t>Νευρογενές</a:t>
            </a:r>
            <a:r>
              <a:rPr lang="el-GR" dirty="0" smtClean="0">
                <a:solidFill>
                  <a:srgbClr val="0070C0"/>
                </a:solidFill>
              </a:rPr>
              <a:t> Πνευμονικό Οίδημα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1143001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</a:t>
            </a:r>
            <a:r>
              <a:rPr lang="el-G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πιθανών δοτών Πνεύμονα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rgbClr val="0070C0"/>
                </a:solidFill>
              </a:rPr>
              <a:t>Παλμική οξυμετρία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rgbClr val="0070C0"/>
                </a:solidFill>
              </a:rPr>
              <a:t>Συχνή εκτίμηση αερίων αίματος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err="1" smtClean="0">
                <a:solidFill>
                  <a:srgbClr val="0070C0"/>
                </a:solidFill>
              </a:rPr>
              <a:t>Ενδοτραχειακή</a:t>
            </a:r>
            <a:r>
              <a:rPr lang="el-GR" sz="2800" dirty="0" smtClean="0">
                <a:solidFill>
                  <a:srgbClr val="0070C0"/>
                </a:solidFill>
              </a:rPr>
              <a:t> αναρρόφηση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rgbClr val="0070C0"/>
                </a:solidFill>
              </a:rPr>
              <a:t>Ακτινογραφία θώρακος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rgbClr val="0070C0"/>
                </a:solidFill>
              </a:rPr>
              <a:t>Βρογχοσκόπηση και </a:t>
            </a:r>
            <a:r>
              <a:rPr lang="en-US" sz="2800" dirty="0" smtClean="0">
                <a:solidFill>
                  <a:srgbClr val="0070C0"/>
                </a:solidFill>
              </a:rPr>
              <a:t>mini-BAL</a:t>
            </a:r>
            <a:r>
              <a:rPr lang="el-GR" sz="2800" dirty="0" smtClean="0">
                <a:solidFill>
                  <a:srgbClr val="0070C0"/>
                </a:solidFill>
              </a:rPr>
              <a:t> τόσο θεραπευτική όσο και διαγνωστική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rgbClr val="0070C0"/>
                </a:solidFill>
              </a:rPr>
              <a:t>Θέση κεφαλής </a:t>
            </a:r>
            <a:r>
              <a:rPr lang="en-US" sz="2800" dirty="0" smtClean="0">
                <a:solidFill>
                  <a:srgbClr val="0070C0"/>
                </a:solidFill>
              </a:rPr>
              <a:t> 30°</a:t>
            </a:r>
            <a:r>
              <a:rPr lang="el-GR" sz="2800" dirty="0" smtClean="0">
                <a:solidFill>
                  <a:srgbClr val="0070C0"/>
                </a:solidFill>
              </a:rPr>
              <a:t> πάνω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rgbClr val="0070C0"/>
                </a:solidFill>
              </a:rPr>
              <a:t>Πλύσιμο στόματος με </a:t>
            </a:r>
            <a:r>
              <a:rPr lang="en-US" sz="2800" dirty="0" err="1" smtClean="0">
                <a:solidFill>
                  <a:srgbClr val="0070C0"/>
                </a:solidFill>
              </a:rPr>
              <a:t>Chlorhexidine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rgbClr val="0070C0"/>
                </a:solidFill>
              </a:rPr>
              <a:t>Αλλαγή θέσης  σώματος κάθε </a:t>
            </a:r>
            <a:r>
              <a:rPr lang="en-US" sz="2800" dirty="0" smtClean="0">
                <a:solidFill>
                  <a:srgbClr val="0070C0"/>
                </a:solidFill>
              </a:rPr>
              <a:t> 2h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rgbClr val="0070C0"/>
                </a:solidFill>
              </a:rPr>
              <a:t>Τεχνικές διάνοιξης κυψελίδων</a:t>
            </a: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Μηχανικός Αερισμός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altLang="el-GR" sz="3200" dirty="0" smtClean="0">
                <a:solidFill>
                  <a:srgbClr val="0070C0"/>
                </a:solidFill>
              </a:rPr>
              <a:t>FiO</a:t>
            </a:r>
            <a:r>
              <a:rPr lang="en-US" altLang="el-GR" sz="3200" baseline="-25000" dirty="0" smtClean="0">
                <a:solidFill>
                  <a:srgbClr val="0070C0"/>
                </a:solidFill>
              </a:rPr>
              <a:t>2</a:t>
            </a:r>
            <a:r>
              <a:rPr lang="el-GR" altLang="el-GR" sz="3200" baseline="-25000" dirty="0" smtClean="0">
                <a:solidFill>
                  <a:srgbClr val="0070C0"/>
                </a:solidFill>
              </a:rPr>
              <a:t> </a:t>
            </a:r>
            <a:r>
              <a:rPr lang="el-GR" altLang="el-GR" sz="3200" dirty="0" smtClean="0">
                <a:solidFill>
                  <a:srgbClr val="0070C0"/>
                </a:solidFill>
              </a:rPr>
              <a:t> - </a:t>
            </a:r>
            <a:r>
              <a:rPr lang="en-US" altLang="el-GR" sz="3200" dirty="0" smtClean="0">
                <a:solidFill>
                  <a:srgbClr val="0070C0"/>
                </a:solidFill>
              </a:rPr>
              <a:t>pO</a:t>
            </a:r>
            <a:r>
              <a:rPr lang="en-US" altLang="el-GR" sz="32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l-GR" sz="3200" dirty="0" smtClean="0">
                <a:solidFill>
                  <a:srgbClr val="0070C0"/>
                </a:solidFill>
              </a:rPr>
              <a:t> </a:t>
            </a:r>
            <a:r>
              <a:rPr lang="el-GR" altLang="el-GR" sz="3200" dirty="0" smtClean="0">
                <a:solidFill>
                  <a:srgbClr val="0070C0"/>
                </a:solidFill>
              </a:rPr>
              <a:t>&gt;90</a:t>
            </a:r>
            <a:r>
              <a:rPr lang="en-US" altLang="el-GR" sz="3200" dirty="0" smtClean="0">
                <a:solidFill>
                  <a:srgbClr val="0070C0"/>
                </a:solidFill>
              </a:rPr>
              <a:t>mmHg</a:t>
            </a:r>
            <a:endParaRPr lang="el-GR" altLang="el-GR" sz="32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pH: 7.35–7.45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PaCO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: 35–45 mm Hg</a:t>
            </a:r>
            <a:endParaRPr lang="el-GR" dirty="0" smtClean="0">
              <a:solidFill>
                <a:srgbClr val="0070C0"/>
              </a:solidFill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l-GR" altLang="el-GR" sz="3200" dirty="0" err="1" smtClean="0">
                <a:solidFill>
                  <a:srgbClr val="0070C0"/>
                </a:solidFill>
              </a:rPr>
              <a:t>Pplateau</a:t>
            </a:r>
            <a:r>
              <a:rPr lang="el-GR" altLang="el-GR" sz="3200" dirty="0" smtClean="0">
                <a:solidFill>
                  <a:srgbClr val="0070C0"/>
                </a:solidFill>
              </a:rPr>
              <a:t> &lt; 30 cmH2O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PEEP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: 5 cm H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O</a:t>
            </a:r>
            <a:endParaRPr lang="el-G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TV  </a:t>
            </a:r>
            <a:r>
              <a:rPr lang="el-GR" dirty="0" smtClean="0">
                <a:solidFill>
                  <a:srgbClr val="0070C0"/>
                </a:solidFill>
              </a:rPr>
              <a:t>6</a:t>
            </a:r>
            <a:r>
              <a:rPr lang="en-US" dirty="0" smtClean="0">
                <a:solidFill>
                  <a:srgbClr val="0070C0"/>
                </a:solidFill>
              </a:rPr>
              <a:t>-8 </a:t>
            </a:r>
            <a:r>
              <a:rPr lang="en-US" dirty="0" err="1" smtClean="0">
                <a:solidFill>
                  <a:srgbClr val="0070C0"/>
                </a:solidFill>
              </a:rPr>
              <a:t>mL</a:t>
            </a:r>
            <a:r>
              <a:rPr lang="en-US" dirty="0" smtClean="0">
                <a:solidFill>
                  <a:srgbClr val="0070C0"/>
                </a:solidFill>
              </a:rPr>
              <a:t>/kg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Τεχνικές διάνοιξης κυψελίδων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 Point Presentation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06688"/>
          </a:xfrm>
          <a:prstGeom prst="rect">
            <a:avLst/>
          </a:prstGeom>
        </p:spPr>
      </p:pic>
      <p:sp>
        <p:nvSpPr>
          <p:cNvPr id="74753" name="Text Box 9"/>
          <p:cNvSpPr txBox="1">
            <a:spLocks noChangeArrowheads="1"/>
          </p:cNvSpPr>
          <p:nvPr/>
        </p:nvSpPr>
        <p:spPr bwMode="auto">
          <a:xfrm>
            <a:off x="0" y="908050"/>
            <a:ext cx="88931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>
                <a:solidFill>
                  <a:srgbClr val="0070C0"/>
                </a:solidFill>
                <a:latin typeface="Garamond" pitchFamily="18" charset="0"/>
              </a:rPr>
              <a:t>Δεξιός καθετηριασμός - Επιθετική χορήγηση υγρών - </a:t>
            </a:r>
            <a:r>
              <a:rPr lang="el-GR" altLang="el-GR" sz="2400" b="1" dirty="0" err="1">
                <a:solidFill>
                  <a:srgbClr val="0070C0"/>
                </a:solidFill>
                <a:latin typeface="Garamond" pitchFamily="18" charset="0"/>
              </a:rPr>
              <a:t>Αγγειοδραστικά</a:t>
            </a:r>
            <a:r>
              <a:rPr lang="el-GR" altLang="el-GR" sz="2400" b="1" dirty="0">
                <a:solidFill>
                  <a:srgbClr val="0070C0"/>
                </a:solidFill>
                <a:latin typeface="Garamond" pitchFamily="18" charset="0"/>
              </a:rPr>
              <a:t> αν ΜΑΡ &lt; 70 </a:t>
            </a:r>
            <a:r>
              <a:rPr lang="en-US" altLang="el-GR" sz="2400" b="1" dirty="0">
                <a:solidFill>
                  <a:srgbClr val="0070C0"/>
                </a:solidFill>
                <a:latin typeface="Garamond" pitchFamily="18" charset="0"/>
              </a:rPr>
              <a:t>mm Hg</a:t>
            </a:r>
            <a:endParaRPr lang="el-GR" altLang="el-GR" sz="2400" b="1" dirty="0">
              <a:solidFill>
                <a:srgbClr val="0070C0"/>
              </a:solidFill>
              <a:latin typeface="Garamond" pitchFamily="18" charset="0"/>
            </a:endParaRPr>
          </a:p>
          <a:p>
            <a:r>
              <a:rPr lang="el-GR" altLang="el-GR" sz="2400" b="1" dirty="0">
                <a:solidFill>
                  <a:srgbClr val="0070C0"/>
                </a:solidFill>
                <a:latin typeface="Garamond" pitchFamily="18" charset="0"/>
              </a:rPr>
              <a:t>Ορμονοθεραπεία: ταχείες εγχύσεις 1 </a:t>
            </a:r>
            <a:r>
              <a:rPr lang="el-GR" altLang="el-GR" sz="2400" b="1" dirty="0" err="1">
                <a:solidFill>
                  <a:srgbClr val="0070C0"/>
                </a:solidFill>
                <a:latin typeface="Garamond" pitchFamily="18" charset="0"/>
              </a:rPr>
              <a:t>ampule</a:t>
            </a:r>
            <a:r>
              <a:rPr lang="el-GR" altLang="el-GR" sz="2400" b="1" dirty="0">
                <a:solidFill>
                  <a:srgbClr val="0070C0"/>
                </a:solidFill>
                <a:latin typeface="Garamond" pitchFamily="18" charset="0"/>
              </a:rPr>
              <a:t> 50% </a:t>
            </a:r>
            <a:r>
              <a:rPr lang="el-GR" altLang="el-GR" sz="2400" b="1" dirty="0" err="1">
                <a:solidFill>
                  <a:srgbClr val="0070C0"/>
                </a:solidFill>
                <a:latin typeface="Garamond" pitchFamily="18" charset="0"/>
              </a:rPr>
              <a:t>dextrose</a:t>
            </a:r>
            <a:r>
              <a:rPr lang="el-GR" altLang="el-GR" sz="2400" b="1" dirty="0">
                <a:solidFill>
                  <a:srgbClr val="0070C0"/>
                </a:solidFill>
                <a:latin typeface="Garamond" pitchFamily="18" charset="0"/>
              </a:rPr>
              <a:t>, 2 g </a:t>
            </a:r>
            <a:r>
              <a:rPr lang="el-GR" altLang="el-GR" sz="2400" b="1" dirty="0" err="1">
                <a:solidFill>
                  <a:srgbClr val="0070C0"/>
                </a:solidFill>
                <a:latin typeface="Garamond" pitchFamily="18" charset="0"/>
              </a:rPr>
              <a:t>solumedrol</a:t>
            </a:r>
            <a:r>
              <a:rPr lang="el-GR" altLang="el-GR" sz="2400" b="1" dirty="0">
                <a:solidFill>
                  <a:srgbClr val="0070C0"/>
                </a:solidFill>
                <a:latin typeface="Garamond" pitchFamily="18" charset="0"/>
              </a:rPr>
              <a:t>, 20 </a:t>
            </a:r>
            <a:r>
              <a:rPr lang="el-GR" altLang="el-GR" sz="2400" b="1" dirty="0" err="1">
                <a:solidFill>
                  <a:srgbClr val="0070C0"/>
                </a:solidFill>
                <a:latin typeface="Garamond" pitchFamily="18" charset="0"/>
              </a:rPr>
              <a:t>units</a:t>
            </a:r>
            <a:r>
              <a:rPr lang="el-GR" altLang="el-GR" sz="24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sz="2400" b="1" dirty="0" err="1">
                <a:solidFill>
                  <a:srgbClr val="0070C0"/>
                </a:solidFill>
                <a:latin typeface="Garamond" pitchFamily="18" charset="0"/>
              </a:rPr>
              <a:t>insulin</a:t>
            </a:r>
            <a:r>
              <a:rPr lang="el-GR" altLang="el-GR" sz="2400" b="1" dirty="0">
                <a:solidFill>
                  <a:srgbClr val="0070C0"/>
                </a:solidFill>
                <a:latin typeface="Garamond" pitchFamily="18" charset="0"/>
              </a:rPr>
              <a:t>, και 20 </a:t>
            </a:r>
            <a:r>
              <a:rPr lang="el-GR" altLang="el-GR" sz="2400" b="1" dirty="0" err="1">
                <a:solidFill>
                  <a:srgbClr val="0070C0"/>
                </a:solidFill>
                <a:latin typeface="Garamond" pitchFamily="18" charset="0"/>
              </a:rPr>
              <a:t>mcg</a:t>
            </a:r>
            <a:r>
              <a:rPr lang="el-GR" altLang="el-GR" sz="2400" b="1" dirty="0">
                <a:solidFill>
                  <a:srgbClr val="0070C0"/>
                </a:solidFill>
                <a:latin typeface="Garamond" pitchFamily="18" charset="0"/>
              </a:rPr>
              <a:t> T4) και μετά στάγδην Τ4 10 </a:t>
            </a:r>
            <a:r>
              <a:rPr lang="en-US" altLang="el-GR" sz="2400" b="1" dirty="0">
                <a:solidFill>
                  <a:srgbClr val="0070C0"/>
                </a:solidFill>
                <a:latin typeface="Garamond" pitchFamily="18" charset="0"/>
              </a:rPr>
              <a:t>mcg/h </a:t>
            </a:r>
            <a:r>
              <a:rPr lang="el-GR" altLang="el-GR" sz="2400" b="1" dirty="0">
                <a:solidFill>
                  <a:srgbClr val="0070C0"/>
                </a:solidFill>
                <a:latin typeface="Garamond" pitchFamily="18" charset="0"/>
              </a:rPr>
              <a:t>αν η αιμοδυναμική αστάθεια επιμένει.</a:t>
            </a:r>
          </a:p>
          <a:p>
            <a:r>
              <a:rPr lang="el-GR" altLang="el-GR" sz="2400" b="1" dirty="0">
                <a:solidFill>
                  <a:srgbClr val="0070C0"/>
                </a:solidFill>
                <a:latin typeface="Garamond" pitchFamily="18" charset="0"/>
              </a:rPr>
              <a:t>Αντιμετώπιση επιπλοκών: ΔΕΠ, ΑΔ, υποθερμία, ηλεκτρολυτικές διαταραχές, αρρυθμίες, βρογχική τουαλέτα και βρογχοσκόπηση</a:t>
            </a:r>
          </a:p>
        </p:txBody>
      </p:sp>
      <p:pic>
        <p:nvPicPr>
          <p:cNvPr id="7475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263"/>
            <a:ext cx="9144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 Box 12"/>
          <p:cNvSpPr txBox="1">
            <a:spLocks noChangeArrowheads="1"/>
          </p:cNvSpPr>
          <p:nvPr/>
        </p:nvSpPr>
        <p:spPr bwMode="auto">
          <a:xfrm>
            <a:off x="0" y="6192838"/>
            <a:ext cx="91440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Aggressive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Organ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Donor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Management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Significantly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Increases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the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Number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of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Organs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Available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for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Transplantation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. J </a:t>
            </a:r>
            <a:r>
              <a:rPr lang="el-GR" altLang="el-GR" dirty="0" err="1">
                <a:solidFill>
                  <a:srgbClr val="0070C0"/>
                </a:solidFill>
                <a:latin typeface="Garamond" pitchFamily="18" charset="0"/>
              </a:rPr>
              <a:t>Trauma</a:t>
            </a:r>
            <a:r>
              <a:rPr lang="el-GR" altLang="el-GR" dirty="0">
                <a:solidFill>
                  <a:srgbClr val="0070C0"/>
                </a:solidFill>
                <a:latin typeface="Garamond" pitchFamily="18" charset="0"/>
              </a:rPr>
              <a:t>. 2005;58:991–994.</a:t>
            </a:r>
          </a:p>
          <a:p>
            <a:endParaRPr lang="el-GR" altLang="el-GR" dirty="0">
              <a:solidFill>
                <a:srgbClr val="0070C0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endParaRPr lang="el-GR" altLang="el-GR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36909" name="Text Box 13"/>
          <p:cNvSpPr txBox="1">
            <a:spLocks noChangeArrowheads="1"/>
          </p:cNvSpPr>
          <p:nvPr/>
        </p:nvSpPr>
        <p:spPr bwMode="auto">
          <a:xfrm>
            <a:off x="179388" y="0"/>
            <a:ext cx="8785225" cy="946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alt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Αποτελέσματα </a:t>
            </a:r>
            <a:r>
              <a:rPr lang="el-GR" altLang="el-GR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πρωτοκολοποιημένης</a:t>
            </a:r>
            <a:r>
              <a:rPr lang="el-GR" alt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φροντίδας υποψήφιων δοτών</a:t>
            </a:r>
          </a:p>
        </p:txBody>
      </p:sp>
      <p:sp>
        <p:nvSpPr>
          <p:cNvPr id="74757" name="Line 14"/>
          <p:cNvSpPr>
            <a:spLocks noChangeShapeType="1"/>
          </p:cNvSpPr>
          <p:nvPr/>
        </p:nvSpPr>
        <p:spPr bwMode="auto">
          <a:xfrm flipH="1">
            <a:off x="7308850" y="4941888"/>
            <a:ext cx="504825" cy="2159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58" name="Line 15"/>
          <p:cNvSpPr>
            <a:spLocks noChangeShapeType="1"/>
          </p:cNvSpPr>
          <p:nvPr/>
        </p:nvSpPr>
        <p:spPr bwMode="auto">
          <a:xfrm flipH="1">
            <a:off x="7235825" y="5661025"/>
            <a:ext cx="504825" cy="2159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59" name="Line 16"/>
          <p:cNvSpPr>
            <a:spLocks noChangeShapeType="1"/>
          </p:cNvSpPr>
          <p:nvPr/>
        </p:nvSpPr>
        <p:spPr bwMode="auto">
          <a:xfrm>
            <a:off x="6877050" y="5373688"/>
            <a:ext cx="358775" cy="1428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0" name="Line 17"/>
          <p:cNvSpPr>
            <a:spLocks noChangeShapeType="1"/>
          </p:cNvSpPr>
          <p:nvPr/>
        </p:nvSpPr>
        <p:spPr bwMode="auto">
          <a:xfrm>
            <a:off x="323850" y="5229225"/>
            <a:ext cx="734377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1" name="Line 18"/>
          <p:cNvSpPr>
            <a:spLocks noChangeShapeType="1"/>
          </p:cNvSpPr>
          <p:nvPr/>
        </p:nvSpPr>
        <p:spPr bwMode="auto">
          <a:xfrm>
            <a:off x="323850" y="5589588"/>
            <a:ext cx="7416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2" name="Line 19"/>
          <p:cNvSpPr>
            <a:spLocks noChangeShapeType="1"/>
          </p:cNvSpPr>
          <p:nvPr/>
        </p:nvSpPr>
        <p:spPr bwMode="auto">
          <a:xfrm>
            <a:off x="395288" y="5949950"/>
            <a:ext cx="72723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Συμπεράσματα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Ο δυνητικά υποψήφιος δότης είναι στη πραγματικότητα ένα </a:t>
            </a:r>
            <a:r>
              <a:rPr lang="en-US" dirty="0" smtClean="0">
                <a:solidFill>
                  <a:srgbClr val="0070C0"/>
                </a:solidFill>
              </a:rPr>
              <a:t>“</a:t>
            </a:r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επείγον περιστατικό</a:t>
            </a:r>
            <a:r>
              <a:rPr lang="en-US" dirty="0" smtClean="0">
                <a:solidFill>
                  <a:srgbClr val="0070C0"/>
                </a:solidFill>
              </a:rPr>
              <a:t>”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Ο χρόνος μετρά αντίστροφα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Χρειάζεται συντονισμός, εφαρμογή πρωτόκολλων, καλά στοιχεία επικοινωνίας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endParaRPr lang="el-G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70C0"/>
                </a:solidFill>
              </a:rPr>
              <a:t>    εκπαίδευση …</a:t>
            </a:r>
          </a:p>
          <a:p>
            <a:endParaRPr lang="el-GR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l-GR" sz="3200" b="1" dirty="0" smtClean="0">
                <a:solidFill>
                  <a:srgbClr val="002060"/>
                </a:solidFill>
              </a:rPr>
              <a:t>Η Αλληλουχία της Αποδιοργάνωσης</a:t>
            </a:r>
            <a:endParaRPr lang="en-GB" altLang="el-GR" sz="3200" b="1" dirty="0" smtClean="0">
              <a:solidFill>
                <a:srgbClr val="002060"/>
              </a:solidFill>
            </a:endParaRP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915400" cy="4267200"/>
          </a:xfrm>
        </p:spPr>
        <p:txBody>
          <a:bodyPr/>
          <a:lstStyle/>
          <a:p>
            <a:pPr eaLnBrk="1" hangingPunct="1"/>
            <a:r>
              <a:rPr lang="el-GR" altLang="el-GR" sz="2800" b="1" dirty="0" smtClean="0">
                <a:solidFill>
                  <a:srgbClr val="0070C0"/>
                </a:solidFill>
              </a:rPr>
              <a:t>Πριν τον εγκεφαλικό θάνατο</a:t>
            </a:r>
            <a:r>
              <a:rPr lang="el-GR" altLang="el-GR" sz="2800" dirty="0" smtClean="0">
                <a:solidFill>
                  <a:srgbClr val="0070C0"/>
                </a:solidFill>
              </a:rPr>
              <a:t> : «τριάδα </a:t>
            </a:r>
            <a:r>
              <a:rPr lang="en-US" altLang="el-GR" sz="2800" dirty="0" smtClean="0">
                <a:solidFill>
                  <a:srgbClr val="0070C0"/>
                </a:solidFill>
              </a:rPr>
              <a:t>Cushing</a:t>
            </a:r>
            <a:r>
              <a:rPr lang="el-GR" altLang="el-GR" sz="2800" dirty="0" smtClean="0">
                <a:solidFill>
                  <a:srgbClr val="0070C0"/>
                </a:solidFill>
              </a:rPr>
              <a:t>» 	</a:t>
            </a:r>
            <a:r>
              <a:rPr lang="el-GR" altLang="el-GR" sz="2400" dirty="0" smtClean="0">
                <a:solidFill>
                  <a:srgbClr val="0070C0"/>
                </a:solidFill>
              </a:rPr>
              <a:t>(υπέρταση, βραδυκαρδία, διαταραχές αναπνοής)</a:t>
            </a:r>
          </a:p>
          <a:p>
            <a:pPr eaLnBrk="1" hangingPunct="1"/>
            <a:r>
              <a:rPr lang="el-GR" altLang="el-GR" sz="2800" b="1" dirty="0" smtClean="0">
                <a:solidFill>
                  <a:srgbClr val="0070C0"/>
                </a:solidFill>
              </a:rPr>
              <a:t>Κατά τον </a:t>
            </a:r>
            <a:r>
              <a:rPr lang="el-GR" altLang="el-GR" sz="2800" b="1" dirty="0" err="1" smtClean="0">
                <a:solidFill>
                  <a:srgbClr val="0070C0"/>
                </a:solidFill>
              </a:rPr>
              <a:t>εγκολεασμό</a:t>
            </a:r>
            <a:r>
              <a:rPr lang="el-GR" altLang="el-GR" sz="2800" dirty="0" smtClean="0">
                <a:solidFill>
                  <a:srgbClr val="0070C0"/>
                </a:solidFill>
              </a:rPr>
              <a:t> : «καταιγίδα από το αυτόνομο νευρικό σύστημα»</a:t>
            </a:r>
          </a:p>
          <a:p>
            <a:pPr eaLnBrk="1" hangingPunct="1">
              <a:buFontTx/>
              <a:buNone/>
            </a:pPr>
            <a:r>
              <a:rPr lang="el-GR" altLang="el-GR" sz="2800" dirty="0" smtClean="0">
                <a:solidFill>
                  <a:srgbClr val="0070C0"/>
                </a:solidFill>
              </a:rPr>
              <a:t>		</a:t>
            </a:r>
            <a:r>
              <a:rPr lang="el-GR" altLang="el-GR" sz="2400" dirty="0" smtClean="0">
                <a:solidFill>
                  <a:srgbClr val="0070C0"/>
                </a:solidFill>
              </a:rPr>
              <a:t>(ταχυκαρδία, υπέρταση, </a:t>
            </a:r>
            <a:r>
              <a:rPr lang="el-GR" altLang="el-GR" sz="2400" dirty="0" smtClean="0">
                <a:solidFill>
                  <a:srgbClr val="0070C0"/>
                </a:solidFill>
                <a:sym typeface="Symbol" pitchFamily="18" charset="2"/>
              </a:rPr>
              <a:t></a:t>
            </a:r>
            <a:r>
              <a:rPr lang="en-US" altLang="el-GR" sz="2400" dirty="0" smtClean="0">
                <a:solidFill>
                  <a:srgbClr val="0070C0"/>
                </a:solidFill>
                <a:sym typeface="Symbol" pitchFamily="18" charset="2"/>
              </a:rPr>
              <a:t>SVR,</a:t>
            </a:r>
            <a:r>
              <a:rPr lang="el-GR" altLang="el-GR" sz="2400" dirty="0" smtClean="0">
                <a:solidFill>
                  <a:srgbClr val="0070C0"/>
                </a:solidFill>
                <a:sym typeface="Symbol" pitchFamily="18" charset="2"/>
              </a:rPr>
              <a:t></a:t>
            </a:r>
            <a:r>
              <a:rPr lang="en-US" altLang="el-GR" sz="2400" dirty="0" smtClean="0">
                <a:solidFill>
                  <a:srgbClr val="0070C0"/>
                </a:solidFill>
                <a:sym typeface="Symbol" pitchFamily="18" charset="2"/>
              </a:rPr>
              <a:t>CO</a:t>
            </a:r>
            <a:r>
              <a:rPr lang="el-GR" altLang="el-GR" sz="2400" dirty="0" smtClean="0">
                <a:solidFill>
                  <a:srgbClr val="0070C0"/>
                </a:solidFill>
                <a:sym typeface="Symbol" pitchFamily="18" charset="2"/>
              </a:rPr>
              <a:t>, υπερθερμία)</a:t>
            </a:r>
          </a:p>
          <a:p>
            <a:pPr eaLnBrk="1" hangingPunct="1"/>
            <a:r>
              <a:rPr lang="el-GR" altLang="el-GR" sz="2800" b="1" dirty="0" smtClean="0">
                <a:solidFill>
                  <a:srgbClr val="0070C0"/>
                </a:solidFill>
                <a:sym typeface="Symbol" pitchFamily="18" charset="2"/>
              </a:rPr>
              <a:t>Μετά τον </a:t>
            </a:r>
            <a:r>
              <a:rPr lang="el-GR" altLang="el-GR" sz="2800" b="1" dirty="0" err="1" smtClean="0">
                <a:solidFill>
                  <a:srgbClr val="0070C0"/>
                </a:solidFill>
                <a:sym typeface="Symbol" pitchFamily="18" charset="2"/>
              </a:rPr>
              <a:t>εγκολεασμό</a:t>
            </a:r>
            <a:r>
              <a:rPr lang="el-GR" altLang="el-GR" sz="2800" dirty="0" smtClean="0">
                <a:solidFill>
                  <a:srgbClr val="0070C0"/>
                </a:solidFill>
                <a:sym typeface="Symbol" pitchFamily="18" charset="2"/>
              </a:rPr>
              <a:t> : φάση έκπτωσης λειτουργιών</a:t>
            </a:r>
          </a:p>
          <a:p>
            <a:pPr lvl="1" eaLnBrk="1" hangingPunct="1">
              <a:buFontTx/>
              <a:buNone/>
            </a:pPr>
            <a:r>
              <a:rPr lang="el-GR" altLang="el-GR" sz="2400" dirty="0" smtClean="0">
                <a:solidFill>
                  <a:srgbClr val="0070C0"/>
                </a:solidFill>
                <a:sym typeface="Symbol" pitchFamily="18" charset="2"/>
              </a:rPr>
              <a:t>		βραδυκαρδία, υπόταση,  </a:t>
            </a:r>
            <a:r>
              <a:rPr lang="en-US" altLang="el-GR" sz="2400" dirty="0" smtClean="0">
                <a:solidFill>
                  <a:srgbClr val="0070C0"/>
                </a:solidFill>
                <a:sym typeface="Symbol" pitchFamily="18" charset="2"/>
              </a:rPr>
              <a:t>SVR,</a:t>
            </a:r>
            <a:r>
              <a:rPr lang="el-GR" altLang="el-GR" sz="2400" dirty="0" smtClean="0">
                <a:solidFill>
                  <a:srgbClr val="0070C0"/>
                </a:solidFill>
                <a:sym typeface="Symbol" pitchFamily="18" charset="2"/>
              </a:rPr>
              <a:t>  </a:t>
            </a:r>
            <a:r>
              <a:rPr lang="en-US" altLang="el-GR" sz="2400" dirty="0" smtClean="0">
                <a:solidFill>
                  <a:srgbClr val="0070C0"/>
                </a:solidFill>
                <a:sym typeface="Symbol" pitchFamily="18" charset="2"/>
              </a:rPr>
              <a:t>CO</a:t>
            </a:r>
            <a:endParaRPr lang="el-GR" altLang="el-GR" sz="2400" dirty="0" smtClean="0">
              <a:solidFill>
                <a:srgbClr val="0070C0"/>
              </a:solidFill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el-GR" altLang="el-GR" sz="2400" dirty="0" smtClean="0">
                <a:solidFill>
                  <a:srgbClr val="0070C0"/>
                </a:solidFill>
                <a:sym typeface="Symbol" pitchFamily="18" charset="2"/>
              </a:rPr>
              <a:t>		ταχεία αποδιοργάνωση όλων των συστημάτων</a:t>
            </a:r>
            <a:endParaRPr lang="en-GB" altLang="el-GR" sz="2400" dirty="0" smtClean="0">
              <a:solidFill>
                <a:srgbClr val="0070C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680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Παρουσίαση περιστατικού </a:t>
            </a:r>
            <a:r>
              <a:rPr lang="en-GB" alt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altLang="el-GR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el-GR" dirty="0" smtClean="0">
                <a:solidFill>
                  <a:srgbClr val="0070C0"/>
                </a:solidFill>
              </a:rPr>
              <a:t>Άνδρας 18 ετών</a:t>
            </a:r>
            <a:endParaRPr lang="en-US" altLang="el-GR" dirty="0" smtClean="0">
              <a:solidFill>
                <a:srgbClr val="0070C0"/>
              </a:solidFill>
            </a:endParaRPr>
          </a:p>
          <a:p>
            <a:pPr eaLnBrk="1" hangingPunct="1">
              <a:buNone/>
            </a:pPr>
            <a:r>
              <a:rPr lang="el-GR" altLang="el-GR" dirty="0" smtClean="0">
                <a:solidFill>
                  <a:srgbClr val="0070C0"/>
                </a:solidFill>
                <a:latin typeface="Times New Roman" pitchFamily="18" charset="0"/>
              </a:rPr>
              <a:t>Επιβάτης δικύκλου</a:t>
            </a:r>
          </a:p>
          <a:p>
            <a:pPr eaLnBrk="1" hangingPunct="1">
              <a:buNone/>
            </a:pPr>
            <a:r>
              <a:rPr lang="el-GR" altLang="el-GR" dirty="0" smtClean="0">
                <a:solidFill>
                  <a:srgbClr val="0070C0"/>
                </a:solidFill>
                <a:latin typeface="Times New Roman" pitchFamily="18" charset="0"/>
              </a:rPr>
              <a:t>Διακομίζεται από περιφερικό Νοσοκομείο, </a:t>
            </a:r>
            <a:r>
              <a:rPr lang="el-GR" altLang="el-GR" dirty="0" err="1" smtClean="0">
                <a:solidFill>
                  <a:srgbClr val="0070C0"/>
                </a:solidFill>
                <a:latin typeface="Times New Roman" pitchFamily="18" charset="0"/>
              </a:rPr>
              <a:t>διασωληνωμένος</a:t>
            </a:r>
            <a:r>
              <a:rPr lang="el-GR" altLang="el-GR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None/>
            </a:pPr>
            <a:r>
              <a:rPr lang="el-GR" altLang="el-GR" dirty="0" smtClean="0">
                <a:solidFill>
                  <a:srgbClr val="0070C0"/>
                </a:solidFill>
                <a:latin typeface="Times New Roman" pitchFamily="18" charset="0"/>
              </a:rPr>
              <a:t>Στοιχεία πριν την διασωλήνωση</a:t>
            </a:r>
            <a:r>
              <a:rPr lang="en-US" altLang="el-GR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  <a:r>
              <a:rPr lang="el-GR" altLang="el-GR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l-GR" dirty="0" smtClean="0">
                <a:solidFill>
                  <a:srgbClr val="0070C0"/>
                </a:solidFill>
                <a:latin typeface="Times New Roman" pitchFamily="18" charset="0"/>
              </a:rPr>
              <a:t>GCS 4/15,</a:t>
            </a:r>
          </a:p>
          <a:p>
            <a:pPr eaLnBrk="1" hangingPunct="1">
              <a:buNone/>
            </a:pPr>
            <a:r>
              <a:rPr lang="en-US" altLang="el-GR" dirty="0" smtClean="0">
                <a:solidFill>
                  <a:srgbClr val="0070C0"/>
                </a:solidFill>
                <a:latin typeface="Times New Roman" pitchFamily="18" charset="0"/>
              </a:rPr>
              <a:t>   </a:t>
            </a:r>
            <a:r>
              <a:rPr lang="el-GR" altLang="el-GR" dirty="0" smtClean="0">
                <a:solidFill>
                  <a:srgbClr val="0070C0"/>
                </a:solidFill>
                <a:latin typeface="Times New Roman" pitchFamily="18" charset="0"/>
              </a:rPr>
              <a:t>ΑΠ 160/100, ΣΦ 110/</a:t>
            </a:r>
            <a:r>
              <a:rPr lang="en-US" altLang="el-GR" dirty="0" smtClean="0">
                <a:solidFill>
                  <a:srgbClr val="0070C0"/>
                </a:solidFill>
                <a:latin typeface="Times New Roman" pitchFamily="18" charset="0"/>
              </a:rPr>
              <a:t>min,</a:t>
            </a:r>
            <a:r>
              <a:rPr lang="el-GR" altLang="el-GR" dirty="0" smtClean="0">
                <a:solidFill>
                  <a:srgbClr val="0070C0"/>
                </a:solidFill>
                <a:latin typeface="Times New Roman" pitchFamily="18" charset="0"/>
              </a:rPr>
              <a:t> αγωνιώδης αναπνοή, </a:t>
            </a:r>
            <a:r>
              <a:rPr lang="en-US" altLang="el-GR" dirty="0" err="1" smtClean="0">
                <a:solidFill>
                  <a:srgbClr val="0070C0"/>
                </a:solidFill>
                <a:latin typeface="Times New Roman" pitchFamily="18" charset="0"/>
              </a:rPr>
              <a:t>Hb</a:t>
            </a:r>
            <a:r>
              <a:rPr lang="en-US" altLang="el-GR" dirty="0" smtClean="0">
                <a:solidFill>
                  <a:srgbClr val="0070C0"/>
                </a:solidFill>
                <a:latin typeface="Times New Roman" pitchFamily="18" charset="0"/>
              </a:rPr>
              <a:t> 14mg/dl</a:t>
            </a:r>
          </a:p>
          <a:p>
            <a:pPr eaLnBrk="1" hangingPunct="1">
              <a:buNone/>
            </a:pPr>
            <a:r>
              <a:rPr lang="el-GR" altLang="el-GR" dirty="0" smtClean="0">
                <a:solidFill>
                  <a:srgbClr val="0070C0"/>
                </a:solidFill>
                <a:latin typeface="Times New Roman" pitchFamily="18" charset="0"/>
              </a:rPr>
              <a:t>Κόρες μεγάλη μέση θέση χωρίς </a:t>
            </a:r>
            <a:r>
              <a:rPr lang="el-GR" altLang="el-GR" dirty="0" err="1" smtClean="0">
                <a:solidFill>
                  <a:srgbClr val="0070C0"/>
                </a:solidFill>
                <a:latin typeface="Times New Roman" pitchFamily="18" charset="0"/>
              </a:rPr>
              <a:t>φωτοκινητικό</a:t>
            </a:r>
            <a:endParaRPr lang="el-GR" altLang="el-GR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l-GR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Παρουσίαση περιστατικού </a:t>
            </a:r>
            <a:r>
              <a:rPr lang="en-GB" alt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0070C0"/>
                </a:solidFill>
              </a:rPr>
              <a:t>   Στο Νοσοκομείο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Κόρες μυδρίαση </a:t>
            </a:r>
            <a:r>
              <a:rPr lang="el-GR" dirty="0" err="1" smtClean="0">
                <a:solidFill>
                  <a:srgbClr val="0070C0"/>
                </a:solidFill>
              </a:rPr>
              <a:t>άμφω</a:t>
            </a:r>
            <a:r>
              <a:rPr lang="el-GR" dirty="0" smtClean="0">
                <a:solidFill>
                  <a:srgbClr val="0070C0"/>
                </a:solidFill>
              </a:rPr>
              <a:t> χωρίς </a:t>
            </a:r>
            <a:r>
              <a:rPr lang="el-GR" dirty="0" err="1" smtClean="0">
                <a:solidFill>
                  <a:srgbClr val="0070C0"/>
                </a:solidFill>
              </a:rPr>
              <a:t>φωτοκινητικό</a:t>
            </a:r>
            <a:r>
              <a:rPr lang="el-GR" dirty="0" smtClean="0">
                <a:solidFill>
                  <a:srgbClr val="0070C0"/>
                </a:solidFill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l-GR" altLang="el-GR" dirty="0" smtClean="0">
                <a:solidFill>
                  <a:srgbClr val="0070C0"/>
                </a:solidFill>
                <a:latin typeface="Times New Roman" pitchFamily="18" charset="0"/>
              </a:rPr>
              <a:t>ΑΠ 80/40, ΣΦ 100/</a:t>
            </a:r>
            <a:r>
              <a:rPr lang="en-US" altLang="el-GR" dirty="0" smtClean="0">
                <a:solidFill>
                  <a:srgbClr val="0070C0"/>
                </a:solidFill>
                <a:latin typeface="Times New Roman" pitchFamily="18" charset="0"/>
              </a:rPr>
              <a:t>min,</a:t>
            </a:r>
            <a:r>
              <a:rPr lang="el-GR" altLang="el-GR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l-GR" dirty="0" err="1" smtClean="0">
                <a:solidFill>
                  <a:srgbClr val="0070C0"/>
                </a:solidFill>
                <a:latin typeface="Times New Roman" pitchFamily="18" charset="0"/>
              </a:rPr>
              <a:t>Hb</a:t>
            </a:r>
            <a:r>
              <a:rPr lang="en-US" altLang="el-GR" dirty="0" smtClean="0">
                <a:solidFill>
                  <a:srgbClr val="0070C0"/>
                </a:solidFill>
                <a:latin typeface="Times New Roman" pitchFamily="18" charset="0"/>
              </a:rPr>
              <a:t> 14mg/dl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CT </a:t>
            </a:r>
            <a:r>
              <a:rPr lang="el-GR" dirty="0" smtClean="0">
                <a:solidFill>
                  <a:srgbClr val="0070C0"/>
                </a:solidFill>
              </a:rPr>
              <a:t>εγκεφαλικές θλάσεις, διάχυτο εγκεφαλικό οίδημα, κλειστές βασικές δεξαμενές, χωρίς άλλες κακώσεις</a:t>
            </a:r>
          </a:p>
          <a:p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Παρουσίαση περιστατικού </a:t>
            </a:r>
            <a:r>
              <a:rPr lang="en-GB" alt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Αντιμετώπιση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Μηχανικός αερισμός</a:t>
            </a: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Καταστολή</a:t>
            </a:r>
          </a:p>
          <a:p>
            <a:pPr>
              <a:buFont typeface="Wingdings" pitchFamily="2" charset="2"/>
              <a:buChar char="§"/>
            </a:pPr>
            <a:r>
              <a:rPr lang="el-GR" dirty="0" err="1" smtClean="0">
                <a:solidFill>
                  <a:srgbClr val="0070C0"/>
                </a:solidFill>
              </a:rPr>
              <a:t>Μανιττόλη</a:t>
            </a:r>
            <a:endParaRPr lang="el-G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Υποστήριξη με υγρά 30 </a:t>
            </a:r>
            <a:r>
              <a:rPr lang="en-US" dirty="0" smtClean="0">
                <a:solidFill>
                  <a:srgbClr val="0070C0"/>
                </a:solidFill>
              </a:rPr>
              <a:t>ml/Kg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rgbClr val="0070C0"/>
                </a:solidFill>
              </a:rPr>
              <a:t>A</a:t>
            </a:r>
            <a:r>
              <a:rPr lang="el-GR" dirty="0" smtClean="0">
                <a:solidFill>
                  <a:srgbClr val="0070C0"/>
                </a:solidFill>
              </a:rPr>
              <a:t>Π 80/40</a:t>
            </a:r>
            <a:r>
              <a:rPr lang="en-US" dirty="0" smtClean="0">
                <a:solidFill>
                  <a:srgbClr val="0070C0"/>
                </a:solidFill>
              </a:rPr>
              <a:t> mmHg</a:t>
            </a:r>
            <a:endParaRPr lang="el-GR" dirty="0" smtClean="0">
              <a:solidFill>
                <a:srgbClr val="0070C0"/>
              </a:solidFill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l-GR" sz="2800" dirty="0" smtClean="0">
                <a:solidFill>
                  <a:srgbClr val="0070C0"/>
                </a:solidFill>
              </a:rPr>
              <a:t>ΣΦ 90</a:t>
            </a:r>
            <a:r>
              <a:rPr lang="en-US" sz="2800" dirty="0" smtClean="0">
                <a:solidFill>
                  <a:srgbClr val="0070C0"/>
                </a:solidFill>
              </a:rPr>
              <a:t>/ min</a:t>
            </a:r>
            <a:endParaRPr lang="el-GR" sz="2800" dirty="0" smtClean="0">
              <a:solidFill>
                <a:srgbClr val="0070C0"/>
              </a:solidFill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n-US" altLang="el-GR" sz="2800" dirty="0" smtClean="0">
                <a:solidFill>
                  <a:srgbClr val="0070C0"/>
                </a:solidFill>
              </a:rPr>
              <a:t>Po</a:t>
            </a:r>
            <a:r>
              <a:rPr lang="en-US" altLang="el-GR" sz="2800" baseline="-25000" dirty="0" smtClean="0">
                <a:solidFill>
                  <a:srgbClr val="0070C0"/>
                </a:solidFill>
              </a:rPr>
              <a:t>2  </a:t>
            </a:r>
            <a:r>
              <a:rPr lang="el-GR" altLang="el-GR" sz="2800" dirty="0" smtClean="0">
                <a:solidFill>
                  <a:srgbClr val="0070C0"/>
                </a:solidFill>
              </a:rPr>
              <a:t>120</a:t>
            </a:r>
            <a:r>
              <a:rPr lang="en-US" altLang="el-GR" sz="2800" dirty="0" smtClean="0">
                <a:solidFill>
                  <a:srgbClr val="0070C0"/>
                </a:solidFill>
              </a:rPr>
              <a:t>mmHg</a:t>
            </a:r>
            <a:r>
              <a:rPr lang="el-GR" altLang="el-GR" sz="2800" dirty="0" smtClean="0">
                <a:solidFill>
                  <a:srgbClr val="0070C0"/>
                </a:solidFill>
              </a:rPr>
              <a:t>(</a:t>
            </a:r>
            <a:r>
              <a:rPr lang="en-US" altLang="el-GR" sz="2800" dirty="0" smtClean="0">
                <a:solidFill>
                  <a:srgbClr val="0070C0"/>
                </a:solidFill>
              </a:rPr>
              <a:t>FiO</a:t>
            </a:r>
            <a:r>
              <a:rPr lang="en-US" altLang="el-GR" sz="2800" baseline="-25000" dirty="0" smtClean="0">
                <a:solidFill>
                  <a:srgbClr val="0070C0"/>
                </a:solidFill>
              </a:rPr>
              <a:t>2</a:t>
            </a:r>
            <a:r>
              <a:rPr lang="el-GR" altLang="el-GR" sz="2800" dirty="0" smtClean="0">
                <a:solidFill>
                  <a:srgbClr val="0070C0"/>
                </a:solidFill>
              </a:rPr>
              <a:t>  35%)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pH: 7.45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PaCO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: 3</a:t>
            </a:r>
            <a:r>
              <a:rPr lang="el-GR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mm Hg</a:t>
            </a:r>
            <a:endParaRPr lang="el-G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 CVP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1</a:t>
            </a:r>
            <a:r>
              <a:rPr lang="el-GR" dirty="0" smtClean="0">
                <a:solidFill>
                  <a:srgbClr val="0070C0"/>
                </a:solidFill>
              </a:rPr>
              <a:t>0</a:t>
            </a:r>
            <a:r>
              <a:rPr lang="en-US" dirty="0" smtClean="0">
                <a:solidFill>
                  <a:srgbClr val="0070C0"/>
                </a:solidFill>
              </a:rPr>
              <a:t> mm Hg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 CI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2.</a:t>
            </a:r>
            <a:r>
              <a:rPr lang="el-GR" dirty="0" smtClean="0">
                <a:solidFill>
                  <a:srgbClr val="0070C0"/>
                </a:solidFill>
              </a:rPr>
              <a:t>5</a:t>
            </a:r>
            <a:r>
              <a:rPr lang="en-US" dirty="0" smtClean="0">
                <a:solidFill>
                  <a:srgbClr val="0070C0"/>
                </a:solidFill>
              </a:rPr>
              <a:t> L · min1 · m2</a:t>
            </a:r>
            <a:endParaRPr lang="el-GR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SVV    8</a:t>
            </a:r>
          </a:p>
          <a:p>
            <a:pPr>
              <a:buFont typeface="Wingdings" pitchFamily="2" charset="2"/>
              <a:buChar char="§"/>
            </a:pPr>
            <a:endParaRPr lang="el-GR" dirty="0" smtClean="0">
              <a:solidFill>
                <a:srgbClr val="0070C0"/>
              </a:solidFill>
            </a:endParaRPr>
          </a:p>
          <a:p>
            <a:endParaRPr lang="el-GR" dirty="0" smtClean="0">
              <a:solidFill>
                <a:srgbClr val="0070C0"/>
              </a:solidFill>
            </a:endParaRPr>
          </a:p>
          <a:p>
            <a:endParaRPr lang="el-GR" dirty="0" smtClean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Παρουσίαση περιστατικού </a:t>
            </a:r>
            <a:r>
              <a:rPr lang="en-GB" alt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0070C0"/>
                </a:solidFill>
              </a:rPr>
              <a:t>    Ποιο το επόμενο θεραπευτικό βήμα</a:t>
            </a:r>
          </a:p>
          <a:p>
            <a:pPr marL="514350" indent="-514350">
              <a:buAutoNum type="arabicPeriod"/>
            </a:pPr>
            <a:r>
              <a:rPr lang="el-GR" dirty="0" smtClean="0">
                <a:solidFill>
                  <a:srgbClr val="0070C0"/>
                </a:solidFill>
              </a:rPr>
              <a:t>Χορήγηση 2 </a:t>
            </a:r>
            <a:r>
              <a:rPr lang="en-US" dirty="0" err="1" smtClean="0">
                <a:solidFill>
                  <a:srgbClr val="0070C0"/>
                </a:solidFill>
              </a:rPr>
              <a:t>lt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l-GR" dirty="0" smtClean="0">
                <a:solidFill>
                  <a:srgbClr val="0070C0"/>
                </a:solidFill>
              </a:rPr>
              <a:t>κρυσταλλοειδών</a:t>
            </a:r>
          </a:p>
          <a:p>
            <a:pPr marL="514350" indent="-514350">
              <a:buAutoNum type="arabicPeriod"/>
            </a:pPr>
            <a:r>
              <a:rPr lang="el-GR" dirty="0" smtClean="0">
                <a:solidFill>
                  <a:srgbClr val="0070C0"/>
                </a:solidFill>
              </a:rPr>
              <a:t>Χορήγηση 1000</a:t>
            </a:r>
            <a:r>
              <a:rPr lang="en-GB" dirty="0" smtClean="0">
                <a:solidFill>
                  <a:srgbClr val="0070C0"/>
                </a:solidFill>
              </a:rPr>
              <a:t>ml </a:t>
            </a:r>
            <a:r>
              <a:rPr lang="el-GR" dirty="0" smtClean="0">
                <a:solidFill>
                  <a:srgbClr val="0070C0"/>
                </a:solidFill>
              </a:rPr>
              <a:t>κολλοειδούς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3.   Χορήγηση </a:t>
            </a:r>
            <a:r>
              <a:rPr lang="el-GR" dirty="0" err="1" smtClean="0">
                <a:solidFill>
                  <a:srgbClr val="0070C0"/>
                </a:solidFill>
              </a:rPr>
              <a:t>αλβουμίνης</a:t>
            </a:r>
            <a:endParaRPr lang="el-G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4.   Χορήγηση </a:t>
            </a:r>
            <a:r>
              <a:rPr lang="el-GR" dirty="0" err="1" smtClean="0">
                <a:solidFill>
                  <a:srgbClr val="0070C0"/>
                </a:solidFill>
              </a:rPr>
              <a:t>ινοτρόπων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</a:p>
          <a:p>
            <a:endParaRPr lang="el-GR" dirty="0" smtClean="0">
              <a:solidFill>
                <a:srgbClr val="0070C0"/>
              </a:solidFill>
            </a:endParaRPr>
          </a:p>
          <a:p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Παρουσίαση περιστατικού </a:t>
            </a:r>
            <a:r>
              <a:rPr lang="en-GB" alt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l-GR" alt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srgbClr val="0070C0"/>
                </a:solidFill>
              </a:rPr>
              <a:t>Ασθενής 22 ετών , θύμα τροχαίου ατυχήματος μετά από 6 μέρες εντατικής υποστήριξης παρουσιάζει μυδρίαση </a:t>
            </a:r>
            <a:r>
              <a:rPr lang="el-GR" sz="2800" dirty="0" err="1" smtClean="0">
                <a:solidFill>
                  <a:srgbClr val="0070C0"/>
                </a:solidFill>
              </a:rPr>
              <a:t>άμφω</a:t>
            </a:r>
            <a:r>
              <a:rPr lang="el-GR" sz="2800" dirty="0" smtClean="0">
                <a:solidFill>
                  <a:srgbClr val="0070C0"/>
                </a:solidFill>
              </a:rPr>
              <a:t> , από την αγγειογραφία την επόμενη μέρα </a:t>
            </a:r>
            <a:r>
              <a:rPr lang="en-US" sz="2800" dirty="0" smtClean="0">
                <a:solidFill>
                  <a:srgbClr val="0070C0"/>
                </a:solidFill>
              </a:rPr>
              <a:t>:</a:t>
            </a:r>
            <a:r>
              <a:rPr lang="el-GR" sz="2800" dirty="0" smtClean="0">
                <a:solidFill>
                  <a:srgbClr val="0070C0"/>
                </a:solidFill>
              </a:rPr>
              <a:t> χωρίς αιμάτωση. Λόγω ανθιστάμενης </a:t>
            </a:r>
            <a:r>
              <a:rPr lang="en-US" sz="2800" dirty="0" smtClean="0">
                <a:solidFill>
                  <a:srgbClr val="0070C0"/>
                </a:solidFill>
              </a:rPr>
              <a:t>ICP </a:t>
            </a:r>
            <a:r>
              <a:rPr lang="el-GR" sz="2800" dirty="0" smtClean="0">
                <a:solidFill>
                  <a:srgbClr val="0070C0"/>
                </a:solidFill>
              </a:rPr>
              <a:t>ελάμβανε καθημερινά &gt; 14</a:t>
            </a:r>
            <a:r>
              <a:rPr lang="en-US" sz="2800" dirty="0" err="1" smtClean="0">
                <a:solidFill>
                  <a:srgbClr val="0070C0"/>
                </a:solidFill>
              </a:rPr>
              <a:t>gr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l-GR" sz="2800" dirty="0" err="1" smtClean="0">
                <a:solidFill>
                  <a:srgbClr val="0070C0"/>
                </a:solidFill>
              </a:rPr>
              <a:t>πεντοθάλης</a:t>
            </a:r>
            <a:r>
              <a:rPr lang="el-GR" sz="2800" dirty="0" smtClean="0">
                <a:solidFill>
                  <a:srgbClr val="0070C0"/>
                </a:solidFill>
              </a:rPr>
              <a:t>. </a:t>
            </a:r>
          </a:p>
          <a:p>
            <a:r>
              <a:rPr lang="el-GR" sz="2800" dirty="0" smtClean="0">
                <a:solidFill>
                  <a:srgbClr val="0070C0"/>
                </a:solidFill>
              </a:rPr>
              <a:t>Επίπεδα </a:t>
            </a:r>
            <a:r>
              <a:rPr lang="el-GR" sz="2800" dirty="0" err="1" smtClean="0">
                <a:solidFill>
                  <a:srgbClr val="0070C0"/>
                </a:solidFill>
              </a:rPr>
              <a:t>πεντοθάλης</a:t>
            </a:r>
            <a:r>
              <a:rPr lang="el-GR" sz="2800" dirty="0" smtClean="0">
                <a:solidFill>
                  <a:srgbClr val="0070C0"/>
                </a:solidFill>
              </a:rPr>
              <a:t> &gt; 1000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l-GR" sz="2800" dirty="0" smtClean="0">
                <a:solidFill>
                  <a:srgbClr val="0070C0"/>
                </a:solidFill>
              </a:rPr>
              <a:t>Οι γονείς εκφράζουν την επιθυμία δωρεάς μετά από ενημέρωση για την μη αναστρέψιμη κατάσταση</a:t>
            </a:r>
          </a:p>
          <a:p>
            <a:r>
              <a:rPr lang="el-GR" sz="2800" dirty="0" smtClean="0">
                <a:solidFill>
                  <a:srgbClr val="0070C0"/>
                </a:solidFill>
              </a:rPr>
              <a:t>Γνωρίζετε ότι τα επίπεδα θα μηδενισθούν &gt;5-7 μέρες</a:t>
            </a:r>
          </a:p>
          <a:p>
            <a:endParaRPr lang="el-GR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Παρουσίαση περιστατικού </a:t>
            </a:r>
            <a:r>
              <a:rPr lang="en-GB" alt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l-GR" alt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Ποιο το επόμενο βήμα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1. Εντατική υποστήριξη του δότη μέχρι να μηδενισθούν τα επίπεδα </a:t>
            </a:r>
            <a:r>
              <a:rPr lang="el-GR" dirty="0" err="1" smtClean="0">
                <a:solidFill>
                  <a:srgbClr val="0070C0"/>
                </a:solidFill>
              </a:rPr>
              <a:t>πεντοθάλης</a:t>
            </a:r>
            <a:r>
              <a:rPr lang="el-GR" dirty="0" smtClean="0">
                <a:solidFill>
                  <a:srgbClr val="0070C0"/>
                </a:solidFill>
              </a:rPr>
              <a:t> ,και να γίνουν τα εγκεφαλικά </a:t>
            </a:r>
            <a:r>
              <a:rPr lang="en-US" dirty="0" smtClean="0">
                <a:solidFill>
                  <a:srgbClr val="0070C0"/>
                </a:solidFill>
              </a:rPr>
              <a:t>test </a:t>
            </a:r>
            <a:r>
              <a:rPr lang="el-GR" dirty="0" smtClean="0">
                <a:solidFill>
                  <a:srgbClr val="0070C0"/>
                </a:solidFill>
              </a:rPr>
              <a:t>.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2.Διακοπή </a:t>
            </a:r>
            <a:r>
              <a:rPr lang="el-GR" dirty="0" err="1" smtClean="0">
                <a:solidFill>
                  <a:srgbClr val="0070C0"/>
                </a:solidFill>
              </a:rPr>
              <a:t>πεντοθάλης</a:t>
            </a:r>
            <a:r>
              <a:rPr lang="el-GR" dirty="0" smtClean="0">
                <a:solidFill>
                  <a:srgbClr val="0070C0"/>
                </a:solidFill>
              </a:rPr>
              <a:t> ,εγκεφαλικά </a:t>
            </a:r>
            <a:r>
              <a:rPr lang="en-US" dirty="0" smtClean="0">
                <a:solidFill>
                  <a:srgbClr val="0070C0"/>
                </a:solidFill>
              </a:rPr>
              <a:t>test</a:t>
            </a:r>
            <a:r>
              <a:rPr lang="el-GR" dirty="0" smtClean="0">
                <a:solidFill>
                  <a:srgbClr val="0070C0"/>
                </a:solidFill>
              </a:rPr>
              <a:t> και έναρξη διαδικασίας δωρεάς.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GB" dirty="0" smtClean="0">
              <a:solidFill>
                <a:srgbClr val="0070C0"/>
              </a:solidFill>
            </a:endParaRPr>
          </a:p>
          <a:p>
            <a:r>
              <a:rPr lang="el-GR" dirty="0" smtClean="0">
                <a:solidFill>
                  <a:srgbClr val="0070C0"/>
                </a:solidFill>
              </a:rPr>
              <a:t>3.Διακοπή υποστήριξης γιατί πιθανά τα όργανα δεν μπορούν να υποστηριχθούν για μεγάλο χρονικό διάστημα.</a:t>
            </a:r>
            <a:endParaRPr lang="el-G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11427" t="18487" r="-4337" b="-1965"/>
          <a:stretch>
            <a:fillRect/>
          </a:stretch>
        </p:blipFill>
        <p:spPr bwMode="auto">
          <a:xfrm>
            <a:off x="4643439" y="1428736"/>
            <a:ext cx="45005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Έλλειψη"/>
          <p:cNvSpPr/>
          <p:nvPr/>
        </p:nvSpPr>
        <p:spPr>
          <a:xfrm>
            <a:off x="428596" y="0"/>
            <a:ext cx="8001056" cy="11429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el-G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Ευχαριστώ</a:t>
            </a:r>
            <a:endParaRPr lang="el-GR" sz="6000" dirty="0">
              <a:solidFill>
                <a:srgbClr val="002060"/>
              </a:solidFill>
            </a:endParaRPr>
          </a:p>
        </p:txBody>
      </p:sp>
      <p:pic>
        <p:nvPicPr>
          <p:cNvPr id="12" name="11 - Εικόνα" descr="7d9fdf0ae6ba419284ed2b1de4e104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736"/>
            <a:ext cx="4071966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 Point Presentation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 İçerik Yer Tutucusu"/>
          <p:cNvSpPr txBox="1">
            <a:spLocks/>
          </p:cNvSpPr>
          <p:nvPr/>
        </p:nvSpPr>
        <p:spPr>
          <a:xfrm>
            <a:off x="457200" y="1412875"/>
            <a:ext cx="8229600" cy="45688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l-GR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l-GR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                                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85000"/>
              <a:buFont typeface="Wingdings" pitchFamily="2" charset="2"/>
              <a:buChar char="Ø"/>
            </a:pPr>
            <a:r>
              <a:rPr lang="el-GR" sz="2700" dirty="0" err="1">
                <a:solidFill>
                  <a:srgbClr val="0070C0"/>
                </a:solidFill>
                <a:latin typeface="Calibri" pitchFamily="34" charset="0"/>
              </a:rPr>
              <a:t>Αιμοδυναμικό</a:t>
            </a:r>
            <a:endParaRPr lang="el-GR" sz="2700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85000"/>
              <a:buFont typeface="Wingdings" pitchFamily="2" charset="2"/>
              <a:buChar char="Ø"/>
            </a:pPr>
            <a:r>
              <a:rPr lang="el-GR" sz="2700" dirty="0">
                <a:solidFill>
                  <a:srgbClr val="0070C0"/>
                </a:solidFill>
                <a:latin typeface="Calibri" pitchFamily="34" charset="0"/>
              </a:rPr>
              <a:t> Αναπνευστικό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85000"/>
              <a:buFont typeface="Wingdings" pitchFamily="2" charset="2"/>
              <a:buChar char="Ø"/>
            </a:pPr>
            <a:r>
              <a:rPr lang="el-GR" sz="2700" dirty="0">
                <a:solidFill>
                  <a:srgbClr val="0070C0"/>
                </a:solidFill>
                <a:latin typeface="Calibri" pitchFamily="34" charset="0"/>
              </a:rPr>
              <a:t>Ενδοκρινικό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85000"/>
              <a:buFont typeface="Wingdings" pitchFamily="2" charset="2"/>
              <a:buChar char="Ø"/>
            </a:pPr>
            <a:r>
              <a:rPr lang="el-GR" sz="2700" dirty="0">
                <a:solidFill>
                  <a:srgbClr val="0070C0"/>
                </a:solidFill>
                <a:latin typeface="Calibri" pitchFamily="34" charset="0"/>
              </a:rPr>
              <a:t>Νεφροί- Ήπαρ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85000"/>
              <a:buFont typeface="Wingdings" pitchFamily="2" charset="2"/>
              <a:buChar char="Ø"/>
            </a:pPr>
            <a:r>
              <a:rPr lang="el-GR" sz="2700" dirty="0">
                <a:solidFill>
                  <a:srgbClr val="0070C0"/>
                </a:solidFill>
                <a:latin typeface="Calibri" pitchFamily="34" charset="0"/>
              </a:rPr>
              <a:t>Πήξη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85000"/>
              <a:buFont typeface="Wingdings" pitchFamily="2" charset="2"/>
              <a:buChar char="Ø"/>
            </a:pPr>
            <a:r>
              <a:rPr lang="el-GR" sz="2700" dirty="0">
                <a:solidFill>
                  <a:srgbClr val="0070C0"/>
                </a:solidFill>
                <a:latin typeface="Calibri" pitchFamily="34" charset="0"/>
              </a:rPr>
              <a:t>Φλεγμονώδης απάντηση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70C0"/>
              </a:buClr>
              <a:buSzPct val="85000"/>
              <a:buFont typeface="Wingdings" pitchFamily="2" charset="2"/>
              <a:buChar char="Ø"/>
            </a:pPr>
            <a:r>
              <a:rPr lang="el-GR" sz="2700" dirty="0">
                <a:solidFill>
                  <a:srgbClr val="0070C0"/>
                </a:solidFill>
                <a:latin typeface="Calibri" pitchFamily="34" charset="0"/>
              </a:rPr>
              <a:t>θερμορύθμιση</a:t>
            </a:r>
            <a:endParaRPr lang="tr-TR" sz="27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1F497D"/>
                  </a:outerShdw>
                </a:effectLst>
              </a:rPr>
              <a:t>Εγκεφαλικός Θάνατος</a:t>
            </a:r>
            <a:br>
              <a:rPr lang="el-GR" alt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1F497D"/>
                  </a:outerShdw>
                </a:effectLst>
              </a:rPr>
            </a:br>
            <a:r>
              <a:rPr 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1F497D"/>
                  </a:outerShdw>
                </a:effectLst>
              </a:rPr>
              <a:t>Επιπτώσεις</a:t>
            </a:r>
            <a:br>
              <a:rPr lang="el-G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1F497D"/>
                  </a:outerShdw>
                </a:effectLst>
              </a:rPr>
            </a:br>
            <a:endParaRPr lang="el-GR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1F497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488" y="1700213"/>
            <a:ext cx="8229600" cy="4105275"/>
          </a:xfr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836712"/>
            <a:ext cx="6481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Καρδιαγγειακό 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solidFill>
            <a:srgbClr val="0070C0"/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Συμπαθητική καταιγίδα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 Μαζική κυκλοφορία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 smtClean="0"/>
              <a:t>Αδρεναλίνης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l-GR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 err="1" smtClean="0"/>
              <a:t>Κορτικιστεροειδών</a:t>
            </a:r>
            <a:endParaRPr lang="el-GR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l-GR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 err="1"/>
              <a:t>Γλυκαγόνης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  <p:sp>
        <p:nvSpPr>
          <p:cNvPr id="20483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Υπερφόρτωση της Αρ. κοιλίας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Υδροστατικό πνευμονικό οίδημα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 βλάβη ισχαιμίας-επαναιμάτωσης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</a:rPr>
              <a:t>Βλάβη στον πνευμονικό ιστό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Point Presentation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Καρδιαγγειακό ΙΙ</a:t>
            </a:r>
            <a:endParaRPr lang="el-GR" dirty="0" smtClean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solidFill>
            <a:srgbClr val="0070C0"/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 smtClean="0"/>
              <a:t>Απώλεια του συμπαθητικού τόνου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b="1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dirty="0" smtClean="0"/>
              <a:t>Περιφερική αγγειοδιαστολή</a:t>
            </a:r>
            <a:endParaRPr lang="el-GR" dirty="0"/>
          </a:p>
        </p:txBody>
      </p:sp>
      <p:sp>
        <p:nvSpPr>
          <p:cNvPr id="21507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el-GR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el-GR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Υπόταση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Ανεπαρκής αιμάτωση οργάνων (καρδιάς)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dirty="0" smtClean="0">
                <a:solidFill>
                  <a:srgbClr val="0070C0"/>
                </a:solidFill>
              </a:rPr>
              <a:t>Θάνατο</a:t>
            </a:r>
          </a:p>
          <a:p>
            <a:pPr eaLnBrk="1" hangingPunct="1">
              <a:buFont typeface="Wingdings" pitchFamily="2" charset="2"/>
              <a:buChar char="Ø"/>
            </a:pPr>
            <a:endParaRPr lang="el-GR" dirty="0" smtClean="0">
              <a:solidFill>
                <a:srgbClr val="0070C0"/>
              </a:solidFill>
            </a:endParaRPr>
          </a:p>
          <a:p>
            <a:pPr eaLnBrk="1" hangingPunct="1"/>
            <a:endParaRPr lang="el-GR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1761</Words>
  <Application>Microsoft Office PowerPoint</Application>
  <PresentationFormat>Προβολή στην οθόνη (4:3)</PresentationFormat>
  <Paragraphs>417</Paragraphs>
  <Slides>56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56</vt:i4>
      </vt:variant>
    </vt:vector>
  </HeadingPairs>
  <TitlesOfParts>
    <vt:vector size="57" baseType="lpstr">
      <vt:lpstr>Θέμα του Office</vt:lpstr>
      <vt:lpstr>ΣΥΝΤΗΡΗΣΗ ΔΟΤΗ –ΔΙΑΧΕΙΡΗΣΗ ΒΙΩΣΙΜΟΤΗΤΑΣ ΚΑΡΔΙΑΣ Κ’ ΠΝΕΥΜΟΝΩΝ</vt:lpstr>
      <vt:lpstr>Εγκεφαλικός Θάνατος </vt:lpstr>
      <vt:lpstr>Διαφάνεια 3</vt:lpstr>
      <vt:lpstr>Εγκεφαλικός Θάνατος </vt:lpstr>
      <vt:lpstr>Η Αλληλουχία της Αποδιοργάνωσης</vt:lpstr>
      <vt:lpstr>Εγκεφαλικός Θάνατος Επιπτώσεις </vt:lpstr>
      <vt:lpstr>Διαφάνεια 7</vt:lpstr>
      <vt:lpstr>Καρδιαγγειακό Ι</vt:lpstr>
      <vt:lpstr>Καρδιαγγειακό ΙΙ</vt:lpstr>
      <vt:lpstr>Αναπνευστικό</vt:lpstr>
      <vt:lpstr>Ορμονικές διαταραχές</vt:lpstr>
      <vt:lpstr>Φλεγμονώδης αντίδραση</vt:lpstr>
      <vt:lpstr>Διαταραχές πηκτικότητας</vt:lpstr>
      <vt:lpstr>Διαταραχές Θερμορύθμισης</vt:lpstr>
      <vt:lpstr>Διαταραχές ηλεκτρολυτών - pH</vt:lpstr>
      <vt:lpstr>Εγκεφαλικός Θάνατος </vt:lpstr>
      <vt:lpstr>Κύριοι στόχοι διαχείρισης του δότη </vt:lpstr>
      <vt:lpstr>Κύριος Στόχος : Oxygen Delivery</vt:lpstr>
      <vt:lpstr>Διαφάνεια 19</vt:lpstr>
      <vt:lpstr>Διαφάνεια 20</vt:lpstr>
      <vt:lpstr>Διαφάνεια 21</vt:lpstr>
      <vt:lpstr>Εργαστηριακός Έλεγχος</vt:lpstr>
      <vt:lpstr>Monitoring πιθανού δότη</vt:lpstr>
      <vt:lpstr>Αιμοδυναμική Υποστήριξη</vt:lpstr>
      <vt:lpstr>Διαφάνεια 25</vt:lpstr>
      <vt:lpstr>Διαφάνεια 26</vt:lpstr>
      <vt:lpstr>Διαφάνεια 27</vt:lpstr>
      <vt:lpstr>Χορήγηση υγρών-αγγεισυσπαστικών-ινοτρόπων</vt:lpstr>
      <vt:lpstr>Αντιμετώπιση επιπλοκών από το καρδιαγγειακό</vt:lpstr>
      <vt:lpstr>Υποστήριξη Αναπνευστικού</vt:lpstr>
      <vt:lpstr>Ρόλος ορμονικής υποκατάστασης</vt:lpstr>
      <vt:lpstr>Αιματολογικό profile</vt:lpstr>
      <vt:lpstr>Διαφάνεια 33</vt:lpstr>
      <vt:lpstr>Ηλεκτρολυτικές Διαταραχές</vt:lpstr>
      <vt:lpstr>Θερμοκρασία  σώματος</vt:lpstr>
      <vt:lpstr>Λοιμώξεις και δείκτες φλεγμονής</vt:lpstr>
      <vt:lpstr>Γενικά  Μέτρα</vt:lpstr>
      <vt:lpstr>Διαφάνεια 38</vt:lpstr>
      <vt:lpstr>Διαχείριση Βιωσιμότητας Καρδιάς Ι</vt:lpstr>
      <vt:lpstr>Διαχείριση Βιωσιμότητας Καρδιάς ΙI</vt:lpstr>
      <vt:lpstr>Διαχείριση Βιωσιμότητας Καρδιάς ΙII</vt:lpstr>
      <vt:lpstr>Διαφάνεια 42</vt:lpstr>
      <vt:lpstr>Διαφάνεια 43</vt:lpstr>
      <vt:lpstr>Διαφάνεια 44</vt:lpstr>
      <vt:lpstr>Εγκεφαλικός Θάνατος κ΄ Πνεύμονας</vt:lpstr>
      <vt:lpstr>Monitoring  πιθανών δοτών Πνεύμονα</vt:lpstr>
      <vt:lpstr>Μηχανικός Αερισμός</vt:lpstr>
      <vt:lpstr>Διαφάνεια 48</vt:lpstr>
      <vt:lpstr>Συμπεράσματα</vt:lpstr>
      <vt:lpstr>Παρουσίαση περιστατικού I</vt:lpstr>
      <vt:lpstr>Παρουσίαση περιστατικού I</vt:lpstr>
      <vt:lpstr>Παρουσίαση περιστατικού I</vt:lpstr>
      <vt:lpstr>Παρουσίαση περιστατικού I</vt:lpstr>
      <vt:lpstr>Παρουσίαση περιστατικού IΙ</vt:lpstr>
      <vt:lpstr>Παρουσίαση περιστατικού IΙ</vt:lpstr>
      <vt:lpstr>Διαφάνεια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ΦΩΤΕΙΝΗ</dc:creator>
  <cp:lastModifiedBy>coordination</cp:lastModifiedBy>
  <cp:revision>139</cp:revision>
  <dcterms:created xsi:type="dcterms:W3CDTF">2016-04-17T15:23:44Z</dcterms:created>
  <dcterms:modified xsi:type="dcterms:W3CDTF">2016-09-20T06:19:34Z</dcterms:modified>
</cp:coreProperties>
</file>