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6"/>
  </p:notesMasterIdLst>
  <p:sldIdLst>
    <p:sldId id="256" r:id="rId2"/>
    <p:sldId id="257" r:id="rId3"/>
    <p:sldId id="258" r:id="rId4"/>
    <p:sldId id="265" r:id="rId5"/>
    <p:sldId id="266" r:id="rId6"/>
    <p:sldId id="267" r:id="rId7"/>
    <p:sldId id="268" r:id="rId8"/>
    <p:sldId id="269" r:id="rId9"/>
    <p:sldId id="270" r:id="rId10"/>
    <p:sldId id="271" r:id="rId11"/>
    <p:sldId id="272" r:id="rId12"/>
    <p:sldId id="273" r:id="rId13"/>
    <p:sldId id="274" r:id="rId14"/>
    <p:sldId id="264" r:id="rId1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15" autoAdjust="0"/>
    <p:restoredTop sz="86439" autoAdjust="0"/>
  </p:normalViewPr>
  <p:slideViewPr>
    <p:cSldViewPr>
      <p:cViewPr varScale="1">
        <p:scale>
          <a:sx n="78" d="100"/>
          <a:sy n="78" d="100"/>
        </p:scale>
        <p:origin x="-1134" y="-102"/>
      </p:cViewPr>
      <p:guideLst>
        <p:guide orient="horz" pos="2160"/>
        <p:guide pos="2880"/>
      </p:guideLst>
    </p:cSldViewPr>
  </p:slideViewPr>
  <p:outlineViewPr>
    <p:cViewPr>
      <p:scale>
        <a:sx n="33" d="100"/>
        <a:sy n="33" d="100"/>
      </p:scale>
      <p:origin x="0" y="1215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FC4D56-B54A-43C3-862C-E9AD54ADAB11}" type="datetimeFigureOut">
              <a:rPr lang="el-GR" smtClean="0"/>
              <a:pPr/>
              <a:t>10/5/2016</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A933D5-81D5-4631-B7E3-99EEE7271BAC}"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14A933D5-81D5-4631-B7E3-99EEE7271BAC}" type="slidenum">
              <a:rPr lang="el-GR" smtClean="0"/>
              <a:pPr/>
              <a:t>4</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8478838" cy="6173788"/>
            <a:chOff x="0" y="0"/>
            <a:chExt cx="5341" cy="3889"/>
          </a:xfrm>
        </p:grpSpPr>
        <p:sp>
          <p:nvSpPr>
            <p:cNvPr id="3075" name="Freeform 3"/>
            <p:cNvSpPr>
              <a:spLocks/>
            </p:cNvSpPr>
            <p:nvPr/>
          </p:nvSpPr>
          <p:spPr bwMode="auto">
            <a:xfrm>
              <a:off x="0" y="0"/>
              <a:ext cx="3863" cy="3889"/>
            </a:xfrm>
            <a:custGeom>
              <a:avLst/>
              <a:gdLst/>
              <a:ahLst/>
              <a:cxnLst>
                <a:cxn ang="0">
                  <a:pos x="3862" y="3418"/>
                </a:cxn>
                <a:cxn ang="0">
                  <a:pos x="457" y="0"/>
                </a:cxn>
                <a:cxn ang="0">
                  <a:pos x="0" y="0"/>
                </a:cxn>
                <a:cxn ang="0">
                  <a:pos x="0" y="481"/>
                </a:cxn>
                <a:cxn ang="0">
                  <a:pos x="3394" y="3888"/>
                </a:cxn>
                <a:cxn ang="0">
                  <a:pos x="3862" y="3418"/>
                </a:cxn>
              </a:cxnLst>
              <a:rect l="0" t="0" r="r" b="b"/>
              <a:pathLst>
                <a:path w="3863" h="3889">
                  <a:moveTo>
                    <a:pt x="3862" y="3418"/>
                  </a:moveTo>
                  <a:lnTo>
                    <a:pt x="457" y="0"/>
                  </a:lnTo>
                  <a:lnTo>
                    <a:pt x="0" y="0"/>
                  </a:lnTo>
                  <a:lnTo>
                    <a:pt x="0" y="481"/>
                  </a:lnTo>
                  <a:lnTo>
                    <a:pt x="3394" y="3888"/>
                  </a:lnTo>
                  <a:lnTo>
                    <a:pt x="3862" y="3418"/>
                  </a:lnTo>
                </a:path>
              </a:pathLst>
            </a:custGeom>
            <a:solidFill>
              <a:schemeClr val="bg1">
                <a:alpha val="50000"/>
              </a:schemeClr>
            </a:solidFill>
            <a:ln w="9525">
              <a:noFill/>
              <a:round/>
              <a:headEnd type="none" w="sm" len="sm"/>
              <a:tailEnd type="none" w="sm" len="sm"/>
            </a:ln>
            <a:effectLst/>
          </p:spPr>
          <p:txBody>
            <a:bodyPr/>
            <a:lstStyle/>
            <a:p>
              <a:endParaRPr lang="el-GR"/>
            </a:p>
          </p:txBody>
        </p:sp>
        <p:sp>
          <p:nvSpPr>
            <p:cNvPr id="3076" name="Freeform 4"/>
            <p:cNvSpPr>
              <a:spLocks/>
            </p:cNvSpPr>
            <p:nvPr/>
          </p:nvSpPr>
          <p:spPr bwMode="auto">
            <a:xfrm>
              <a:off x="860" y="0"/>
              <a:ext cx="3394" cy="3223"/>
            </a:xfrm>
            <a:custGeom>
              <a:avLst/>
              <a:gdLst/>
              <a:ahLst/>
              <a:cxnLst>
                <a:cxn ang="0">
                  <a:pos x="370" y="0"/>
                </a:cxn>
                <a:cxn ang="0">
                  <a:pos x="3393" y="3036"/>
                </a:cxn>
                <a:cxn ang="0">
                  <a:pos x="3208" y="3222"/>
                </a:cxn>
                <a:cxn ang="0">
                  <a:pos x="0" y="0"/>
                </a:cxn>
                <a:cxn ang="0">
                  <a:pos x="370" y="0"/>
                </a:cxn>
              </a:cxnLst>
              <a:rect l="0" t="0" r="r" b="b"/>
              <a:pathLst>
                <a:path w="3394" h="3223">
                  <a:moveTo>
                    <a:pt x="370" y="0"/>
                  </a:moveTo>
                  <a:lnTo>
                    <a:pt x="3393" y="3036"/>
                  </a:lnTo>
                  <a:lnTo>
                    <a:pt x="3208" y="3222"/>
                  </a:lnTo>
                  <a:lnTo>
                    <a:pt x="0" y="0"/>
                  </a:lnTo>
                  <a:lnTo>
                    <a:pt x="370" y="0"/>
                  </a:lnTo>
                </a:path>
              </a:pathLst>
            </a:custGeom>
            <a:solidFill>
              <a:schemeClr val="bg1">
                <a:alpha val="50000"/>
              </a:schemeClr>
            </a:solidFill>
            <a:ln w="9525">
              <a:noFill/>
              <a:round/>
              <a:headEnd type="none" w="sm" len="sm"/>
              <a:tailEnd type="none" w="sm" len="sm"/>
            </a:ln>
            <a:effectLst/>
          </p:spPr>
          <p:txBody>
            <a:bodyPr/>
            <a:lstStyle/>
            <a:p>
              <a:endParaRPr lang="el-GR"/>
            </a:p>
          </p:txBody>
        </p:sp>
        <p:sp>
          <p:nvSpPr>
            <p:cNvPr id="3077" name="Freeform 5"/>
            <p:cNvSpPr>
              <a:spLocks/>
            </p:cNvSpPr>
            <p:nvPr/>
          </p:nvSpPr>
          <p:spPr bwMode="auto">
            <a:xfrm>
              <a:off x="2187" y="0"/>
              <a:ext cx="2859" cy="2556"/>
            </a:xfrm>
            <a:custGeom>
              <a:avLst/>
              <a:gdLst/>
              <a:ahLst/>
              <a:cxnLst>
                <a:cxn ang="0">
                  <a:pos x="630" y="0"/>
                </a:cxn>
                <a:cxn ang="0">
                  <a:pos x="2858" y="2238"/>
                </a:cxn>
                <a:cxn ang="0">
                  <a:pos x="2543" y="2555"/>
                </a:cxn>
                <a:cxn ang="0">
                  <a:pos x="0" y="0"/>
                </a:cxn>
                <a:cxn ang="0">
                  <a:pos x="630" y="0"/>
                </a:cxn>
              </a:cxnLst>
              <a:rect l="0" t="0" r="r" b="b"/>
              <a:pathLst>
                <a:path w="2859" h="2556">
                  <a:moveTo>
                    <a:pt x="630" y="0"/>
                  </a:moveTo>
                  <a:lnTo>
                    <a:pt x="2858" y="2238"/>
                  </a:lnTo>
                  <a:lnTo>
                    <a:pt x="2543" y="2555"/>
                  </a:lnTo>
                  <a:lnTo>
                    <a:pt x="0" y="0"/>
                  </a:lnTo>
                  <a:lnTo>
                    <a:pt x="630" y="0"/>
                  </a:lnTo>
                </a:path>
              </a:pathLst>
            </a:custGeom>
            <a:solidFill>
              <a:schemeClr val="bg1">
                <a:alpha val="50000"/>
              </a:schemeClr>
            </a:solidFill>
            <a:ln w="9525">
              <a:noFill/>
              <a:round/>
              <a:headEnd type="none" w="sm" len="sm"/>
              <a:tailEnd type="none" w="sm" len="sm"/>
            </a:ln>
            <a:effectLst/>
          </p:spPr>
          <p:txBody>
            <a:bodyPr/>
            <a:lstStyle/>
            <a:p>
              <a:endParaRPr lang="el-GR"/>
            </a:p>
          </p:txBody>
        </p:sp>
        <p:sp>
          <p:nvSpPr>
            <p:cNvPr id="3078" name="Freeform 6"/>
            <p:cNvSpPr>
              <a:spLocks/>
            </p:cNvSpPr>
            <p:nvPr/>
          </p:nvSpPr>
          <p:spPr bwMode="auto">
            <a:xfrm>
              <a:off x="3055" y="0"/>
              <a:ext cx="2286" cy="2121"/>
            </a:xfrm>
            <a:custGeom>
              <a:avLst/>
              <a:gdLst/>
              <a:ahLst/>
              <a:cxnLst>
                <a:cxn ang="0">
                  <a:pos x="0" y="0"/>
                </a:cxn>
                <a:cxn ang="0">
                  <a:pos x="2111" y="2120"/>
                </a:cxn>
                <a:cxn ang="0">
                  <a:pos x="2285" y="1945"/>
                </a:cxn>
                <a:cxn ang="0">
                  <a:pos x="348" y="0"/>
                </a:cxn>
                <a:cxn ang="0">
                  <a:pos x="0" y="0"/>
                </a:cxn>
              </a:cxnLst>
              <a:rect l="0" t="0" r="r" b="b"/>
              <a:pathLst>
                <a:path w="2286" h="2121">
                  <a:moveTo>
                    <a:pt x="0" y="0"/>
                  </a:moveTo>
                  <a:lnTo>
                    <a:pt x="2111" y="2120"/>
                  </a:lnTo>
                  <a:lnTo>
                    <a:pt x="2285" y="1945"/>
                  </a:lnTo>
                  <a:lnTo>
                    <a:pt x="348" y="0"/>
                  </a:lnTo>
                  <a:lnTo>
                    <a:pt x="0" y="0"/>
                  </a:lnTo>
                </a:path>
              </a:pathLst>
            </a:custGeom>
            <a:solidFill>
              <a:schemeClr val="bg1">
                <a:alpha val="50000"/>
              </a:schemeClr>
            </a:solidFill>
            <a:ln w="9525">
              <a:noFill/>
              <a:round/>
              <a:headEnd type="none" w="sm" len="sm"/>
              <a:tailEnd type="none" w="sm" len="sm"/>
            </a:ln>
            <a:effectLst/>
          </p:spPr>
          <p:txBody>
            <a:bodyPr/>
            <a:lstStyle/>
            <a:p>
              <a:endParaRPr lang="el-GR"/>
            </a:p>
          </p:txBody>
        </p:sp>
      </p:grpSp>
      <p:sp>
        <p:nvSpPr>
          <p:cNvPr id="3079" name="Rectangle 7"/>
          <p:cNvSpPr>
            <a:spLocks noGrp="1" noChangeArrowheads="1"/>
          </p:cNvSpPr>
          <p:nvPr>
            <p:ph type="ctrTitle" sz="quarter"/>
          </p:nvPr>
        </p:nvSpPr>
        <p:spPr>
          <a:xfrm>
            <a:off x="685800" y="1143000"/>
            <a:ext cx="7772400" cy="1143000"/>
          </a:xfrm>
        </p:spPr>
        <p:txBody>
          <a:bodyPr/>
          <a:lstStyle>
            <a:lvl1pPr>
              <a:defRPr/>
            </a:lvl1pPr>
          </a:lstStyle>
          <a:p>
            <a:r>
              <a:rPr lang="el-GR"/>
              <a:t>Κάντε κλικ για να επεξεργαστείτε τον τίτλο</a:t>
            </a:r>
          </a:p>
        </p:txBody>
      </p:sp>
      <p:sp>
        <p:nvSpPr>
          <p:cNvPr id="3080" name="Rectangle 8"/>
          <p:cNvSpPr>
            <a:spLocks noGrp="1" noChangeArrowheads="1"/>
          </p:cNvSpPr>
          <p:nvPr>
            <p:ph type="subTitle" sz="quarter" idx="1"/>
          </p:nvPr>
        </p:nvSpPr>
        <p:spPr>
          <a:xfrm>
            <a:off x="1371600" y="2819400"/>
            <a:ext cx="6400800" cy="1752600"/>
          </a:xfrm>
          <a:ln w="9525">
            <a:headEnd/>
            <a:tailEnd/>
          </a:ln>
        </p:spPr>
        <p:txBody>
          <a:bodyPr lIns="92075" tIns="46038" rIns="92075" bIns="46038"/>
          <a:lstStyle>
            <a:lvl1pPr marL="0" indent="0" algn="ctr">
              <a:buFont typeface="Wingdings" pitchFamily="2" charset="2"/>
              <a:buNone/>
              <a:defRPr/>
            </a:lvl1pPr>
          </a:lstStyle>
          <a:p>
            <a:r>
              <a:rPr lang="el-GR"/>
              <a:t>Κάντε κλικ για να επεξεργαστείτε τον υπότιτλο του υποδείγματος</a:t>
            </a:r>
          </a:p>
        </p:txBody>
      </p:sp>
      <p:sp>
        <p:nvSpPr>
          <p:cNvPr id="3081" name="Rectangle 9"/>
          <p:cNvSpPr>
            <a:spLocks noGrp="1" noChangeArrowheads="1"/>
          </p:cNvSpPr>
          <p:nvPr>
            <p:ph type="dt" sz="quarter" idx="2"/>
          </p:nvPr>
        </p:nvSpPr>
        <p:spPr/>
        <p:txBody>
          <a:bodyPr/>
          <a:lstStyle>
            <a:lvl1pPr>
              <a:defRPr>
                <a:solidFill>
                  <a:srgbClr val="FFFFFF"/>
                </a:solidFill>
              </a:defRPr>
            </a:lvl1pPr>
          </a:lstStyle>
          <a:p>
            <a:endParaRPr lang="el-GR"/>
          </a:p>
        </p:txBody>
      </p:sp>
      <p:sp>
        <p:nvSpPr>
          <p:cNvPr id="3082" name="Rectangle 10"/>
          <p:cNvSpPr>
            <a:spLocks noGrp="1" noChangeArrowheads="1"/>
          </p:cNvSpPr>
          <p:nvPr>
            <p:ph type="ftr" sz="quarter" idx="3"/>
          </p:nvPr>
        </p:nvSpPr>
        <p:spPr/>
        <p:txBody>
          <a:bodyPr/>
          <a:lstStyle>
            <a:lvl1pPr>
              <a:defRPr>
                <a:solidFill>
                  <a:srgbClr val="FFFFFF"/>
                </a:solidFill>
              </a:defRPr>
            </a:lvl1pPr>
          </a:lstStyle>
          <a:p>
            <a:endParaRPr lang="el-GR"/>
          </a:p>
        </p:txBody>
      </p:sp>
      <p:sp>
        <p:nvSpPr>
          <p:cNvPr id="3083" name="Rectangle 11"/>
          <p:cNvSpPr>
            <a:spLocks noGrp="1" noChangeArrowheads="1"/>
          </p:cNvSpPr>
          <p:nvPr>
            <p:ph type="sldNum" sz="quarter" idx="4"/>
          </p:nvPr>
        </p:nvSpPr>
        <p:spPr/>
        <p:txBody>
          <a:bodyPr/>
          <a:lstStyle>
            <a:lvl1pPr>
              <a:defRPr>
                <a:solidFill>
                  <a:srgbClr val="FFFFFF"/>
                </a:solidFill>
              </a:defRPr>
            </a:lvl1pPr>
          </a:lstStyle>
          <a:p>
            <a:fld id="{00CA44CE-A667-4D22-B23A-1CFBD2AEBF78}" type="slidenum">
              <a:rPr lang="el-G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F4DF41BB-BB78-4CC3-9573-C8EB20EDD900}" type="slidenum">
              <a:rPr lang="el-G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15100" y="228600"/>
            <a:ext cx="1943100" cy="5867400"/>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685800" y="228600"/>
            <a:ext cx="5676900" cy="5867400"/>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09B2E68F-CFB8-49FA-B31D-FBA68DFBC36D}" type="slidenum">
              <a:rPr lang="el-G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07F6B91C-9676-47AD-815A-EDDD1B66FBB5}" type="slidenum">
              <a:rPr lang="el-G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E99F68E0-B93C-41D7-B86C-E0C08F1148F8}" type="slidenum">
              <a:rPr lang="el-G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685800" y="1641475"/>
            <a:ext cx="38100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41475"/>
            <a:ext cx="38100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AC7808C1-85B5-4EEA-A547-185489487A03}" type="slidenum">
              <a:rPr lang="el-G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lvl1pPr>
              <a:defRPr/>
            </a:lvl1pPr>
          </a:lstStyle>
          <a:p>
            <a:endParaRPr lang="el-GR"/>
          </a:p>
        </p:txBody>
      </p:sp>
      <p:sp>
        <p:nvSpPr>
          <p:cNvPr id="8" name="7 - Θέση υποσέλιδου"/>
          <p:cNvSpPr>
            <a:spLocks noGrp="1"/>
          </p:cNvSpPr>
          <p:nvPr>
            <p:ph type="ftr" sz="quarter" idx="11"/>
          </p:nvPr>
        </p:nvSpPr>
        <p:spPr/>
        <p:txBody>
          <a:bodyPr/>
          <a:lstStyle>
            <a:lvl1pPr>
              <a:defRPr/>
            </a:lvl1pPr>
          </a:lstStyle>
          <a:p>
            <a:endParaRPr lang="el-GR"/>
          </a:p>
        </p:txBody>
      </p:sp>
      <p:sp>
        <p:nvSpPr>
          <p:cNvPr id="9" name="8 - Θέση αριθμού διαφάνειας"/>
          <p:cNvSpPr>
            <a:spLocks noGrp="1"/>
          </p:cNvSpPr>
          <p:nvPr>
            <p:ph type="sldNum" sz="quarter" idx="12"/>
          </p:nvPr>
        </p:nvSpPr>
        <p:spPr/>
        <p:txBody>
          <a:bodyPr/>
          <a:lstStyle>
            <a:lvl1pPr>
              <a:defRPr/>
            </a:lvl1pPr>
          </a:lstStyle>
          <a:p>
            <a:fld id="{AF831236-9577-437D-A9AF-42D63DAF619E}" type="slidenum">
              <a:rPr lang="el-G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lvl1pPr>
              <a:defRPr/>
            </a:lvl1pPr>
          </a:lstStyle>
          <a:p>
            <a:endParaRPr lang="el-GR"/>
          </a:p>
        </p:txBody>
      </p:sp>
      <p:sp>
        <p:nvSpPr>
          <p:cNvPr id="4" name="3 - Θέση υποσέλιδου"/>
          <p:cNvSpPr>
            <a:spLocks noGrp="1"/>
          </p:cNvSpPr>
          <p:nvPr>
            <p:ph type="ftr" sz="quarter" idx="11"/>
          </p:nvPr>
        </p:nvSpPr>
        <p:spPr/>
        <p:txBody>
          <a:bodyPr/>
          <a:lstStyle>
            <a:lvl1pPr>
              <a:defRPr/>
            </a:lvl1pPr>
          </a:lstStyle>
          <a:p>
            <a:endParaRPr lang="el-GR"/>
          </a:p>
        </p:txBody>
      </p:sp>
      <p:sp>
        <p:nvSpPr>
          <p:cNvPr id="5" name="4 - Θέση αριθμού διαφάνειας"/>
          <p:cNvSpPr>
            <a:spLocks noGrp="1"/>
          </p:cNvSpPr>
          <p:nvPr>
            <p:ph type="sldNum" sz="quarter" idx="12"/>
          </p:nvPr>
        </p:nvSpPr>
        <p:spPr/>
        <p:txBody>
          <a:bodyPr/>
          <a:lstStyle>
            <a:lvl1pPr>
              <a:defRPr/>
            </a:lvl1pPr>
          </a:lstStyle>
          <a:p>
            <a:fld id="{37EC159A-CD82-4C10-882D-178C11BCCFA1}" type="slidenum">
              <a:rPr lang="el-G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endParaRPr lang="el-GR"/>
          </a:p>
        </p:txBody>
      </p:sp>
      <p:sp>
        <p:nvSpPr>
          <p:cNvPr id="3" name="2 - Θέση υποσέλιδου"/>
          <p:cNvSpPr>
            <a:spLocks noGrp="1"/>
          </p:cNvSpPr>
          <p:nvPr>
            <p:ph type="ftr" sz="quarter" idx="11"/>
          </p:nvPr>
        </p:nvSpPr>
        <p:spPr/>
        <p:txBody>
          <a:bodyPr/>
          <a:lstStyle>
            <a:lvl1pPr>
              <a:defRPr/>
            </a:lvl1pPr>
          </a:lstStyle>
          <a:p>
            <a:endParaRPr lang="el-GR"/>
          </a:p>
        </p:txBody>
      </p:sp>
      <p:sp>
        <p:nvSpPr>
          <p:cNvPr id="4" name="3 - Θέση αριθμού διαφάνειας"/>
          <p:cNvSpPr>
            <a:spLocks noGrp="1"/>
          </p:cNvSpPr>
          <p:nvPr>
            <p:ph type="sldNum" sz="quarter" idx="12"/>
          </p:nvPr>
        </p:nvSpPr>
        <p:spPr/>
        <p:txBody>
          <a:bodyPr/>
          <a:lstStyle>
            <a:lvl1pPr>
              <a:defRPr/>
            </a:lvl1pPr>
          </a:lstStyle>
          <a:p>
            <a:fld id="{AD3720EC-0A58-4B6A-9B05-E1DDD8EBFFFA}" type="slidenum">
              <a:rPr lang="el-G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B6BDC8BE-8F3D-48BC-AC56-E50E1ABCF40C}" type="slidenum">
              <a:rPr lang="el-G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F2CEB444-DF71-4DB8-816A-387F8C82C2BE}" type="slidenum">
              <a:rPr lang="el-G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8478838" cy="6173788"/>
            <a:chOff x="0" y="0"/>
            <a:chExt cx="5341" cy="3889"/>
          </a:xfrm>
        </p:grpSpPr>
        <p:sp>
          <p:nvSpPr>
            <p:cNvPr id="2051" name="Freeform 3"/>
            <p:cNvSpPr>
              <a:spLocks/>
            </p:cNvSpPr>
            <p:nvPr/>
          </p:nvSpPr>
          <p:spPr bwMode="auto">
            <a:xfrm>
              <a:off x="0" y="0"/>
              <a:ext cx="3863" cy="3889"/>
            </a:xfrm>
            <a:custGeom>
              <a:avLst/>
              <a:gdLst/>
              <a:ahLst/>
              <a:cxnLst>
                <a:cxn ang="0">
                  <a:pos x="3862" y="3418"/>
                </a:cxn>
                <a:cxn ang="0">
                  <a:pos x="457" y="0"/>
                </a:cxn>
                <a:cxn ang="0">
                  <a:pos x="0" y="0"/>
                </a:cxn>
                <a:cxn ang="0">
                  <a:pos x="0" y="481"/>
                </a:cxn>
                <a:cxn ang="0">
                  <a:pos x="3394" y="3888"/>
                </a:cxn>
                <a:cxn ang="0">
                  <a:pos x="3862" y="3418"/>
                </a:cxn>
              </a:cxnLst>
              <a:rect l="0" t="0" r="r" b="b"/>
              <a:pathLst>
                <a:path w="3863" h="3889">
                  <a:moveTo>
                    <a:pt x="3862" y="3418"/>
                  </a:moveTo>
                  <a:lnTo>
                    <a:pt x="457" y="0"/>
                  </a:lnTo>
                  <a:lnTo>
                    <a:pt x="0" y="0"/>
                  </a:lnTo>
                  <a:lnTo>
                    <a:pt x="0" y="481"/>
                  </a:lnTo>
                  <a:lnTo>
                    <a:pt x="3394" y="3888"/>
                  </a:lnTo>
                  <a:lnTo>
                    <a:pt x="3862" y="3418"/>
                  </a:lnTo>
                </a:path>
              </a:pathLst>
            </a:custGeom>
            <a:solidFill>
              <a:schemeClr val="bg1">
                <a:alpha val="50000"/>
              </a:schemeClr>
            </a:solidFill>
            <a:ln w="9525">
              <a:noFill/>
              <a:round/>
              <a:headEnd type="none" w="sm" len="sm"/>
              <a:tailEnd type="none" w="sm" len="sm"/>
            </a:ln>
            <a:effectLst/>
          </p:spPr>
          <p:txBody>
            <a:bodyPr/>
            <a:lstStyle/>
            <a:p>
              <a:endParaRPr lang="el-GR"/>
            </a:p>
          </p:txBody>
        </p:sp>
        <p:sp>
          <p:nvSpPr>
            <p:cNvPr id="2052" name="Freeform 4"/>
            <p:cNvSpPr>
              <a:spLocks/>
            </p:cNvSpPr>
            <p:nvPr/>
          </p:nvSpPr>
          <p:spPr bwMode="auto">
            <a:xfrm>
              <a:off x="860" y="0"/>
              <a:ext cx="3394" cy="3223"/>
            </a:xfrm>
            <a:custGeom>
              <a:avLst/>
              <a:gdLst/>
              <a:ahLst/>
              <a:cxnLst>
                <a:cxn ang="0">
                  <a:pos x="370" y="0"/>
                </a:cxn>
                <a:cxn ang="0">
                  <a:pos x="3393" y="3036"/>
                </a:cxn>
                <a:cxn ang="0">
                  <a:pos x="3208" y="3222"/>
                </a:cxn>
                <a:cxn ang="0">
                  <a:pos x="0" y="0"/>
                </a:cxn>
                <a:cxn ang="0">
                  <a:pos x="370" y="0"/>
                </a:cxn>
              </a:cxnLst>
              <a:rect l="0" t="0" r="r" b="b"/>
              <a:pathLst>
                <a:path w="3394" h="3223">
                  <a:moveTo>
                    <a:pt x="370" y="0"/>
                  </a:moveTo>
                  <a:lnTo>
                    <a:pt x="3393" y="3036"/>
                  </a:lnTo>
                  <a:lnTo>
                    <a:pt x="3208" y="3222"/>
                  </a:lnTo>
                  <a:lnTo>
                    <a:pt x="0" y="0"/>
                  </a:lnTo>
                  <a:lnTo>
                    <a:pt x="370" y="0"/>
                  </a:lnTo>
                </a:path>
              </a:pathLst>
            </a:custGeom>
            <a:solidFill>
              <a:schemeClr val="bg1">
                <a:alpha val="50000"/>
              </a:schemeClr>
            </a:solidFill>
            <a:ln w="9525">
              <a:noFill/>
              <a:round/>
              <a:headEnd type="none" w="sm" len="sm"/>
              <a:tailEnd type="none" w="sm" len="sm"/>
            </a:ln>
            <a:effectLst/>
          </p:spPr>
          <p:txBody>
            <a:bodyPr/>
            <a:lstStyle/>
            <a:p>
              <a:endParaRPr lang="el-GR"/>
            </a:p>
          </p:txBody>
        </p:sp>
        <p:sp>
          <p:nvSpPr>
            <p:cNvPr id="2053" name="Freeform 5"/>
            <p:cNvSpPr>
              <a:spLocks/>
            </p:cNvSpPr>
            <p:nvPr/>
          </p:nvSpPr>
          <p:spPr bwMode="auto">
            <a:xfrm>
              <a:off x="2187" y="0"/>
              <a:ext cx="2859" cy="2556"/>
            </a:xfrm>
            <a:custGeom>
              <a:avLst/>
              <a:gdLst/>
              <a:ahLst/>
              <a:cxnLst>
                <a:cxn ang="0">
                  <a:pos x="630" y="0"/>
                </a:cxn>
                <a:cxn ang="0">
                  <a:pos x="2858" y="2238"/>
                </a:cxn>
                <a:cxn ang="0">
                  <a:pos x="2543" y="2555"/>
                </a:cxn>
                <a:cxn ang="0">
                  <a:pos x="0" y="0"/>
                </a:cxn>
                <a:cxn ang="0">
                  <a:pos x="630" y="0"/>
                </a:cxn>
              </a:cxnLst>
              <a:rect l="0" t="0" r="r" b="b"/>
              <a:pathLst>
                <a:path w="2859" h="2556">
                  <a:moveTo>
                    <a:pt x="630" y="0"/>
                  </a:moveTo>
                  <a:lnTo>
                    <a:pt x="2858" y="2238"/>
                  </a:lnTo>
                  <a:lnTo>
                    <a:pt x="2543" y="2555"/>
                  </a:lnTo>
                  <a:lnTo>
                    <a:pt x="0" y="0"/>
                  </a:lnTo>
                  <a:lnTo>
                    <a:pt x="630" y="0"/>
                  </a:lnTo>
                </a:path>
              </a:pathLst>
            </a:custGeom>
            <a:solidFill>
              <a:schemeClr val="bg1">
                <a:alpha val="50000"/>
              </a:schemeClr>
            </a:solidFill>
            <a:ln w="9525">
              <a:noFill/>
              <a:round/>
              <a:headEnd type="none" w="sm" len="sm"/>
              <a:tailEnd type="none" w="sm" len="sm"/>
            </a:ln>
            <a:effectLst/>
          </p:spPr>
          <p:txBody>
            <a:bodyPr/>
            <a:lstStyle/>
            <a:p>
              <a:endParaRPr lang="el-GR"/>
            </a:p>
          </p:txBody>
        </p:sp>
        <p:sp>
          <p:nvSpPr>
            <p:cNvPr id="2054" name="Freeform 6"/>
            <p:cNvSpPr>
              <a:spLocks/>
            </p:cNvSpPr>
            <p:nvPr/>
          </p:nvSpPr>
          <p:spPr bwMode="auto">
            <a:xfrm>
              <a:off x="3055" y="0"/>
              <a:ext cx="2286" cy="2121"/>
            </a:xfrm>
            <a:custGeom>
              <a:avLst/>
              <a:gdLst/>
              <a:ahLst/>
              <a:cxnLst>
                <a:cxn ang="0">
                  <a:pos x="0" y="0"/>
                </a:cxn>
                <a:cxn ang="0">
                  <a:pos x="2111" y="2120"/>
                </a:cxn>
                <a:cxn ang="0">
                  <a:pos x="2285" y="1945"/>
                </a:cxn>
                <a:cxn ang="0">
                  <a:pos x="348" y="0"/>
                </a:cxn>
                <a:cxn ang="0">
                  <a:pos x="0" y="0"/>
                </a:cxn>
              </a:cxnLst>
              <a:rect l="0" t="0" r="r" b="b"/>
              <a:pathLst>
                <a:path w="2286" h="2121">
                  <a:moveTo>
                    <a:pt x="0" y="0"/>
                  </a:moveTo>
                  <a:lnTo>
                    <a:pt x="2111" y="2120"/>
                  </a:lnTo>
                  <a:lnTo>
                    <a:pt x="2285" y="1945"/>
                  </a:lnTo>
                  <a:lnTo>
                    <a:pt x="348" y="0"/>
                  </a:lnTo>
                  <a:lnTo>
                    <a:pt x="0" y="0"/>
                  </a:lnTo>
                </a:path>
              </a:pathLst>
            </a:custGeom>
            <a:solidFill>
              <a:schemeClr val="bg1">
                <a:alpha val="50000"/>
              </a:schemeClr>
            </a:solidFill>
            <a:ln w="9525">
              <a:noFill/>
              <a:round/>
              <a:headEnd type="none" w="sm" len="sm"/>
              <a:tailEnd type="none" w="sm" len="sm"/>
            </a:ln>
            <a:effectLst/>
          </p:spPr>
          <p:txBody>
            <a:bodyPr/>
            <a:lstStyle/>
            <a:p>
              <a:endParaRPr lang="el-GR"/>
            </a:p>
          </p:txBody>
        </p:sp>
      </p:grpSp>
      <p:sp>
        <p:nvSpPr>
          <p:cNvPr id="2055" name="Rectangle 7"/>
          <p:cNvSpPr>
            <a:spLocks noGrp="1" noChangeArrowheads="1"/>
          </p:cNvSpPr>
          <p:nvPr>
            <p:ph type="title"/>
          </p:nvPr>
        </p:nvSpPr>
        <p:spPr bwMode="auto">
          <a:xfrm>
            <a:off x="685800" y="228600"/>
            <a:ext cx="7772400" cy="1219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l-GR" smtClean="0"/>
              <a:t>Κάντε κλικ για να επεξεργαστείτε τον τίτλο</a:t>
            </a:r>
          </a:p>
        </p:txBody>
      </p:sp>
      <p:sp>
        <p:nvSpPr>
          <p:cNvPr id="2057" name="Rectangle 9"/>
          <p:cNvSpPr>
            <a:spLocks noGrp="1" noChangeArrowheads="1"/>
          </p:cNvSpPr>
          <p:nvPr>
            <p:ph type="dt" sz="half" idx="2"/>
          </p:nvPr>
        </p:nvSpPr>
        <p:spPr bwMode="auto">
          <a:xfrm>
            <a:off x="685800" y="62484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spcBef>
                <a:spcPct val="50000"/>
              </a:spcBef>
              <a:defRPr sz="1400"/>
            </a:lvl1pPr>
          </a:lstStyle>
          <a:p>
            <a:endParaRPr lang="el-GR"/>
          </a:p>
        </p:txBody>
      </p:sp>
      <p:sp>
        <p:nvSpPr>
          <p:cNvPr id="2058" name="Rectangle 10"/>
          <p:cNvSpPr>
            <a:spLocks noGrp="1" noChangeArrowheads="1"/>
          </p:cNvSpPr>
          <p:nvPr>
            <p:ph type="ftr" sz="quarter" idx="3"/>
          </p:nvPr>
        </p:nvSpPr>
        <p:spPr bwMode="auto">
          <a:xfrm>
            <a:off x="3124200" y="6248400"/>
            <a:ext cx="28956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ctr">
              <a:spcBef>
                <a:spcPct val="50000"/>
              </a:spcBef>
              <a:defRPr sz="1400"/>
            </a:lvl1pPr>
          </a:lstStyle>
          <a:p>
            <a:endParaRPr lang="el-GR"/>
          </a:p>
        </p:txBody>
      </p:sp>
      <p:sp>
        <p:nvSpPr>
          <p:cNvPr id="2059" name="Rectangle 11"/>
          <p:cNvSpPr>
            <a:spLocks noGrp="1" noChangeArrowheads="1"/>
          </p:cNvSpPr>
          <p:nvPr>
            <p:ph type="sldNum" sz="quarter" idx="4"/>
          </p:nvPr>
        </p:nvSpPr>
        <p:spPr bwMode="auto">
          <a:xfrm>
            <a:off x="6553200" y="62484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spcBef>
                <a:spcPct val="50000"/>
              </a:spcBef>
              <a:defRPr sz="1400"/>
            </a:lvl1pPr>
          </a:lstStyle>
          <a:p>
            <a:fld id="{AC332711-FFC2-447F-AD14-23418DAF53A9}" type="slidenum">
              <a:rPr lang="el-GR"/>
              <a:pPr/>
              <a:t>‹#›</a:t>
            </a:fld>
            <a:endParaRPr lang="el-GR"/>
          </a:p>
        </p:txBody>
      </p:sp>
      <p:sp>
        <p:nvSpPr>
          <p:cNvPr id="2060" name="Rectangle 12"/>
          <p:cNvSpPr>
            <a:spLocks noGrp="1" noChangeArrowheads="1"/>
          </p:cNvSpPr>
          <p:nvPr>
            <p:ph type="body" idx="1"/>
          </p:nvPr>
        </p:nvSpPr>
        <p:spPr bwMode="auto">
          <a:xfrm>
            <a:off x="685800" y="1641475"/>
            <a:ext cx="7772400" cy="4454525"/>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imes New Roman"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imes New Roman"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imes New Roman"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imes New Roman"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imes New Roman"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imes New Roman"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imes New Roman"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imes New Roman" charset="0"/>
        </a:defRPr>
      </a:lvl9pPr>
    </p:titleStyle>
    <p:bodyStyle>
      <a:lvl1pPr marL="342900" indent="-342900" algn="l" rtl="0" fontAlgn="base">
        <a:spcBef>
          <a:spcPct val="20000"/>
        </a:spcBef>
        <a:spcAft>
          <a:spcPct val="0"/>
        </a:spcAft>
        <a:buClr>
          <a:schemeClr val="tx2"/>
        </a:buClr>
        <a:buSzPct val="7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1"/>
        </a:buClr>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tx2"/>
        </a:buClr>
        <a:buSzPct val="7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t.vidalis@bioethics.gr" TargetMode="External"/><Relationship Id="rId2" Type="http://schemas.openxmlformats.org/officeDocument/2006/relationships/hyperlink" Target="http://www.bioethics.g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lstStyle/>
          <a:p>
            <a:r>
              <a:rPr lang="el-GR" dirty="0"/>
              <a:t/>
            </a:r>
            <a:br>
              <a:rPr lang="el-GR" dirty="0"/>
            </a:br>
            <a:r>
              <a:rPr lang="el-GR" dirty="0"/>
              <a:t/>
            </a:r>
            <a:br>
              <a:rPr lang="el-GR" dirty="0"/>
            </a:br>
            <a:r>
              <a:rPr lang="el-GR" dirty="0" smtClean="0"/>
              <a:t/>
            </a:r>
            <a:br>
              <a:rPr lang="el-GR" dirty="0" smtClean="0"/>
            </a:br>
            <a:r>
              <a:rPr lang="el-GR" dirty="0" smtClean="0"/>
              <a:t/>
            </a:r>
            <a:br>
              <a:rPr lang="el-GR" dirty="0" smtClean="0"/>
            </a:br>
            <a:r>
              <a:rPr lang="el-GR" dirty="0" smtClean="0"/>
              <a:t/>
            </a:r>
            <a:br>
              <a:rPr lang="el-GR" dirty="0" smtClean="0"/>
            </a:br>
            <a:r>
              <a:rPr lang="el-GR" sz="3600" dirty="0" smtClean="0">
                <a:effectLst>
                  <a:outerShdw blurRad="50800" dist="38100" algn="tr" rotWithShape="0">
                    <a:prstClr val="black">
                      <a:alpha val="40000"/>
                    </a:prstClr>
                  </a:outerShdw>
                </a:effectLst>
              </a:rPr>
              <a:t>Νομικά θέματα </a:t>
            </a:r>
            <a:br>
              <a:rPr lang="el-GR" sz="3600" dirty="0" smtClean="0">
                <a:effectLst>
                  <a:outerShdw blurRad="50800" dist="38100" algn="tr" rotWithShape="0">
                    <a:prstClr val="black">
                      <a:alpha val="40000"/>
                    </a:prstClr>
                  </a:outerShdw>
                </a:effectLst>
              </a:rPr>
            </a:br>
            <a:r>
              <a:rPr lang="el-GR" sz="3600" dirty="0" smtClean="0">
                <a:effectLst>
                  <a:outerShdw blurRad="50800" dist="38100" algn="tr" rotWithShape="0">
                    <a:prstClr val="black">
                      <a:alpha val="40000"/>
                    </a:prstClr>
                  </a:outerShdw>
                </a:effectLst>
              </a:rPr>
              <a:t>στον συντονισμό μεταμοσχεύσεων</a:t>
            </a:r>
            <a:r>
              <a:rPr lang="en-US" dirty="0" smtClean="0"/>
              <a:t/>
            </a:r>
            <a:br>
              <a:rPr lang="en-US" dirty="0" smtClean="0"/>
            </a:br>
            <a:endParaRPr lang="el-GR" dirty="0"/>
          </a:p>
        </p:txBody>
      </p:sp>
      <p:sp>
        <p:nvSpPr>
          <p:cNvPr id="26627" name="Rectangle 3"/>
          <p:cNvSpPr>
            <a:spLocks noGrp="1" noChangeArrowheads="1"/>
          </p:cNvSpPr>
          <p:nvPr>
            <p:ph type="subTitle" idx="1"/>
          </p:nvPr>
        </p:nvSpPr>
        <p:spPr/>
        <p:txBody>
          <a:bodyPr/>
          <a:lstStyle/>
          <a:p>
            <a:endParaRPr lang="el-GR" dirty="0" smtClean="0"/>
          </a:p>
          <a:p>
            <a:endParaRPr lang="el-GR" dirty="0" smtClean="0"/>
          </a:p>
          <a:p>
            <a:endParaRPr lang="el-GR" dirty="0" smtClean="0"/>
          </a:p>
          <a:p>
            <a:pPr algn="r"/>
            <a:endParaRPr lang="el-GR" sz="2400" dirty="0" smtClean="0"/>
          </a:p>
          <a:p>
            <a:pPr algn="r"/>
            <a:r>
              <a:rPr lang="el-GR" sz="2400" dirty="0" smtClean="0"/>
              <a:t>Τ. Κ. Βιδάλης</a:t>
            </a:r>
          </a:p>
          <a:p>
            <a:pPr algn="r"/>
            <a:r>
              <a:rPr lang="el-GR" sz="2000" dirty="0" smtClean="0"/>
              <a:t> Δρ. Ν., Δικηγόρος</a:t>
            </a:r>
          </a:p>
          <a:p>
            <a:pPr algn="r"/>
            <a:r>
              <a:rPr lang="el-GR" sz="2000" dirty="0" smtClean="0"/>
              <a:t>Επιστ. Συνεργάτης Εθνικής</a:t>
            </a:r>
            <a:r>
              <a:rPr lang="el-GR" sz="2000" baseline="0" dirty="0" smtClean="0"/>
              <a:t> </a:t>
            </a:r>
            <a:r>
              <a:rPr lang="el-GR" sz="2000" dirty="0" smtClean="0"/>
              <a:t>Επιτροπής</a:t>
            </a:r>
            <a:r>
              <a:rPr lang="el-GR" sz="2000" baseline="0" dirty="0" smtClean="0"/>
              <a:t> </a:t>
            </a:r>
            <a:r>
              <a:rPr lang="el-GR" sz="2000" dirty="0" smtClean="0"/>
              <a:t>Βιοηθικής </a:t>
            </a:r>
          </a:p>
          <a:p>
            <a:pPr algn="r"/>
            <a:r>
              <a:rPr lang="el-GR" sz="2000" dirty="0" smtClean="0"/>
              <a:t>Εμπειρογνώμων </a:t>
            </a:r>
            <a:r>
              <a:rPr lang="en-US" sz="2000" dirty="0" smtClean="0"/>
              <a:t>E</a:t>
            </a:r>
            <a:r>
              <a:rPr lang="el-GR" sz="2000" dirty="0" smtClean="0"/>
              <a:t>Ε</a:t>
            </a:r>
            <a:r>
              <a:rPr lang="en-US" sz="2000" dirty="0" smtClean="0"/>
              <a:t> </a:t>
            </a:r>
            <a:endParaRPr lang="el-GR" sz="2000" dirty="0"/>
          </a:p>
        </p:txBody>
      </p:sp>
      <p:pic>
        <p:nvPicPr>
          <p:cNvPr id="4" name="Picture 1" descr="C:\Users\gmenoudakou\Desktop\Γεφυρες Ζωης.jpg"/>
          <p:cNvPicPr>
            <a:picLocks noChangeAspect="1" noChangeArrowheads="1"/>
          </p:cNvPicPr>
          <p:nvPr/>
        </p:nvPicPr>
        <p:blipFill>
          <a:blip r:embed="rId2" cstate="print"/>
          <a:srcRect/>
          <a:stretch>
            <a:fillRect/>
          </a:stretch>
        </p:blipFill>
        <p:spPr bwMode="auto">
          <a:xfrm>
            <a:off x="251520" y="188640"/>
            <a:ext cx="1765008" cy="135732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200" dirty="0" smtClean="0"/>
              <a:t>Πρόσβαση των συγγενών</a:t>
            </a:r>
            <a:endParaRPr lang="el-GR" sz="3200" dirty="0"/>
          </a:p>
        </p:txBody>
      </p:sp>
      <p:sp>
        <p:nvSpPr>
          <p:cNvPr id="3" name="2 - Θέση περιεχομένου"/>
          <p:cNvSpPr>
            <a:spLocks noGrp="1"/>
          </p:cNvSpPr>
          <p:nvPr>
            <p:ph idx="1"/>
          </p:nvPr>
        </p:nvSpPr>
        <p:spPr/>
        <p:txBody>
          <a:bodyPr/>
          <a:lstStyle/>
          <a:p>
            <a:pPr lvl="0"/>
            <a:r>
              <a:rPr lang="el-GR" sz="2400" dirty="0" smtClean="0"/>
              <a:t>Όταν η πρόσβαση των συγγενών στο νοσοκομείο είναι δύσκολη, κυρίως λόγω προβλημάτων υγείας τους, πώς μπορούν να υπογράψουν τη συναίνεση;</a:t>
            </a:r>
          </a:p>
          <a:p>
            <a:pPr>
              <a:buNone/>
            </a:pPr>
            <a:endParaRPr lang="el-GR" sz="2400" dirty="0" smtClean="0"/>
          </a:p>
          <a:p>
            <a:pPr>
              <a:buNone/>
            </a:pPr>
            <a:r>
              <a:rPr lang="el-GR" sz="2000" dirty="0" smtClean="0"/>
              <a:t>Αρκεί προφορική δήλωση (ακόμη και τηλεφωνικά), με την παρουσία δύο μαρτύρων, οι οποίοι συνυπογράφουν στο ειδικό βιβλίο, βεβαιώνοντας την ταυτότητα του συγγενούς (ανάλογη εφαρμογή του άρθ. 9).</a:t>
            </a:r>
          </a:p>
          <a:p>
            <a:pPr>
              <a:buNone/>
            </a:pPr>
            <a:r>
              <a:rPr lang="el-GR" sz="2000" dirty="0" smtClean="0"/>
              <a:t>Στην περίπτωση πάντως που πρόκειται για πρόβλημα ανικανότητας βούλησης (το οποίο όμως πρέπει να αποδεικνύεται), ο ενδιαφερόμενος δεν μπορεί καν να συναινέσει.</a:t>
            </a:r>
            <a:endParaRPr lang="el-GR"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200" dirty="0" smtClean="0"/>
              <a:t>Έλλειψη συγγενών</a:t>
            </a:r>
            <a:endParaRPr lang="el-GR" sz="3200" dirty="0"/>
          </a:p>
        </p:txBody>
      </p:sp>
      <p:sp>
        <p:nvSpPr>
          <p:cNvPr id="3" name="2 - Θέση περιεχομένου"/>
          <p:cNvSpPr>
            <a:spLocks noGrp="1"/>
          </p:cNvSpPr>
          <p:nvPr>
            <p:ph idx="1"/>
          </p:nvPr>
        </p:nvSpPr>
        <p:spPr/>
        <p:txBody>
          <a:bodyPr/>
          <a:lstStyle/>
          <a:p>
            <a:pPr lvl="0"/>
            <a:r>
              <a:rPr lang="el-GR" sz="2400" dirty="0" smtClean="0"/>
              <a:t>Τι γίνεται στην περίπτωση που ο δότης δεν έχει συγγενείς, ποιος υπογράφει την συναίνεση και πως μπορούμε να επιβεβαιώσουμε την μη ύπαρξη συγγενών;</a:t>
            </a:r>
          </a:p>
          <a:p>
            <a:pPr>
              <a:buNone/>
            </a:pPr>
            <a:endParaRPr lang="el-GR" sz="2800" dirty="0" smtClean="0"/>
          </a:p>
          <a:p>
            <a:pPr>
              <a:buNone/>
            </a:pPr>
            <a:r>
              <a:rPr lang="el-GR" sz="2000" dirty="0" smtClean="0"/>
              <a:t>Εφαρμόζεται το άρθρο 9 παρ. 3 (αφαίρεση οργάνων, αν δεν είχε εκφρασθεί αντίρρηση από τον ίδιο), αφού τεκμηριωθούν οι ενέργειες για επικοινωνία με συγγενείς στον κρίσιμο χρόνο για τη λήψη των οργάνων. Με αίτημα του ΕΟΜ προς τον Δήμο του δότη, μπορεί να επιβεβαιωθεί η ύπαρξη συγγενών. Την υποχρέωση επικοινωνίας καλύπτει και σχετική δημόσια ανακοίνωση από τον ΕΟΜ (π.χ. μέσω της ιστοσελίδας του ή των ΜΜΕ), για την επείγουσα εμφάνιση των συγγενών σε ορισμένη προθεσμία.</a:t>
            </a:r>
            <a:endParaRPr lang="el-GR"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200" dirty="0" smtClean="0"/>
              <a:t>Ο δότης - δωρητής</a:t>
            </a:r>
            <a:endParaRPr lang="el-GR" sz="3200" dirty="0"/>
          </a:p>
        </p:txBody>
      </p:sp>
      <p:sp>
        <p:nvSpPr>
          <p:cNvPr id="3" name="2 - Θέση περιεχομένου"/>
          <p:cNvSpPr>
            <a:spLocks noGrp="1"/>
          </p:cNvSpPr>
          <p:nvPr>
            <p:ph idx="1"/>
          </p:nvPr>
        </p:nvSpPr>
        <p:spPr/>
        <p:txBody>
          <a:bodyPr/>
          <a:lstStyle/>
          <a:p>
            <a:r>
              <a:rPr lang="el-GR" sz="2400" dirty="0" smtClean="0"/>
              <a:t>Αν ο δότης είναι δωρητής οργάνων και η οικογένειά του διαφωνεί στη λήψη τους, τι ισχύει;</a:t>
            </a:r>
          </a:p>
          <a:p>
            <a:endParaRPr lang="el-GR" sz="2400" dirty="0" smtClean="0"/>
          </a:p>
          <a:p>
            <a:pPr>
              <a:buNone/>
            </a:pPr>
            <a:r>
              <a:rPr lang="el-GR" sz="2000" dirty="0" smtClean="0"/>
              <a:t>Υπάρχει κενό στον νόμο, το οποίο όμως πρέπει να καλυφθεί με ανάλογη εφαρμογή τόσο του άρθρου 3, που δέχεται την έννοια του δότη – «δωρητή», άρα και την προτεραιότητα της δικής του βούλησης, όσο και του άρθρου 9 παρ. 3, που δέχεται την προτεραιότητα της άρνησης δωρεάς. Έτσι καλύπτονται και οι δωρητές του παλαιού νομοθετικού καθεστώτος, που έχουν κάρτα του ΕΟΜ. </a:t>
            </a:r>
          </a:p>
          <a:p>
            <a:pPr>
              <a:buNone/>
            </a:pPr>
            <a:r>
              <a:rPr lang="el-GR" sz="2000" dirty="0" smtClean="0"/>
              <a:t>Ορθό είναι, πάντως, με νομοθετική προσθήκη να ορισθεί ρητά η προτεραιότητα της θετικής βούλησης δωρεάς του δότη.</a:t>
            </a:r>
            <a:endParaRPr lang="el-GR"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γνώμη σας…</a:t>
            </a:r>
            <a:endParaRPr lang="el-GR" dirty="0"/>
          </a:p>
        </p:txBody>
      </p:sp>
      <p:sp>
        <p:nvSpPr>
          <p:cNvPr id="3" name="2 - Θέση περιεχομένου"/>
          <p:cNvSpPr>
            <a:spLocks noGrp="1"/>
          </p:cNvSpPr>
          <p:nvPr>
            <p:ph idx="1"/>
          </p:nvPr>
        </p:nvSpPr>
        <p:spPr/>
        <p:txBody>
          <a:bodyPr/>
          <a:lstStyle/>
          <a:p>
            <a:pPr>
              <a:buNone/>
            </a:pPr>
            <a:r>
              <a:rPr lang="en-US" sz="2000" dirty="0" smtClean="0"/>
              <a:t>O</a:t>
            </a:r>
            <a:r>
              <a:rPr lang="el-GR" sz="2000" dirty="0" smtClean="0"/>
              <a:t> Α βρίσκεται σε διάσταση με τη σύζυγό του και τους τελευταίους 4 μήνες μένει σε άλλο σπίτι, με τη νέα του φίλη. Πέφτει θύμα τροχαίου και διαπιστώνεται ο εγκεφαλικός του θάνατος. Ειδοποιούνται τα δύο του παιδιά, 19 και 16 ετών, όχι όμως η σύζυγός του. Όταν ερωτώνται αν συμφωνούν να ληφθούν τα όργανα για μεταμόσχευση, αυτά απαντούν θετικά. Οι γιατροί προχωρούν στην αφαίρεση και ύστερα από 1 χρόνο πληροφορούνται ότι ο Ξ, αγαπημένος εξάδελφος του Α που δεν είχε ειδοποιηθεί, άσκησε εναντίον τους αγωγή για προσβολή προσωπικότητας, ζητώντας αποζημίωση</a:t>
            </a:r>
          </a:p>
          <a:p>
            <a:pPr lvl="0"/>
            <a:r>
              <a:rPr lang="el-GR" sz="2000" dirty="0" smtClean="0"/>
              <a:t>Έπρεπε να ειδοποιηθεί η σύζυγος;</a:t>
            </a:r>
          </a:p>
          <a:p>
            <a:pPr lvl="0"/>
            <a:r>
              <a:rPr lang="el-GR" sz="2000" dirty="0" smtClean="0"/>
              <a:t>Μπορούσε να εκφράσει αντίρρηση;</a:t>
            </a:r>
          </a:p>
          <a:p>
            <a:pPr lvl="0"/>
            <a:r>
              <a:rPr lang="el-GR" sz="2000" dirty="0" smtClean="0"/>
              <a:t>Έπρεπε να ειδοποιηθεί η φίλη του Α, με την οποία συζούσε;</a:t>
            </a:r>
          </a:p>
          <a:p>
            <a:pPr lvl="0"/>
            <a:r>
              <a:rPr lang="el-GR" sz="2000" dirty="0" smtClean="0"/>
              <a:t>Μπορούσε να εκφράσει αντίρρηση;</a:t>
            </a:r>
          </a:p>
          <a:p>
            <a:pPr lvl="0"/>
            <a:r>
              <a:rPr lang="el-GR" sz="2000" dirty="0" smtClean="0"/>
              <a:t>Σωστά ρωτήθηκαν τα παιδιά;</a:t>
            </a:r>
          </a:p>
          <a:p>
            <a:r>
              <a:rPr lang="el-GR" sz="2000" dirty="0" smtClean="0"/>
              <a:t>Έπρεπε να ειδοποιηθεί ο Ξ και είχε δικαίωμα να εκφράσει αντίρρηση;</a:t>
            </a:r>
            <a:endParaRPr lang="el-GR"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dirty="0" smtClean="0"/>
              <a:t/>
            </a:r>
            <a:br>
              <a:rPr lang="en-US" dirty="0" smtClean="0"/>
            </a:br>
            <a:r>
              <a:rPr lang="en-US" dirty="0" smtClean="0"/>
              <a:t/>
            </a:r>
            <a:br>
              <a:rPr lang="en-US" dirty="0" smtClean="0"/>
            </a:br>
            <a:r>
              <a:rPr lang="en-US" dirty="0" smtClean="0"/>
              <a:t/>
            </a:r>
            <a:br>
              <a:rPr lang="en-US" dirty="0" smtClean="0"/>
            </a:br>
            <a:r>
              <a:rPr lang="el-GR" dirty="0" smtClean="0"/>
              <a:t>Ευχαριστώ πολύ!</a:t>
            </a:r>
            <a:endParaRPr lang="el-GR" dirty="0"/>
          </a:p>
        </p:txBody>
      </p:sp>
      <p:sp>
        <p:nvSpPr>
          <p:cNvPr id="34819" name="Rectangle 3"/>
          <p:cNvSpPr>
            <a:spLocks noGrp="1" noChangeArrowheads="1"/>
          </p:cNvSpPr>
          <p:nvPr>
            <p:ph type="body" idx="1"/>
          </p:nvPr>
        </p:nvSpPr>
        <p:spPr/>
        <p:txBody>
          <a:bodyPr/>
          <a:lstStyle/>
          <a:p>
            <a:pPr algn="ctr">
              <a:buFont typeface="Wingdings" pitchFamily="2" charset="2"/>
              <a:buNone/>
            </a:pPr>
            <a:endParaRPr lang="en-US" dirty="0" smtClean="0"/>
          </a:p>
          <a:p>
            <a:pPr algn="ctr">
              <a:buFont typeface="Wingdings" pitchFamily="2" charset="2"/>
              <a:buNone/>
            </a:pPr>
            <a:endParaRPr lang="en-US" dirty="0" smtClean="0"/>
          </a:p>
          <a:p>
            <a:pPr algn="ctr">
              <a:buFont typeface="Wingdings" pitchFamily="2" charset="2"/>
              <a:buNone/>
            </a:pPr>
            <a:endParaRPr lang="en-US" dirty="0" smtClean="0"/>
          </a:p>
          <a:p>
            <a:pPr algn="ctr">
              <a:buFont typeface="Wingdings" pitchFamily="2" charset="2"/>
              <a:buNone/>
            </a:pPr>
            <a:endParaRPr lang="en-US" dirty="0" smtClean="0"/>
          </a:p>
          <a:p>
            <a:pPr algn="ctr">
              <a:buFont typeface="Wingdings" pitchFamily="2" charset="2"/>
              <a:buNone/>
            </a:pPr>
            <a:r>
              <a:rPr lang="en-US" dirty="0" smtClean="0">
                <a:hlinkClick r:id="rId2"/>
              </a:rPr>
              <a:t>http://www.bioethics.gr</a:t>
            </a:r>
            <a:endParaRPr lang="en-US" dirty="0" smtClean="0"/>
          </a:p>
          <a:p>
            <a:pPr algn="ctr">
              <a:buFont typeface="Wingdings" pitchFamily="2" charset="2"/>
              <a:buNone/>
            </a:pPr>
            <a:endParaRPr lang="en-US" dirty="0" smtClean="0"/>
          </a:p>
          <a:p>
            <a:pPr algn="ctr">
              <a:buFont typeface="Wingdings" pitchFamily="2" charset="2"/>
              <a:buNone/>
            </a:pPr>
            <a:r>
              <a:rPr lang="en-US" dirty="0" smtClean="0">
                <a:hlinkClick r:id="rId3"/>
              </a:rPr>
              <a:t>t.vidalis@bioethics.gr</a:t>
            </a:r>
            <a:r>
              <a:rPr lang="en-US" dirty="0" smtClean="0"/>
              <a:t> </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l-GR" sz="3200" dirty="0" smtClean="0"/>
              <a:t>Μεταμοσχεύσεις: το μοντέλο </a:t>
            </a:r>
            <a:br>
              <a:rPr lang="el-GR" sz="3200" dirty="0" smtClean="0"/>
            </a:br>
            <a:r>
              <a:rPr lang="el-GR" sz="3200" dirty="0" smtClean="0"/>
              <a:t>της αλληλεγγύης</a:t>
            </a:r>
            <a:endParaRPr lang="el-GR" sz="3200" dirty="0"/>
          </a:p>
        </p:txBody>
      </p:sp>
      <p:sp>
        <p:nvSpPr>
          <p:cNvPr id="27651" name="Rectangle 3"/>
          <p:cNvSpPr>
            <a:spLocks noGrp="1" noChangeArrowheads="1"/>
          </p:cNvSpPr>
          <p:nvPr>
            <p:ph type="body" idx="1"/>
          </p:nvPr>
        </p:nvSpPr>
        <p:spPr/>
        <p:txBody>
          <a:bodyPr/>
          <a:lstStyle/>
          <a:p>
            <a:r>
              <a:rPr lang="el-GR" sz="2400" dirty="0" smtClean="0"/>
              <a:t>Η επιλογή της δωρεάς = σεβασμός στον δότη και στους οικείους του</a:t>
            </a:r>
          </a:p>
          <a:p>
            <a:endParaRPr lang="el-GR" sz="2400" dirty="0" smtClean="0"/>
          </a:p>
          <a:p>
            <a:r>
              <a:rPr lang="el-GR" sz="2400" dirty="0" smtClean="0"/>
              <a:t>Η δυσκολία = περιορισμένη διάθεση μοσχευμάτων (χαμηλός βαθμός ευαισθητοποίησης, αμφιβολίες για το σύστημα, ανεπάρκειες της προβολής)</a:t>
            </a:r>
          </a:p>
          <a:p>
            <a:pPr>
              <a:buNone/>
            </a:pPr>
            <a:endParaRPr lang="el-GR" sz="2400" dirty="0" smtClean="0"/>
          </a:p>
          <a:p>
            <a:r>
              <a:rPr lang="el-GR" sz="2400" dirty="0" smtClean="0"/>
              <a:t>Ο συντονιστής ως καταλύτης = ένας «ακτιβιστής» της αλληλεγγύης, που πρέπει να καλύψει κενά σε ελάχιστο χρόνο</a:t>
            </a:r>
          </a:p>
          <a:p>
            <a:pPr>
              <a:buNone/>
            </a:pPr>
            <a:endParaRPr lang="el-GR" sz="24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026"/>
          <p:cNvSpPr>
            <a:spLocks noGrp="1" noChangeArrowheads="1"/>
          </p:cNvSpPr>
          <p:nvPr>
            <p:ph type="title"/>
          </p:nvPr>
        </p:nvSpPr>
        <p:spPr/>
        <p:txBody>
          <a:bodyPr/>
          <a:lstStyle/>
          <a:p>
            <a:r>
              <a:rPr lang="el-GR" sz="3600" dirty="0" smtClean="0"/>
              <a:t>Οι βασικές επιλογές του νόμου</a:t>
            </a:r>
            <a:endParaRPr lang="el-GR" sz="3600" dirty="0"/>
          </a:p>
        </p:txBody>
      </p:sp>
      <p:sp>
        <p:nvSpPr>
          <p:cNvPr id="28675" name="Rectangle 1027"/>
          <p:cNvSpPr>
            <a:spLocks noGrp="1" noChangeArrowheads="1"/>
          </p:cNvSpPr>
          <p:nvPr>
            <p:ph type="body" idx="1"/>
          </p:nvPr>
        </p:nvSpPr>
        <p:spPr/>
        <p:txBody>
          <a:bodyPr/>
          <a:lstStyle/>
          <a:p>
            <a:pPr lvl="0">
              <a:buNone/>
            </a:pPr>
            <a:r>
              <a:rPr lang="el-GR" sz="2000" b="1" dirty="0" smtClean="0"/>
              <a:t>1. Το σώμα μας ανήκει σ’ εμάς (όσο ζούμε) και στην οικογένειά μας (όταν πεθάνουμε)</a:t>
            </a:r>
          </a:p>
          <a:p>
            <a:pPr lvl="0">
              <a:buFontTx/>
              <a:buChar char="-"/>
            </a:pPr>
            <a:r>
              <a:rPr lang="el-GR" sz="2000" dirty="0" smtClean="0"/>
              <a:t>Πλεονέκτημα: ο σεβασμός του προσώπου</a:t>
            </a:r>
          </a:p>
          <a:p>
            <a:pPr lvl="0">
              <a:buFontTx/>
              <a:buChar char="-"/>
            </a:pPr>
            <a:r>
              <a:rPr lang="el-GR" sz="2000" dirty="0" smtClean="0"/>
              <a:t>Μειονέκτημα: ο κίνδυνος της άρνησης</a:t>
            </a:r>
          </a:p>
          <a:p>
            <a:pPr lvl="0">
              <a:buNone/>
            </a:pPr>
            <a:r>
              <a:rPr lang="el-GR" sz="2000" b="1" dirty="0" smtClean="0"/>
              <a:t>2. Η εξασφάλιση οργάνων είναι χρέος της Πολιτείας (άρθ. 21 παρ. 3 Σ.)</a:t>
            </a:r>
          </a:p>
          <a:p>
            <a:pPr lvl="0">
              <a:buFontTx/>
              <a:buChar char="-"/>
            </a:pPr>
            <a:r>
              <a:rPr lang="el-GR" sz="2000" dirty="0" smtClean="0"/>
              <a:t>ΕΟΜ</a:t>
            </a:r>
          </a:p>
          <a:p>
            <a:pPr lvl="0">
              <a:buFontTx/>
              <a:buChar char="-"/>
            </a:pPr>
            <a:r>
              <a:rPr lang="el-GR" sz="2000" dirty="0" smtClean="0"/>
              <a:t>Μέσα ενθάρρυνσης</a:t>
            </a:r>
          </a:p>
          <a:p>
            <a:pPr lvl="0">
              <a:buFontTx/>
              <a:buChar char="-"/>
            </a:pPr>
            <a:r>
              <a:rPr lang="el-GR" sz="2000" dirty="0" smtClean="0"/>
              <a:t>Συντονιστές</a:t>
            </a:r>
          </a:p>
          <a:p>
            <a:pPr lvl="0">
              <a:buNone/>
            </a:pPr>
            <a:r>
              <a:rPr lang="el-GR" sz="2000" b="1" dirty="0" smtClean="0"/>
              <a:t>3. Η διαπίστωση του εγκεφαλικού θανάτου είναι ιατρικό καθήκον (όχι δικαίωμα)</a:t>
            </a:r>
          </a:p>
          <a:p>
            <a:pPr lvl="0">
              <a:buFontTx/>
              <a:buChar char="-"/>
            </a:pPr>
            <a:r>
              <a:rPr lang="el-GR" sz="2000" dirty="0" smtClean="0"/>
              <a:t>Πρωτοβουλία /ευθύνη θεράποντα: α) διάγνωσης, β) ενεργοποίησης ιατρικής ομάδας, γ) ενημέρωσης ΕΟΜ, συγγενών</a:t>
            </a:r>
          </a:p>
          <a:p>
            <a:pPr lvl="0">
              <a:buFontTx/>
              <a:buChar char="-"/>
            </a:pPr>
            <a:r>
              <a:rPr lang="el-GR" sz="2000" dirty="0" smtClean="0"/>
              <a:t>Ευθύνη ιατρικής ομάδας για τη διάγνωση</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600" dirty="0" smtClean="0"/>
              <a:t>Ο ρόλος των συντονιστών </a:t>
            </a:r>
            <a:endParaRPr lang="el-GR" sz="3600" dirty="0"/>
          </a:p>
        </p:txBody>
      </p:sp>
      <p:sp>
        <p:nvSpPr>
          <p:cNvPr id="3" name="2 - Θέση περιεχομένου"/>
          <p:cNvSpPr>
            <a:spLocks noGrp="1"/>
          </p:cNvSpPr>
          <p:nvPr>
            <p:ph idx="1"/>
          </p:nvPr>
        </p:nvSpPr>
        <p:spPr/>
        <p:txBody>
          <a:bodyPr/>
          <a:lstStyle/>
          <a:p>
            <a:pPr lvl="0"/>
            <a:r>
              <a:rPr lang="el-GR" sz="2400" dirty="0" smtClean="0"/>
              <a:t>Προώθηση δωρεάς οργάνων </a:t>
            </a:r>
          </a:p>
          <a:p>
            <a:pPr lvl="0"/>
            <a:r>
              <a:rPr lang="el-GR" sz="2400" dirty="0" smtClean="0"/>
              <a:t>Υποβοήθηση μεταμοσχεύσεων (κεντρικά ή στο νοσοκομείο)</a:t>
            </a:r>
          </a:p>
          <a:p>
            <a:pPr lvl="0"/>
            <a:endParaRPr lang="el-GR" sz="2400" dirty="0" smtClean="0"/>
          </a:p>
          <a:p>
            <a:pPr lvl="0"/>
            <a:r>
              <a:rPr lang="el-GR" sz="2400" dirty="0" smtClean="0"/>
              <a:t>Πτυχιούχοι ιατρικής, νοσηλευτικής, επισκεπτών υγείας, κοινωνικής εργασίας</a:t>
            </a:r>
          </a:p>
          <a:p>
            <a:pPr lvl="0"/>
            <a:r>
              <a:rPr lang="el-GR" sz="2400" dirty="0" smtClean="0"/>
              <a:t>Ειδικά εκπαιδευμένοι σε προγράμματα του ΕΟΜ</a:t>
            </a:r>
          </a:p>
          <a:p>
            <a:pPr lvl="0"/>
            <a:endParaRPr lang="el-GR" sz="2400" dirty="0" smtClean="0"/>
          </a:p>
          <a:p>
            <a:pPr lvl="0" algn="ctr">
              <a:buNone/>
            </a:pPr>
            <a:r>
              <a:rPr lang="el-GR" sz="2400" dirty="0" smtClean="0"/>
              <a:t>(άρθρο 18 του ν. 3984/2011)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lvl="0"/>
            <a:r>
              <a:rPr lang="el-GR" sz="3600" dirty="0" smtClean="0"/>
              <a:t>Ποιος υπογράφει την συναίνεση;</a:t>
            </a:r>
          </a:p>
        </p:txBody>
      </p:sp>
      <p:sp>
        <p:nvSpPr>
          <p:cNvPr id="3" name="2 - Θέση περιεχομένου"/>
          <p:cNvSpPr>
            <a:spLocks noGrp="1"/>
          </p:cNvSpPr>
          <p:nvPr>
            <p:ph idx="1"/>
          </p:nvPr>
        </p:nvSpPr>
        <p:spPr/>
        <p:txBody>
          <a:bodyPr/>
          <a:lstStyle/>
          <a:p>
            <a:pPr lvl="0"/>
            <a:endParaRPr lang="el-GR" sz="1800" dirty="0" smtClean="0"/>
          </a:p>
          <a:p>
            <a:pPr lvl="0"/>
            <a:r>
              <a:rPr lang="el-GR" sz="2000" dirty="0" smtClean="0"/>
              <a:t>Μετά την αλλαγή του νόμου , «εικαζόμενη» συναίνεση δεν υπάρχει. Η «οικογένεια» του θανόντος  πρέπει να παρέχει συναίνεση στην αφαίρεση των οργάνων (άρθ. 55 του ν. 4075/2012).  </a:t>
            </a:r>
          </a:p>
          <a:p>
            <a:pPr lvl="0"/>
            <a:r>
              <a:rPr lang="el-GR" sz="2000" dirty="0" smtClean="0"/>
              <a:t>Ο όρος «οικογένεια» καλύπτει τον στενό κύκλο των άμεσων οικείων του δότη, που προσδιορίζεται από όσους έχουν υποχρέωση διατροφής κατά τον ΑΚ (κατ’ αρχήν, γονείς, παιδιά, σύζυγος). </a:t>
            </a:r>
          </a:p>
          <a:p>
            <a:pPr lvl="0"/>
            <a:r>
              <a:rPr lang="el-GR" sz="2000" dirty="0" smtClean="0"/>
              <a:t>Όλοι πρέπει να ειδοποιούνται και να συναινούν, με τον τυπικό τρόπο που προβλέπει το άρθρο 9 (ανάλογη εφαρμογή), χωρίς πάντως υπαίτια καθυστέρηση που θα μπορούσε να βλάψει τη </a:t>
            </a:r>
            <a:r>
              <a:rPr lang="el-GR" sz="2000" dirty="0" err="1" smtClean="0"/>
              <a:t>μεταμοσχευτική</a:t>
            </a:r>
            <a:r>
              <a:rPr lang="el-GR" sz="2000" dirty="0" smtClean="0"/>
              <a:t> διαδικασία.</a:t>
            </a:r>
          </a:p>
          <a:p>
            <a:pPr>
              <a:buNone/>
            </a:pPr>
            <a:endParaRPr lang="el-GR" sz="2400" dirty="0" smtClean="0"/>
          </a:p>
          <a:p>
            <a:pPr>
              <a:buNone/>
            </a:pP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200" dirty="0" smtClean="0"/>
              <a:t>Διαφωνίες μεταξύ των οικείων</a:t>
            </a:r>
            <a:endParaRPr lang="el-GR" sz="3200" dirty="0"/>
          </a:p>
        </p:txBody>
      </p:sp>
      <p:sp>
        <p:nvSpPr>
          <p:cNvPr id="3" name="2 - Θέση περιεχομένου"/>
          <p:cNvSpPr>
            <a:spLocks noGrp="1"/>
          </p:cNvSpPr>
          <p:nvPr>
            <p:ph idx="1"/>
          </p:nvPr>
        </p:nvSpPr>
        <p:spPr/>
        <p:txBody>
          <a:bodyPr/>
          <a:lstStyle/>
          <a:p>
            <a:pPr lvl="0"/>
            <a:r>
              <a:rPr lang="el-GR" sz="2400" dirty="0" smtClean="0"/>
              <a:t>Τι γίνεται όταν υπάρχουν ενδοοικογενειακές συγκρούσεις την ώρα της συναίνεσης</a:t>
            </a:r>
          </a:p>
          <a:p>
            <a:pPr>
              <a:buNone/>
            </a:pPr>
            <a:endParaRPr lang="el-GR" sz="2400" dirty="0" smtClean="0"/>
          </a:p>
          <a:p>
            <a:pPr>
              <a:buNone/>
            </a:pPr>
            <a:r>
              <a:rPr lang="el-GR" sz="2000" dirty="0" smtClean="0"/>
              <a:t>Με βάση γενική αρχή που υιοθετείται στο οικογενειακό δίκαιο, υπερτερεί η γνώμη εκείνου που έχει πρώτος υποχρέωση διατροφής (σύζυγος ή, αν δεν υπάρχει, τα παιδιά – σε περίπτωση μεταξύ τους διαφωνίας, οι γονείς του δότη κ.λπ.). Ωστόσο, η προτεραιότητα αυτή δεν αναιρεί το ότι πρέπει όλοι να ειδοποιούνται (ή να αποδεικνύεται ότι ειδοποιήθηκαν), για να εκφράσουν γνώμη. </a:t>
            </a:r>
            <a:endParaRPr lang="el-GR"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200" dirty="0" smtClean="0"/>
              <a:t>Διαζευγμένος δότης</a:t>
            </a:r>
            <a:endParaRPr lang="el-GR" sz="3200" dirty="0"/>
          </a:p>
        </p:txBody>
      </p:sp>
      <p:sp>
        <p:nvSpPr>
          <p:cNvPr id="3" name="2 - Θέση περιεχομένου"/>
          <p:cNvSpPr>
            <a:spLocks noGrp="1"/>
          </p:cNvSpPr>
          <p:nvPr>
            <p:ph idx="1"/>
          </p:nvPr>
        </p:nvSpPr>
        <p:spPr/>
        <p:txBody>
          <a:bodyPr/>
          <a:lstStyle/>
          <a:p>
            <a:r>
              <a:rPr lang="el-GR" sz="2400" dirty="0" smtClean="0"/>
              <a:t>Όταν ο δότης είναι διαζευγμένος ποιος αποφασίζει;</a:t>
            </a:r>
          </a:p>
          <a:p>
            <a:endParaRPr lang="el-GR" sz="2400" dirty="0" smtClean="0"/>
          </a:p>
          <a:p>
            <a:pPr>
              <a:buNone/>
            </a:pPr>
            <a:r>
              <a:rPr lang="el-GR" sz="2400" dirty="0" smtClean="0"/>
              <a:t>Ισχύουν τα προηγούμενα, αποφασίζουν τα παιδιά (αν υπάρχουν), αλλιώς οι γονείς κ.λπ.</a:t>
            </a:r>
            <a:endParaRPr lang="el-G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200" dirty="0" smtClean="0"/>
              <a:t>Ομόφυλα ζευγάρια - Σύμφωνο Συμβίωσης</a:t>
            </a:r>
            <a:endParaRPr lang="el-GR" sz="3200" dirty="0"/>
          </a:p>
        </p:txBody>
      </p:sp>
      <p:sp>
        <p:nvSpPr>
          <p:cNvPr id="3" name="2 - Θέση περιεχομένου"/>
          <p:cNvSpPr>
            <a:spLocks noGrp="1"/>
          </p:cNvSpPr>
          <p:nvPr>
            <p:ph idx="1"/>
          </p:nvPr>
        </p:nvSpPr>
        <p:spPr/>
        <p:txBody>
          <a:bodyPr/>
          <a:lstStyle/>
          <a:p>
            <a:pPr lvl="0"/>
            <a:r>
              <a:rPr lang="el-GR" sz="2400" dirty="0" smtClean="0"/>
              <a:t>Μπορεί ο σύντροφος να συναινεί στη λήψη οργάνων;</a:t>
            </a:r>
          </a:p>
          <a:p>
            <a:pPr>
              <a:buNone/>
            </a:pPr>
            <a:endParaRPr lang="el-GR" dirty="0" smtClean="0"/>
          </a:p>
          <a:p>
            <a:pPr>
              <a:buNone/>
            </a:pPr>
            <a:r>
              <a:rPr lang="el-GR" sz="2000" dirty="0" smtClean="0"/>
              <a:t>Ναι, σύμφωνα με τη γενική αρχή του άρθ. 5 του ν. 4356/2015, που προβλέπει ανάλογη εφαρμογή των διατάξεων μεταξύ συζύγων, όσον αφορά τις προσωπικές σχέσεις.</a:t>
            </a:r>
            <a:endParaRPr lang="el-GR"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200" dirty="0" smtClean="0"/>
              <a:t>Μετανάστες</a:t>
            </a:r>
            <a:endParaRPr lang="el-GR" sz="3200" dirty="0"/>
          </a:p>
        </p:txBody>
      </p:sp>
      <p:sp>
        <p:nvSpPr>
          <p:cNvPr id="3" name="2 - Θέση περιεχομένου"/>
          <p:cNvSpPr>
            <a:spLocks noGrp="1"/>
          </p:cNvSpPr>
          <p:nvPr>
            <p:ph idx="1"/>
          </p:nvPr>
        </p:nvSpPr>
        <p:spPr/>
        <p:txBody>
          <a:bodyPr/>
          <a:lstStyle/>
          <a:p>
            <a:r>
              <a:rPr lang="el-GR" sz="2800" dirty="0" smtClean="0"/>
              <a:t>Τι ισχύει στην περίπτωση που ο δότης είναι μετανάστης;</a:t>
            </a:r>
          </a:p>
          <a:p>
            <a:pPr>
              <a:buNone/>
            </a:pPr>
            <a:endParaRPr lang="el-GR" sz="2000" dirty="0" smtClean="0"/>
          </a:p>
          <a:p>
            <a:pPr>
              <a:buNone/>
            </a:pPr>
            <a:r>
              <a:rPr lang="el-GR" sz="2000" dirty="0" smtClean="0"/>
              <a:t>Από τη γενική δυνατότητα δωρεάς που προβλέπει το άρθ. 3 δ, μπορεί κανείς να συναγάγει ότι δότης δεν αποκλείεται να είναι και (νόμιμος) μετανάστης,</a:t>
            </a:r>
          </a:p>
          <a:p>
            <a:pPr>
              <a:buNone/>
            </a:pPr>
            <a:endParaRPr lang="el-GR" sz="2800" dirty="0"/>
          </a:p>
        </p:txBody>
      </p:sp>
    </p:spTree>
  </p:cSld>
  <p:clrMapOvr>
    <a:masterClrMapping/>
  </p:clrMapOvr>
</p:sld>
</file>

<file path=ppt/theme/theme1.xml><?xml version="1.0" encoding="utf-8"?>
<a:theme xmlns:a="http://schemas.openxmlformats.org/drawingml/2006/main" name="Μπλε διαγώνιες">
  <a:themeElements>
    <a:clrScheme name="Μπλε διαγώνιες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fontScheme name="Μπλε διαγώνιες">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Μπλε διαγώνιες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clrMap bg1="dk2" tx1="lt1" bg2="dk1" tx2="lt2" accent1="accent1" accent2="accent2" accent3="accent3" accent4="accent4" accent5="accent5" accent6="accent6" hlink="hlink" folHlink="folHlink"/>
    </a:extraClrScheme>
    <a:extraClrScheme>
      <a:clrScheme name="Μπλε διαγώνιες 2">
        <a:dk1>
          <a:srgbClr val="000000"/>
        </a:dk1>
        <a:lt1>
          <a:srgbClr val="9999FF"/>
        </a:lt1>
        <a:dk2>
          <a:srgbClr val="6600FF"/>
        </a:dk2>
        <a:lt2>
          <a:srgbClr val="FFFFFF"/>
        </a:lt2>
        <a:accent1>
          <a:srgbClr val="CCCCFF"/>
        </a:accent1>
        <a:accent2>
          <a:srgbClr val="FF99FF"/>
        </a:accent2>
        <a:accent3>
          <a:srgbClr val="CACAFF"/>
        </a:accent3>
        <a:accent4>
          <a:srgbClr val="000000"/>
        </a:accent4>
        <a:accent5>
          <a:srgbClr val="E2E2FF"/>
        </a:accent5>
        <a:accent6>
          <a:srgbClr val="E78AE7"/>
        </a:accent6>
        <a:hlink>
          <a:srgbClr val="00CC66"/>
        </a:hlink>
        <a:folHlink>
          <a:srgbClr val="CCECFF"/>
        </a:folHlink>
      </a:clrScheme>
      <a:clrMap bg1="lt1" tx1="dk1" bg2="lt2" tx2="dk2" accent1="accent1" accent2="accent2" accent3="accent3" accent4="accent4" accent5="accent5" accent6="accent6" hlink="hlink" folHlink="folHlink"/>
    </a:extraClrScheme>
    <a:extraClrScheme>
      <a:clrScheme name="Μπλε διαγώνιες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Μπλε διαγώνιες 4">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CCCC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Designs\Μπλε διαγώνιες.pot</Template>
  <TotalTime>1031</TotalTime>
  <Words>986</Words>
  <Application>Microsoft Office PowerPoint</Application>
  <PresentationFormat>Προβολή στην οθόνη (4:3)</PresentationFormat>
  <Paragraphs>86</Paragraphs>
  <Slides>14</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Μπλε διαγώνιες</vt:lpstr>
      <vt:lpstr>     Νομικά θέματα  στον συντονισμό μεταμοσχεύσεων </vt:lpstr>
      <vt:lpstr>Μεταμοσχεύσεις: το μοντέλο  της αλληλεγγύης</vt:lpstr>
      <vt:lpstr>Οι βασικές επιλογές του νόμου</vt:lpstr>
      <vt:lpstr>Ο ρόλος των συντονιστών </vt:lpstr>
      <vt:lpstr>Ποιος υπογράφει την συναίνεση;</vt:lpstr>
      <vt:lpstr>Διαφωνίες μεταξύ των οικείων</vt:lpstr>
      <vt:lpstr>Διαζευγμένος δότης</vt:lpstr>
      <vt:lpstr>Ομόφυλα ζευγάρια - Σύμφωνο Συμβίωσης</vt:lpstr>
      <vt:lpstr>Μετανάστες</vt:lpstr>
      <vt:lpstr>Πρόσβαση των συγγενών</vt:lpstr>
      <vt:lpstr>Έλλειψη συγγενών</vt:lpstr>
      <vt:lpstr>Ο δότης - δωρητής</vt:lpstr>
      <vt:lpstr>Η γνώμη σας…</vt:lpstr>
      <vt:lpstr>   Ευχαριστώ πολύ!</vt:lpstr>
    </vt:vector>
  </TitlesOfParts>
  <Company>COMPERIO CUSTOMER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Αξιολόγηση δεοντολογίας  της έρευνας:  η εμπειρία ενός «εξωτικού»</dc:title>
  <dc:creator>.</dc:creator>
  <cp:lastModifiedBy>eom</cp:lastModifiedBy>
  <cp:revision>92</cp:revision>
  <cp:lastPrinted>1601-01-01T00:00:00Z</cp:lastPrinted>
  <dcterms:created xsi:type="dcterms:W3CDTF">2008-02-15T08:55:49Z</dcterms:created>
  <dcterms:modified xsi:type="dcterms:W3CDTF">2016-05-10T13:33:42Z</dcterms:modified>
</cp:coreProperties>
</file>