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47" r:id="rId1"/>
  </p:sldMasterIdLst>
  <p:notesMasterIdLst>
    <p:notesMasterId r:id="rId26"/>
  </p:notesMasterIdLst>
  <p:sldIdLst>
    <p:sldId id="261" r:id="rId2"/>
    <p:sldId id="587" r:id="rId3"/>
    <p:sldId id="588" r:id="rId4"/>
    <p:sldId id="500" r:id="rId5"/>
    <p:sldId id="584" r:id="rId6"/>
    <p:sldId id="501" r:id="rId7"/>
    <p:sldId id="579" r:id="rId8"/>
    <p:sldId id="580" r:id="rId9"/>
    <p:sldId id="469" r:id="rId10"/>
    <p:sldId id="468" r:id="rId11"/>
    <p:sldId id="292" r:id="rId12"/>
    <p:sldId id="577" r:id="rId13"/>
    <p:sldId id="589" r:id="rId14"/>
    <p:sldId id="422" r:id="rId15"/>
    <p:sldId id="511" r:id="rId16"/>
    <p:sldId id="530" r:id="rId17"/>
    <p:sldId id="586" r:id="rId18"/>
    <p:sldId id="585" r:id="rId19"/>
    <p:sldId id="524" r:id="rId20"/>
    <p:sldId id="590" r:id="rId21"/>
    <p:sldId id="591" r:id="rId22"/>
    <p:sldId id="582" r:id="rId23"/>
    <p:sldId id="517" r:id="rId24"/>
    <p:sldId id="581" r:id="rId25"/>
  </p:sldIdLst>
  <p:sldSz cx="9144000" cy="6858000" type="screen4x3"/>
  <p:notesSz cx="7104063" cy="10234613"/>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CE33"/>
    <a:srgbClr val="CC0000"/>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681" autoAdjust="0"/>
  </p:normalViewPr>
  <p:slideViewPr>
    <p:cSldViewPr>
      <p:cViewPr varScale="1">
        <p:scale>
          <a:sx n="100" d="100"/>
          <a:sy n="100" d="100"/>
        </p:scale>
        <p:origin x="1914" y="90"/>
      </p:cViewPr>
      <p:guideLst>
        <p:guide orient="horz" pos="2160"/>
        <p:guide pos="2880"/>
      </p:guideLst>
    </p:cSldViewPr>
  </p:slideViewPr>
  <p:notesTextViewPr>
    <p:cViewPr>
      <p:scale>
        <a:sx n="1" d="1"/>
        <a:sy n="1" d="1"/>
      </p:scale>
      <p:origin x="0" y="0"/>
    </p:cViewPr>
  </p:notesTextViewPr>
  <p:sorterViewPr>
    <p:cViewPr>
      <p:scale>
        <a:sx n="146" d="100"/>
        <a:sy n="14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1731"/>
          </a:xfrm>
          <a:prstGeom prst="rect">
            <a:avLst/>
          </a:prstGeom>
        </p:spPr>
        <p:txBody>
          <a:bodyPr vert="horz" lIns="99070" tIns="49535" rIns="99070" bIns="49535" rtlCol="0"/>
          <a:lstStyle>
            <a:lvl1pPr algn="l" fontAlgn="auto">
              <a:spcBef>
                <a:spcPts val="0"/>
              </a:spcBef>
              <a:spcAft>
                <a:spcPts val="0"/>
              </a:spcAft>
              <a:defRPr sz="1300">
                <a:latin typeface="+mn-lt"/>
                <a:cs typeface="+mn-cs"/>
              </a:defRPr>
            </a:lvl1pPr>
          </a:lstStyle>
          <a:p>
            <a:pPr>
              <a:defRPr/>
            </a:pPr>
            <a:endParaRPr lang="en-US"/>
          </a:p>
        </p:txBody>
      </p:sp>
      <p:sp>
        <p:nvSpPr>
          <p:cNvPr id="3" name="Date Placeholder 2"/>
          <p:cNvSpPr>
            <a:spLocks noGrp="1"/>
          </p:cNvSpPr>
          <p:nvPr>
            <p:ph type="dt" idx="1"/>
          </p:nvPr>
        </p:nvSpPr>
        <p:spPr>
          <a:xfrm>
            <a:off x="4023991" y="0"/>
            <a:ext cx="3078427" cy="511731"/>
          </a:xfrm>
          <a:prstGeom prst="rect">
            <a:avLst/>
          </a:prstGeom>
        </p:spPr>
        <p:txBody>
          <a:bodyPr vert="horz" lIns="99070" tIns="49535" rIns="99070" bIns="49535" rtlCol="0"/>
          <a:lstStyle>
            <a:lvl1pPr algn="r" fontAlgn="auto">
              <a:spcBef>
                <a:spcPts val="0"/>
              </a:spcBef>
              <a:spcAft>
                <a:spcPts val="0"/>
              </a:spcAft>
              <a:defRPr sz="1300">
                <a:latin typeface="+mn-lt"/>
                <a:cs typeface="+mn-cs"/>
              </a:defRPr>
            </a:lvl1pPr>
          </a:lstStyle>
          <a:p>
            <a:pPr>
              <a:defRPr/>
            </a:pPr>
            <a:fld id="{9F63CF8F-FDFF-4279-99EB-70146EC1A40B}" type="datetimeFigureOut">
              <a:rPr lang="en-US"/>
              <a:pPr>
                <a:defRPr/>
              </a:pPr>
              <a:t>10/6/2020</a:t>
            </a:fld>
            <a:endParaRPr lang="en-US"/>
          </a:p>
        </p:txBody>
      </p:sp>
      <p:sp>
        <p:nvSpPr>
          <p:cNvPr id="4" name="Slide Image Placeholder 3"/>
          <p:cNvSpPr>
            <a:spLocks noGrp="1" noRot="1" noChangeAspect="1"/>
          </p:cNvSpPr>
          <p:nvPr>
            <p:ph type="sldImg" idx="2"/>
          </p:nvPr>
        </p:nvSpPr>
        <p:spPr>
          <a:xfrm>
            <a:off x="992188" y="766763"/>
            <a:ext cx="5119687" cy="3838575"/>
          </a:xfrm>
          <a:prstGeom prst="rect">
            <a:avLst/>
          </a:prstGeom>
          <a:noFill/>
          <a:ln w="12700">
            <a:solidFill>
              <a:prstClr val="black"/>
            </a:solidFill>
          </a:ln>
        </p:spPr>
        <p:txBody>
          <a:bodyPr vert="horz" lIns="99070" tIns="49535" rIns="99070" bIns="49535" rtlCol="0" anchor="ctr"/>
          <a:lstStyle/>
          <a:p>
            <a:pPr lvl="0"/>
            <a:endParaRPr lang="en-US" noProof="0"/>
          </a:p>
        </p:txBody>
      </p:sp>
      <p:sp>
        <p:nvSpPr>
          <p:cNvPr id="5" name="Notes Placeholder 4"/>
          <p:cNvSpPr>
            <a:spLocks noGrp="1"/>
          </p:cNvSpPr>
          <p:nvPr>
            <p:ph type="body" sz="quarter" idx="3"/>
          </p:nvPr>
        </p:nvSpPr>
        <p:spPr>
          <a:xfrm>
            <a:off x="710407" y="4861442"/>
            <a:ext cx="5683250" cy="4605576"/>
          </a:xfrm>
          <a:prstGeom prst="rect">
            <a:avLst/>
          </a:prstGeom>
        </p:spPr>
        <p:txBody>
          <a:bodyPr vert="horz" lIns="99070" tIns="49535" rIns="99070" bIns="49535"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721106"/>
            <a:ext cx="3078427" cy="511731"/>
          </a:xfrm>
          <a:prstGeom prst="rect">
            <a:avLst/>
          </a:prstGeom>
        </p:spPr>
        <p:txBody>
          <a:bodyPr vert="horz" lIns="99070" tIns="49535" rIns="99070" bIns="49535" rtlCol="0" anchor="b"/>
          <a:lstStyle>
            <a:lvl1pPr algn="l" fontAlgn="auto">
              <a:spcBef>
                <a:spcPts val="0"/>
              </a:spcBef>
              <a:spcAft>
                <a:spcPts val="0"/>
              </a:spcAft>
              <a:defRPr sz="13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4023991" y="9721106"/>
            <a:ext cx="3078427" cy="511731"/>
          </a:xfrm>
          <a:prstGeom prst="rect">
            <a:avLst/>
          </a:prstGeom>
        </p:spPr>
        <p:txBody>
          <a:bodyPr vert="horz" lIns="99070" tIns="49535" rIns="99070" bIns="49535" rtlCol="0" anchor="b"/>
          <a:lstStyle>
            <a:lvl1pPr algn="r" fontAlgn="auto">
              <a:spcBef>
                <a:spcPts val="0"/>
              </a:spcBef>
              <a:spcAft>
                <a:spcPts val="0"/>
              </a:spcAft>
              <a:defRPr sz="1300">
                <a:latin typeface="+mn-lt"/>
                <a:cs typeface="+mn-cs"/>
              </a:defRPr>
            </a:lvl1pPr>
          </a:lstStyle>
          <a:p>
            <a:pPr>
              <a:defRPr/>
            </a:pPr>
            <a:fld id="{67748597-CDFB-44B0-A915-929E120BC800}"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F34AEB0D-C406-4C7B-9B4F-DDA69BEBE336}" type="slidenum">
              <a:rPr lang="en-US" smtClean="0"/>
              <a:pPr>
                <a:defRPr/>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defTabSz="937626">
              <a:defRPr/>
            </a:pPr>
            <a:r>
              <a:rPr lang="el-GR" sz="1000" dirty="0">
                <a:solidFill>
                  <a:srgbClr val="0070C0"/>
                </a:solidFill>
                <a:latin typeface="Calibri" pitchFamily="34" charset="0"/>
                <a:cs typeface="Calibri" pitchFamily="34" charset="0"/>
              </a:rPr>
              <a:t>Ουδέποτε στα ιατρικά χρονικά, δεν έχει επανέλθει ασθενής στον οποίον έχει πιστοποιηθεί η καταστροφή του εγκεφαλικού του στελέχους, άρα ο εγκεφαλικός θάνατος</a:t>
            </a:r>
          </a:p>
          <a:p>
            <a:endParaRPr lang="el-GR" dirty="0"/>
          </a:p>
        </p:txBody>
      </p:sp>
      <p:sp>
        <p:nvSpPr>
          <p:cNvPr id="4" name="Θέση αριθμού διαφάνειας 3"/>
          <p:cNvSpPr>
            <a:spLocks noGrp="1"/>
          </p:cNvSpPr>
          <p:nvPr>
            <p:ph type="sldNum" sz="quarter" idx="5"/>
          </p:nvPr>
        </p:nvSpPr>
        <p:spPr/>
        <p:txBody>
          <a:bodyPr/>
          <a:lstStyle/>
          <a:p>
            <a:pPr>
              <a:defRPr/>
            </a:pPr>
            <a:fld id="{67748597-CDFB-44B0-A915-929E120BC800}" type="slidenum">
              <a:rPr lang="en-US" smtClean="0"/>
              <a:pPr>
                <a:defRPr/>
              </a:pPr>
              <a:t>15</a:t>
            </a:fld>
            <a:endParaRPr lang="en-US"/>
          </a:p>
        </p:txBody>
      </p:sp>
    </p:spTree>
    <p:extLst>
      <p:ext uri="{BB962C8B-B14F-4D97-AF65-F5344CB8AC3E}">
        <p14:creationId xmlns:p14="http://schemas.microsoft.com/office/powerpoint/2010/main" val="328356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a:defRPr/>
            </a:pPr>
            <a:fld id="{67748597-CDFB-44B0-A915-929E120BC800}" type="slidenum">
              <a:rPr lang="en-US" smtClean="0"/>
              <a:pPr>
                <a:defRPr/>
              </a:pPr>
              <a:t>17</a:t>
            </a:fld>
            <a:endParaRPr lang="en-US"/>
          </a:p>
        </p:txBody>
      </p:sp>
    </p:spTree>
    <p:extLst>
      <p:ext uri="{BB962C8B-B14F-4D97-AF65-F5344CB8AC3E}">
        <p14:creationId xmlns:p14="http://schemas.microsoft.com/office/powerpoint/2010/main" val="583172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defTabSz="937626">
              <a:defRPr/>
            </a:pPr>
            <a:r>
              <a:rPr lang="el-GR" dirty="0">
                <a:solidFill>
                  <a:schemeClr val="accent2">
                    <a:lumMod val="75000"/>
                  </a:schemeClr>
                </a:solidFill>
                <a:latin typeface="Calibri" pitchFamily="34" charset="0"/>
                <a:cs typeface="Calibri" pitchFamily="34" charset="0"/>
              </a:rPr>
              <a:t>Είναι τόσο πολύπλοκες οι διαδικασίες των μεταμοσχεύσεων και για να πετύχει μια μεταμόσχευση εμπλέκονται τόσοι εξειδικευμένοι επαγγελματίες υγείας, που ΑΠΟΚΛΕΙΤΕΤΑΙ μια μεταμόσχευση οργάνων να γίνει κρυφά ή παράνομα.</a:t>
            </a:r>
            <a:endParaRPr lang="en-US" dirty="0">
              <a:solidFill>
                <a:schemeClr val="accent2">
                  <a:lumMod val="75000"/>
                </a:schemeClr>
              </a:solidFill>
              <a:latin typeface="Calibri" pitchFamily="34" charset="0"/>
              <a:cs typeface="Calibri" pitchFamily="34" charset="0"/>
            </a:endParaRPr>
          </a:p>
          <a:p>
            <a:pPr defTabSz="937626">
              <a:defRPr/>
            </a:pPr>
            <a:endParaRPr lang="en-US" dirty="0">
              <a:solidFill>
                <a:schemeClr val="accent2">
                  <a:lumMod val="75000"/>
                </a:schemeClr>
              </a:solidFill>
              <a:latin typeface="Calibri" pitchFamily="34" charset="0"/>
              <a:cs typeface="Calibri" pitchFamily="34" charset="0"/>
            </a:endParaRPr>
          </a:p>
          <a:p>
            <a:pPr defTabSz="937626">
              <a:defRPr/>
            </a:pPr>
            <a:r>
              <a:rPr lang="el-GR" dirty="0">
                <a:solidFill>
                  <a:schemeClr val="accent2">
                    <a:lumMod val="75000"/>
                  </a:schemeClr>
                </a:solidFill>
                <a:latin typeface="Calibri" pitchFamily="34" charset="0"/>
                <a:cs typeface="Calibri" pitchFamily="34" charset="0"/>
              </a:rPr>
              <a:t>Σε καμία περίπτωση κάτι ανάλογο δεν συμβαίνει στην Ελλάδα ή στην Ευρώπη!</a:t>
            </a:r>
          </a:p>
          <a:p>
            <a:pPr defTabSz="937626">
              <a:defRPr/>
            </a:pPr>
            <a:r>
              <a:rPr lang="el-GR" dirty="0">
                <a:solidFill>
                  <a:schemeClr val="accent2">
                    <a:lumMod val="75000"/>
                  </a:schemeClr>
                </a:solidFill>
                <a:latin typeface="Calibri" pitchFamily="34" charset="0"/>
                <a:cs typeface="Calibri" pitchFamily="34" charset="0"/>
              </a:rPr>
              <a:t>Είναι αυτονόητο ότι καλό είναι να μην αναπαράγονται ούτε να λαμβάνονται σοβαρά υπόψη.</a:t>
            </a:r>
          </a:p>
          <a:p>
            <a:pPr defTabSz="937626">
              <a:defRPr/>
            </a:pPr>
            <a:endParaRPr lang="el-GR" dirty="0">
              <a:solidFill>
                <a:schemeClr val="accent2">
                  <a:lumMod val="75000"/>
                </a:schemeClr>
              </a:solidFill>
              <a:latin typeface="Calibri" pitchFamily="34" charset="0"/>
              <a:cs typeface="Calibri" pitchFamily="34" charset="0"/>
            </a:endParaRPr>
          </a:p>
          <a:p>
            <a:endParaRPr lang="el-GR" dirty="0"/>
          </a:p>
        </p:txBody>
      </p:sp>
      <p:sp>
        <p:nvSpPr>
          <p:cNvPr id="4" name="Θέση αριθμού διαφάνειας 3"/>
          <p:cNvSpPr>
            <a:spLocks noGrp="1"/>
          </p:cNvSpPr>
          <p:nvPr>
            <p:ph type="sldNum" sz="quarter" idx="5"/>
          </p:nvPr>
        </p:nvSpPr>
        <p:spPr/>
        <p:txBody>
          <a:bodyPr/>
          <a:lstStyle/>
          <a:p>
            <a:pPr>
              <a:defRPr/>
            </a:pPr>
            <a:fld id="{67748597-CDFB-44B0-A915-929E120BC800}" type="slidenum">
              <a:rPr lang="en-US" smtClean="0"/>
              <a:pPr>
                <a:defRPr/>
              </a:pPr>
              <a:t>19</a:t>
            </a:fld>
            <a:endParaRPr lang="en-US"/>
          </a:p>
        </p:txBody>
      </p:sp>
    </p:spTree>
    <p:extLst>
      <p:ext uri="{BB962C8B-B14F-4D97-AF65-F5344CB8AC3E}">
        <p14:creationId xmlns:p14="http://schemas.microsoft.com/office/powerpoint/2010/main" val="4203232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a:defRPr/>
            </a:pPr>
            <a:fld id="{67748597-CDFB-44B0-A915-929E120BC800}" type="slidenum">
              <a:rPr lang="en-US" smtClean="0"/>
              <a:pPr>
                <a:defRPr/>
              </a:pPr>
              <a:t>20</a:t>
            </a:fld>
            <a:endParaRPr lang="en-US"/>
          </a:p>
        </p:txBody>
      </p:sp>
    </p:spTree>
    <p:extLst>
      <p:ext uri="{BB962C8B-B14F-4D97-AF65-F5344CB8AC3E}">
        <p14:creationId xmlns:p14="http://schemas.microsoft.com/office/powerpoint/2010/main" val="1285393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Δεν πρέπει να συγχέεται με τον νωτιαίο μυελό</a:t>
            </a:r>
          </a:p>
        </p:txBody>
      </p:sp>
      <p:sp>
        <p:nvSpPr>
          <p:cNvPr id="4" name="Θέση αριθμού διαφάνειας 3"/>
          <p:cNvSpPr>
            <a:spLocks noGrp="1"/>
          </p:cNvSpPr>
          <p:nvPr>
            <p:ph type="sldNum" sz="quarter" idx="5"/>
          </p:nvPr>
        </p:nvSpPr>
        <p:spPr/>
        <p:txBody>
          <a:bodyPr/>
          <a:lstStyle/>
          <a:p>
            <a:pPr>
              <a:defRPr/>
            </a:pPr>
            <a:fld id="{67748597-CDFB-44B0-A915-929E120BC800}" type="slidenum">
              <a:rPr lang="en-US" smtClean="0"/>
              <a:pPr>
                <a:defRPr/>
              </a:pPr>
              <a:t>21</a:t>
            </a:fld>
            <a:endParaRPr lang="en-US"/>
          </a:p>
        </p:txBody>
      </p:sp>
    </p:spTree>
    <p:extLst>
      <p:ext uri="{BB962C8B-B14F-4D97-AF65-F5344CB8AC3E}">
        <p14:creationId xmlns:p14="http://schemas.microsoft.com/office/powerpoint/2010/main" val="3729942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9"/>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5" name="Rectangle 20"/>
          <p:cNvSpPr/>
          <p:nvPr/>
        </p:nvSpPr>
        <p:spPr>
          <a:xfrm flipV="1">
            <a:off x="5410200" y="3897313"/>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6" name="Rectangle 21"/>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7" name="Rectangle 23"/>
          <p:cNvSpPr/>
          <p:nvPr/>
        </p:nvSpPr>
        <p:spPr>
          <a:xfrm flipV="1">
            <a:off x="5410200" y="4164013"/>
            <a:ext cx="1965325" cy="19050"/>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0" name="Rectangle 24"/>
          <p:cNvSpPr/>
          <p:nvPr/>
        </p:nvSpPr>
        <p:spPr>
          <a:xfrm flipV="1">
            <a:off x="5410200" y="4198938"/>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useBgFill="1">
        <p:nvSpPr>
          <p:cNvPr id="11" name="Rounded Rectangle 25"/>
          <p:cNvSpPr/>
          <p:nvPr/>
        </p:nvSpPr>
        <p:spPr bwMode="white">
          <a:xfrm>
            <a:off x="5410200" y="3962400"/>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useBgFill="1">
        <p:nvSpPr>
          <p:cNvPr id="12" name="Rounded Rectangle 26"/>
          <p:cNvSpPr/>
          <p:nvPr/>
        </p:nvSpPr>
        <p:spPr bwMode="white">
          <a:xfrm>
            <a:off x="7377113" y="4060825"/>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3" name="Rectangle 40"/>
          <p:cNvSpPr/>
          <p:nvPr/>
        </p:nvSpPr>
        <p:spPr>
          <a:xfrm>
            <a:off x="0" y="3649663"/>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4" name="Rectangle 41"/>
          <p:cNvSpPr/>
          <p:nvPr/>
        </p:nvSpPr>
        <p:spPr>
          <a:xfrm>
            <a:off x="0" y="3675063"/>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5" name="Rectangle 42"/>
          <p:cNvSpPr/>
          <p:nvPr/>
        </p:nvSpPr>
        <p:spPr>
          <a:xfrm flipV="1">
            <a:off x="6413500" y="3643313"/>
            <a:ext cx="2730500" cy="247650"/>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6" name="Rectangle 43"/>
          <p:cNvSpPr/>
          <p:nvPr/>
        </p:nvSpPr>
        <p:spPr>
          <a:xfrm>
            <a:off x="0" y="0"/>
            <a:ext cx="9144000" cy="37020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lang="en-US"/>
              <a:t>Click to edit Master title style</a:t>
            </a:r>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17" name="Date Placeholder 27"/>
          <p:cNvSpPr>
            <a:spLocks noGrp="1"/>
          </p:cNvSpPr>
          <p:nvPr>
            <p:ph type="dt" sz="half" idx="10"/>
          </p:nvPr>
        </p:nvSpPr>
        <p:spPr>
          <a:xfrm>
            <a:off x="6705600" y="4206875"/>
            <a:ext cx="960438" cy="457200"/>
          </a:xfrm>
        </p:spPr>
        <p:txBody>
          <a:bodyPr/>
          <a:lstStyle>
            <a:lvl1pPr>
              <a:defRPr/>
            </a:lvl1pPr>
          </a:lstStyle>
          <a:p>
            <a:pPr>
              <a:defRPr/>
            </a:pPr>
            <a:fld id="{50B5FFDB-E9E3-4787-90F4-9D95D5B97F16}" type="datetime2">
              <a:rPr lang="en-US"/>
              <a:pPr>
                <a:defRPr/>
              </a:pPr>
              <a:t>Tuesday, October 6, 2020</a:t>
            </a:fld>
            <a:endParaRPr lang="en-US"/>
          </a:p>
        </p:txBody>
      </p:sp>
      <p:sp>
        <p:nvSpPr>
          <p:cNvPr id="18" name="Footer Placeholder 16"/>
          <p:cNvSpPr>
            <a:spLocks noGrp="1"/>
          </p:cNvSpPr>
          <p:nvPr>
            <p:ph type="ftr" sz="quarter" idx="11"/>
          </p:nvPr>
        </p:nvSpPr>
        <p:spPr>
          <a:xfrm>
            <a:off x="5410200" y="4205288"/>
            <a:ext cx="1295400" cy="457200"/>
          </a:xfrm>
        </p:spPr>
        <p:txBody>
          <a:bodyPr/>
          <a:lstStyle>
            <a:lvl1pPr>
              <a:defRPr/>
            </a:lvl1pPr>
          </a:lstStyle>
          <a:p>
            <a:pPr>
              <a:defRPr/>
            </a:pPr>
            <a:endParaRPr lang="en-US"/>
          </a:p>
        </p:txBody>
      </p:sp>
      <p:sp>
        <p:nvSpPr>
          <p:cNvPr id="19" name="Slide Number Placeholder 28"/>
          <p:cNvSpPr>
            <a:spLocks noGrp="1"/>
          </p:cNvSpPr>
          <p:nvPr>
            <p:ph type="sldNum" sz="quarter" idx="12"/>
          </p:nvPr>
        </p:nvSpPr>
        <p:spPr>
          <a:xfrm>
            <a:off x="8320088" y="1588"/>
            <a:ext cx="747712" cy="365125"/>
          </a:xfrm>
        </p:spPr>
        <p:txBody>
          <a:bodyPr/>
          <a:lstStyle>
            <a:lvl1pPr algn="r">
              <a:defRPr sz="1800">
                <a:solidFill>
                  <a:schemeClr val="bg1"/>
                </a:solidFill>
              </a:defRPr>
            </a:lvl1pPr>
          </a:lstStyle>
          <a:p>
            <a:pPr>
              <a:defRPr/>
            </a:pPr>
            <a:fld id="{3F864B3D-C1B6-403F-930F-686569ABB366}"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6AC43DC9-5CE3-4B28-82D9-FAD0389E1A56}" type="datetime2">
              <a:rPr lang="en-US"/>
              <a:pPr>
                <a:defRPr/>
              </a:pPr>
              <a:t>Tuesday, October 6, 2020</a:t>
            </a:fld>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94FEA332-8C92-4A33-A9F9-A08FC656E846}"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143000"/>
            <a:ext cx="62484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1EBC1480-B8F6-4953-9F2E-8EF238F23CD9}" type="datetime2">
              <a:rPr lang="en-US"/>
              <a:pPr>
                <a:defRPr/>
              </a:pPr>
              <a:t>Tuesday, October 6, 2020</a:t>
            </a:fld>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CC0DA130-FF52-47A9-8A90-2D709F63A9A2}"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FDCDA09-6A1E-472E-A7D4-D3F1A0257448}"/>
              </a:ext>
            </a:extLst>
          </p:cNvPr>
          <p:cNvSpPr>
            <a:spLocks noGrp="1"/>
          </p:cNvSpPr>
          <p:nvPr>
            <p:ph type="title"/>
          </p:nvPr>
        </p:nvSpPr>
        <p:spPr>
          <a:xfrm>
            <a:off x="762000" y="762000"/>
            <a:ext cx="7924800" cy="1143000"/>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839EF165-1C27-4EDC-94BE-6B0E70678145}"/>
              </a:ext>
            </a:extLst>
          </p:cNvPr>
          <p:cNvSpPr>
            <a:spLocks noGrp="1"/>
          </p:cNvSpPr>
          <p:nvPr>
            <p:ph type="body" sz="half" idx="1"/>
          </p:nvPr>
        </p:nvSpPr>
        <p:spPr>
          <a:xfrm>
            <a:off x="838200" y="2362200"/>
            <a:ext cx="3770313" cy="3724275"/>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0E098C74-7B3B-436C-95FF-A80E5A569558}"/>
              </a:ext>
            </a:extLst>
          </p:cNvPr>
          <p:cNvSpPr>
            <a:spLocks noGrp="1"/>
          </p:cNvSpPr>
          <p:nvPr>
            <p:ph sz="half" idx="2"/>
          </p:nvPr>
        </p:nvSpPr>
        <p:spPr>
          <a:xfrm>
            <a:off x="4760913" y="2362200"/>
            <a:ext cx="3770312" cy="3724275"/>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Rectangle 11">
            <a:extLst>
              <a:ext uri="{FF2B5EF4-FFF2-40B4-BE49-F238E27FC236}">
                <a16:creationId xmlns:a16="http://schemas.microsoft.com/office/drawing/2014/main" id="{20CAD2DC-964D-4743-8D8B-5FDE77B67002}"/>
              </a:ext>
            </a:extLst>
          </p:cNvPr>
          <p:cNvSpPr>
            <a:spLocks noGrp="1" noChangeArrowheads="1"/>
          </p:cNvSpPr>
          <p:nvPr>
            <p:ph type="dt" sz="half" idx="10"/>
          </p:nvPr>
        </p:nvSpPr>
        <p:spPr>
          <a:ln/>
        </p:spPr>
        <p:txBody>
          <a:bodyPr/>
          <a:lstStyle>
            <a:lvl1pPr>
              <a:defRPr/>
            </a:lvl1pPr>
          </a:lstStyle>
          <a:p>
            <a:pPr>
              <a:defRPr/>
            </a:pPr>
            <a:endParaRPr lang="el-GR" altLang="el-GR"/>
          </a:p>
        </p:txBody>
      </p:sp>
      <p:sp>
        <p:nvSpPr>
          <p:cNvPr id="6" name="Rectangle 12">
            <a:extLst>
              <a:ext uri="{FF2B5EF4-FFF2-40B4-BE49-F238E27FC236}">
                <a16:creationId xmlns:a16="http://schemas.microsoft.com/office/drawing/2014/main" id="{F4854FDD-2C24-4D26-A8EB-5D5DE46CBF76}"/>
              </a:ext>
            </a:extLst>
          </p:cNvPr>
          <p:cNvSpPr>
            <a:spLocks noGrp="1" noChangeArrowheads="1"/>
          </p:cNvSpPr>
          <p:nvPr>
            <p:ph type="ftr" sz="quarter" idx="11"/>
          </p:nvPr>
        </p:nvSpPr>
        <p:spPr>
          <a:ln/>
        </p:spPr>
        <p:txBody>
          <a:bodyPr/>
          <a:lstStyle>
            <a:lvl1pPr>
              <a:defRPr/>
            </a:lvl1pPr>
          </a:lstStyle>
          <a:p>
            <a:pPr>
              <a:defRPr/>
            </a:pPr>
            <a:endParaRPr lang="el-GR" altLang="el-GR"/>
          </a:p>
        </p:txBody>
      </p:sp>
      <p:sp>
        <p:nvSpPr>
          <p:cNvPr id="7" name="Rectangle 13">
            <a:extLst>
              <a:ext uri="{FF2B5EF4-FFF2-40B4-BE49-F238E27FC236}">
                <a16:creationId xmlns:a16="http://schemas.microsoft.com/office/drawing/2014/main" id="{43F15BE5-BC84-45F8-A50C-A8CAC7F661FB}"/>
              </a:ext>
            </a:extLst>
          </p:cNvPr>
          <p:cNvSpPr>
            <a:spLocks noGrp="1" noChangeArrowheads="1"/>
          </p:cNvSpPr>
          <p:nvPr>
            <p:ph type="sldNum" sz="quarter" idx="12"/>
          </p:nvPr>
        </p:nvSpPr>
        <p:spPr>
          <a:ln/>
        </p:spPr>
        <p:txBody>
          <a:bodyPr/>
          <a:lstStyle>
            <a:lvl1pPr>
              <a:defRPr/>
            </a:lvl1pPr>
          </a:lstStyle>
          <a:p>
            <a:pPr>
              <a:defRPr/>
            </a:pPr>
            <a:fld id="{D556D75C-CBBF-466D-90FA-366556565C4A}" type="slidenum">
              <a:rPr lang="el-GR" altLang="el-GR"/>
              <a:pPr>
                <a:defRPr/>
              </a:pPr>
              <a:t>‹#›</a:t>
            </a:fld>
            <a:endParaRPr lang="el-GR" altLang="el-GR"/>
          </a:p>
        </p:txBody>
      </p:sp>
    </p:spTree>
    <p:extLst>
      <p:ext uri="{BB962C8B-B14F-4D97-AF65-F5344CB8AC3E}">
        <p14:creationId xmlns:p14="http://schemas.microsoft.com/office/powerpoint/2010/main" val="1075717128"/>
      </p:ext>
    </p:extLst>
  </p:cSld>
  <p:clrMapOvr>
    <a:masterClrMapping/>
  </p:clrMapOvr>
  <p:transition>
    <p:pull dir="l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E48484E0-2E63-4748-BE57-23BD63709B5E}" type="datetime2">
              <a:rPr lang="en-US"/>
              <a:pPr>
                <a:defRPr/>
              </a:pPr>
              <a:t>Tuesday, October 6, 2020</a:t>
            </a:fld>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0CA30222-DBCF-4D8F-ABF1-71E5A81D680C}"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a:t>Click to edit Master title style</a:t>
            </a:r>
          </a:p>
        </p:txBody>
      </p:sp>
      <p:sp>
        <p:nvSpPr>
          <p:cNvPr id="3" name="Text Placeholder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13"/>
          <p:cNvSpPr>
            <a:spLocks noGrp="1"/>
          </p:cNvSpPr>
          <p:nvPr>
            <p:ph type="dt" sz="half" idx="10"/>
          </p:nvPr>
        </p:nvSpPr>
        <p:spPr/>
        <p:txBody>
          <a:bodyPr/>
          <a:lstStyle>
            <a:lvl1pPr>
              <a:defRPr/>
            </a:lvl1pPr>
          </a:lstStyle>
          <a:p>
            <a:pPr>
              <a:defRPr/>
            </a:pPr>
            <a:fld id="{05E40326-EDD3-49D8-87C0-4253340C6BF0}" type="datetime2">
              <a:rPr lang="en-US"/>
              <a:pPr>
                <a:defRPr/>
              </a:pPr>
              <a:t>Tuesday, October 6, 2020</a:t>
            </a:fld>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F8E86B4A-80F7-45EB-B4F2-91E11D253361}"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CAA27818-6969-446D-BECD-63A46FF4FCBC}" type="datetime2">
              <a:rPr lang="en-US"/>
              <a:pPr>
                <a:defRPr/>
              </a:pPr>
              <a:t>Tuesday, October 6, 2020</a:t>
            </a:fld>
            <a:endParaRPr lang="en-US" dirty="0"/>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351D0357-D87D-4FDB-A8AC-8D064335A637}"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lstStyle>
            <a:lvl1pPr>
              <a:defRPr sz="4000" b="0" i="0" cap="none" baseline="0"/>
            </a:lvl1pPr>
          </a:lstStyle>
          <a:p>
            <a:r>
              <a:rPr lang="en-US"/>
              <a:t>Click to edit Master title style</a:t>
            </a:r>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25"/>
          <p:cNvSpPr>
            <a:spLocks noGrp="1"/>
          </p:cNvSpPr>
          <p:nvPr>
            <p:ph type="dt" sz="half" idx="10"/>
          </p:nvPr>
        </p:nvSpPr>
        <p:spPr/>
        <p:txBody>
          <a:bodyPr rtlCol="0"/>
          <a:lstStyle>
            <a:lvl1pPr>
              <a:defRPr/>
            </a:lvl1pPr>
          </a:lstStyle>
          <a:p>
            <a:pPr>
              <a:defRPr/>
            </a:pPr>
            <a:fld id="{9E92645B-05F6-469D-83B3-FB67F731A55E}" type="datetime2">
              <a:rPr lang="en-US"/>
              <a:pPr>
                <a:defRPr/>
              </a:pPr>
              <a:t>Tuesday, October 6, 2020</a:t>
            </a:fld>
            <a:endParaRPr lang="en-US"/>
          </a:p>
        </p:txBody>
      </p:sp>
      <p:sp>
        <p:nvSpPr>
          <p:cNvPr id="8" name="Slide Number Placeholder 26"/>
          <p:cNvSpPr>
            <a:spLocks noGrp="1"/>
          </p:cNvSpPr>
          <p:nvPr>
            <p:ph type="sldNum" sz="quarter" idx="11"/>
          </p:nvPr>
        </p:nvSpPr>
        <p:spPr/>
        <p:txBody>
          <a:bodyPr rtlCol="0"/>
          <a:lstStyle>
            <a:lvl1pPr>
              <a:defRPr/>
            </a:lvl1pPr>
          </a:lstStyle>
          <a:p>
            <a:pPr>
              <a:defRPr/>
            </a:pPr>
            <a:fld id="{174BE521-0C1A-4641-9D8E-914C038BE942}" type="slidenum">
              <a:rPr lang="en-US"/>
              <a:pPr>
                <a:defRPr/>
              </a:pPr>
              <a:t>‹#›</a:t>
            </a:fld>
            <a:endParaRPr lang="en-US"/>
          </a:p>
        </p:txBody>
      </p:sp>
      <p:sp>
        <p:nvSpPr>
          <p:cNvPr id="9" name="Footer Placeholder 27"/>
          <p:cNvSpPr>
            <a:spLocks noGrp="1"/>
          </p:cNvSpPr>
          <p:nvPr>
            <p:ph type="ftr" sz="quarter" idx="12"/>
          </p:nvPr>
        </p:nvSpPr>
        <p:spPr/>
        <p:txBody>
          <a:bodyPr rtlCol="0"/>
          <a:lstStyle>
            <a:lvl1pPr>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lstStyle>
            <a:lvl1pPr>
              <a:defRPr sz="4000">
                <a:solidFill>
                  <a:schemeClr val="tx2"/>
                </a:solidFill>
              </a:defRPr>
            </a:lvl1pPr>
          </a:lstStyle>
          <a:p>
            <a:r>
              <a:rPr lang="en-US"/>
              <a:t>Click to edit Master title style</a:t>
            </a:r>
          </a:p>
        </p:txBody>
      </p:sp>
      <p:sp>
        <p:nvSpPr>
          <p:cNvPr id="3" name="Date Placeholder 2"/>
          <p:cNvSpPr>
            <a:spLocks noGrp="1"/>
          </p:cNvSpPr>
          <p:nvPr>
            <p:ph type="dt" sz="half" idx="10"/>
          </p:nvPr>
        </p:nvSpPr>
        <p:spPr>
          <a:xfrm>
            <a:off x="6583363" y="612775"/>
            <a:ext cx="957262" cy="457200"/>
          </a:xfrm>
        </p:spPr>
        <p:txBody>
          <a:bodyPr/>
          <a:lstStyle>
            <a:lvl1pPr>
              <a:defRPr/>
            </a:lvl1pPr>
          </a:lstStyle>
          <a:p>
            <a:pPr>
              <a:defRPr/>
            </a:pPr>
            <a:fld id="{7C3CF7EC-FEBB-48D5-BAA3-5F5BFB247357}" type="datetime2">
              <a:rPr lang="en-US"/>
              <a:pPr>
                <a:defRPr/>
              </a:pPr>
              <a:t>Tuesday, October 6, 2020</a:t>
            </a:fld>
            <a:endParaRPr lang="en-US" dirty="0"/>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3F8843F3-6334-44A8-94BE-3424C3F06A4B}"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1456B725-745A-4C9E-B2F0-22A3DFFF3E37}" type="datetime2">
              <a:rPr lang="en-US"/>
              <a:pPr>
                <a:defRPr/>
              </a:pPr>
              <a:t>Tuesday, October 6, 2020</a:t>
            </a:fld>
            <a:endParaRPr lang="en-US" dirty="0"/>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AE760871-4FB5-4F0C-9403-C784887CFC6C}"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lang="en-US"/>
              <a:t>Click to edit Master title style</a:t>
            </a:r>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A18035DA-D90B-4901-B3BB-56BA4B7E1996}" type="datetime2">
              <a:rPr lang="en-US"/>
              <a:pPr>
                <a:defRPr/>
              </a:pPr>
              <a:t>Tuesday, October 6, 2020</a:t>
            </a:fld>
            <a:endParaRPr lang="en-US" dirty="0"/>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D2B75374-1216-4632-BB0A-59E14B3A364E}"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normAutofit/>
          </a:bodyPr>
          <a:lstStyle>
            <a:lvl1pPr marL="0"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088443" y="3274308"/>
            <a:ext cx="2590800" cy="2516489"/>
          </a:xfrm>
        </p:spPr>
        <p:txBody>
          <a:bodyPr lIns="0" tIns="0" rIns="45720"/>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5" name="Date Placeholder 13"/>
          <p:cNvSpPr>
            <a:spLocks noGrp="1"/>
          </p:cNvSpPr>
          <p:nvPr>
            <p:ph type="dt" sz="half" idx="10"/>
          </p:nvPr>
        </p:nvSpPr>
        <p:spPr/>
        <p:txBody>
          <a:bodyPr/>
          <a:lstStyle>
            <a:lvl1pPr>
              <a:defRPr/>
            </a:lvl1pPr>
          </a:lstStyle>
          <a:p>
            <a:pPr>
              <a:defRPr/>
            </a:pPr>
            <a:fld id="{D64BD6B4-E14D-4742-AC31-7E1F20FB03B9}" type="datetime2">
              <a:rPr lang="en-US"/>
              <a:pPr>
                <a:defRPr/>
              </a:pPr>
              <a:t>Tuesday, October 6, 2020</a:t>
            </a:fld>
            <a:endParaRPr lang="en-US" dirty="0"/>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D69E1092-4F83-49FA-AED3-FDFF6D70CBCA}"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29" name="Rectangle 28"/>
          <p:cNvSpPr/>
          <p:nvPr/>
        </p:nvSpPr>
        <p:spPr>
          <a:xfrm>
            <a:off x="0" y="0"/>
            <a:ext cx="9144000" cy="3111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31" name="Rectangle 30"/>
          <p:cNvSpPr/>
          <p:nvPr/>
        </p:nvSpPr>
        <p:spPr>
          <a:xfrm flipV="1">
            <a:off x="5410200" y="360363"/>
            <a:ext cx="3733800" cy="904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32" name="Rectangle 31"/>
          <p:cNvSpPr/>
          <p:nvPr/>
        </p:nvSpPr>
        <p:spPr>
          <a:xfrm flipV="1">
            <a:off x="5410200" y="439738"/>
            <a:ext cx="3733800" cy="1809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useBgFill="1">
        <p:nvSpPr>
          <p:cNvPr id="33" name="Rounded Rectangle 32"/>
          <p:cNvSpPr/>
          <p:nvPr/>
        </p:nvSpPr>
        <p:spPr bwMode="white">
          <a:xfrm>
            <a:off x="5407025" y="496888"/>
            <a:ext cx="3063875"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38" name="Rectangle 37"/>
          <p:cNvSpPr/>
          <p:nvPr/>
        </p:nvSpPr>
        <p:spPr bwMode="invGray">
          <a:xfrm>
            <a:off x="8975725" y="-1588"/>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40" name="Rectangle 39"/>
          <p:cNvSpPr/>
          <p:nvPr/>
        </p:nvSpPr>
        <p:spPr bwMode="invGray">
          <a:xfrm>
            <a:off x="8874125" y="0"/>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039" name="Title Placeholder 21"/>
          <p:cNvSpPr>
            <a:spLocks noGrp="1"/>
          </p:cNvSpPr>
          <p:nvPr>
            <p:ph type="title"/>
          </p:nvPr>
        </p:nvSpPr>
        <p:spPr bwMode="auto">
          <a:xfrm>
            <a:off x="457200" y="1143000"/>
            <a:ext cx="82296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40" name="Text Placeholder 12"/>
          <p:cNvSpPr>
            <a:spLocks noGrp="1"/>
          </p:cNvSpPr>
          <p:nvPr>
            <p:ph type="body" idx="1"/>
          </p:nvPr>
        </p:nvSpPr>
        <p:spPr bwMode="auto">
          <a:xfrm>
            <a:off x="457200" y="2249488"/>
            <a:ext cx="8229600" cy="4324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latinLnBrk="0" hangingPunct="1">
              <a:defRPr kumimoji="0" sz="800">
                <a:solidFill>
                  <a:schemeClr val="accent2"/>
                </a:solidFill>
              </a:defRPr>
            </a:lvl1pPr>
          </a:lstStyle>
          <a:p>
            <a:pPr>
              <a:defRPr/>
            </a:pPr>
            <a:fld id="{CAC48764-4D92-4BDA-A938-02FD2DE6DB62}" type="datetime2">
              <a:rPr lang="en-US"/>
              <a:pPr>
                <a:defRPr/>
              </a:pPr>
              <a:t>Tuesday, October 6, 2020</a:t>
            </a:fld>
            <a:endParaRPr lang="en-US" dirty="0"/>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latinLnBrk="0" hangingPunct="1">
              <a:defRPr kumimoji="0" sz="800">
                <a:solidFill>
                  <a:schemeClr val="accent2"/>
                </a:solidFill>
              </a:defRPr>
            </a:lvl1pPr>
          </a:lstStyle>
          <a:p>
            <a:pPr>
              <a:defRPr/>
            </a:pPr>
            <a:endParaRPr lang="en-US"/>
          </a:p>
        </p:txBody>
      </p:sp>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latinLnBrk="0" hangingPunct="1">
              <a:defRPr kumimoji="0" sz="1800">
                <a:solidFill>
                  <a:srgbClr val="FFFFFF"/>
                </a:solidFill>
              </a:defRPr>
            </a:lvl1pPr>
          </a:lstStyle>
          <a:p>
            <a:pPr>
              <a:defRPr/>
            </a:pPr>
            <a:fld id="{3FA31BB2-7DB6-4CC6-AC70-568401C461F5}"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350" r:id="rId1"/>
    <p:sldLayoutId id="2147484342" r:id="rId2"/>
    <p:sldLayoutId id="2147484343" r:id="rId3"/>
    <p:sldLayoutId id="2147484344" r:id="rId4"/>
    <p:sldLayoutId id="2147484351" r:id="rId5"/>
    <p:sldLayoutId id="2147484352" r:id="rId6"/>
    <p:sldLayoutId id="2147484345" r:id="rId7"/>
    <p:sldLayoutId id="2147484346" r:id="rId8"/>
    <p:sldLayoutId id="2147484347" r:id="rId9"/>
    <p:sldLayoutId id="2147484348" r:id="rId10"/>
    <p:sldLayoutId id="2147484349" r:id="rId11"/>
    <p:sldLayoutId id="2147484354" r:id="rId12"/>
  </p:sldLayoutIdLst>
  <p:hf sldNum="0" hdr="0" ftr="0" dt="0"/>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hyperlink" Target="http://www.donorrecovery.org/learn/religion-and-organ-donation/" TargetMode="External"/><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hyperlink" Target="http://www.eom.gr/" TargetMode="External"/><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20.pn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jpeg"/><Relationship Id="rId7" Type="http://schemas.openxmlformats.org/officeDocument/2006/relationships/hyperlink" Target="http://www.eom.gr/" TargetMode="External"/><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47.png"/><Relationship Id="rId4" Type="http://schemas.openxmlformats.org/officeDocument/2006/relationships/hyperlink" Target="mailto:info@eom.gr"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5.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a:xfrm>
            <a:off x="361950" y="1414065"/>
            <a:ext cx="8686800" cy="1470025"/>
          </a:xfrm>
        </p:spPr>
        <p:txBody>
          <a:bodyPr/>
          <a:lstStyle/>
          <a:p>
            <a:pPr algn="ctr" eaLnBrk="1" hangingPunct="1"/>
            <a:r>
              <a:rPr lang="el-GR" altLang="en-US" sz="3200" dirty="0"/>
              <a:t>Δωρεά &amp; Μεταμόσχευση Ιστών &amp; Οργάνων</a:t>
            </a:r>
            <a:br>
              <a:rPr lang="el-GR" altLang="en-US" sz="3200" dirty="0"/>
            </a:br>
            <a:r>
              <a:rPr lang="el-GR" altLang="en-US" sz="3200" dirty="0"/>
              <a:t>Τι είναι &amp; Πώς λειτουργεί ?</a:t>
            </a:r>
            <a:br>
              <a:rPr lang="el-GR" altLang="en-US" sz="3200" dirty="0"/>
            </a:br>
            <a:br>
              <a:rPr lang="el-GR" altLang="en-US" sz="3200" dirty="0"/>
            </a:br>
            <a:endParaRPr lang="en-US" altLang="en-US" sz="3200" dirty="0"/>
          </a:p>
        </p:txBody>
      </p:sp>
      <p:pic>
        <p:nvPicPr>
          <p:cNvPr id="5" name="Picture 3" descr="P:\6.Προώθηση\c ΚΑΤΑΧΩΡΗΣΕΙΣ ΔΗΜΙΟΥΡΓΙΚΑ\EOM LOGO\logo full.JPG"/>
          <p:cNvPicPr>
            <a:picLocks noChangeAspect="1" noChangeArrowheads="1"/>
          </p:cNvPicPr>
          <p:nvPr/>
        </p:nvPicPr>
        <p:blipFill>
          <a:blip r:embed="rId3" cstate="print"/>
          <a:srcRect/>
          <a:stretch>
            <a:fillRect/>
          </a:stretch>
        </p:blipFill>
        <p:spPr bwMode="auto">
          <a:xfrm>
            <a:off x="762000" y="5257800"/>
            <a:ext cx="1333500" cy="1274835"/>
          </a:xfrm>
          <a:prstGeom prst="rect">
            <a:avLst/>
          </a:prstGeom>
          <a:noFill/>
        </p:spPr>
      </p:pic>
      <p:pic>
        <p:nvPicPr>
          <p:cNvPr id="2" name="Εικόνα 1">
            <a:extLst>
              <a:ext uri="{FF2B5EF4-FFF2-40B4-BE49-F238E27FC236}">
                <a16:creationId xmlns:a16="http://schemas.microsoft.com/office/drawing/2014/main" id="{D8C1FB53-79AD-433A-915C-76C89807494F}"/>
              </a:ext>
            </a:extLst>
          </p:cNvPr>
          <p:cNvPicPr>
            <a:picLocks noChangeAspect="1"/>
          </p:cNvPicPr>
          <p:nvPr/>
        </p:nvPicPr>
        <p:blipFill rotWithShape="1">
          <a:blip r:embed="rId4"/>
          <a:srcRect l="25111" r="24223"/>
          <a:stretch/>
        </p:blipFill>
        <p:spPr>
          <a:xfrm>
            <a:off x="3238500" y="2514600"/>
            <a:ext cx="2933700" cy="2605589"/>
          </a:xfrm>
          <a:prstGeom prst="rect">
            <a:avLst/>
          </a:prstGeom>
          <a:ln>
            <a:noFill/>
          </a:ln>
          <a:effectLst>
            <a:outerShdw blurRad="292100" dist="139700" dir="2700000" algn="tl" rotWithShape="0">
              <a:srgbClr val="333333">
                <a:alpha val="65000"/>
              </a:srgbClr>
            </a:outerShdw>
          </a:effectLst>
        </p:spPr>
      </p:pic>
      <p:sp>
        <p:nvSpPr>
          <p:cNvPr id="6" name="AutoShape 6">
            <a:extLst>
              <a:ext uri="{FF2B5EF4-FFF2-40B4-BE49-F238E27FC236}">
                <a16:creationId xmlns:a16="http://schemas.microsoft.com/office/drawing/2014/main" id="{227DD843-07A9-4808-99EB-6010924548D1}"/>
              </a:ext>
            </a:extLst>
          </p:cNvPr>
          <p:cNvSpPr txBox="1">
            <a:spLocks noChangeArrowheads="1"/>
          </p:cNvSpPr>
          <p:nvPr/>
        </p:nvSpPr>
        <p:spPr bwMode="auto">
          <a:xfrm>
            <a:off x="2952750" y="1600200"/>
            <a:ext cx="35052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pPr algn="ctr" eaLnBrk="1" hangingPunct="1"/>
            <a:r>
              <a:rPr lang="el-GR" sz="1800" dirty="0">
                <a:solidFill>
                  <a:schemeClr val="bg2">
                    <a:lumMod val="90000"/>
                  </a:schemeClr>
                </a:solidFill>
                <a:latin typeface="Calibri" panose="020F0502020204030204" pitchFamily="34" charset="0"/>
                <a:cs typeface="Calibri" panose="020F0502020204030204" pitchFamily="34" charset="0"/>
              </a:rPr>
              <a:t>(για μαθητές/τριες Λυκείου)</a:t>
            </a:r>
          </a:p>
        </p:txBody>
      </p:sp>
      <p:sp>
        <p:nvSpPr>
          <p:cNvPr id="7" name="AutoShape 6">
            <a:extLst>
              <a:ext uri="{FF2B5EF4-FFF2-40B4-BE49-F238E27FC236}">
                <a16:creationId xmlns:a16="http://schemas.microsoft.com/office/drawing/2014/main" id="{1C9E76CB-092E-4B97-88E3-3C182A18CDB2}"/>
              </a:ext>
            </a:extLst>
          </p:cNvPr>
          <p:cNvSpPr txBox="1">
            <a:spLocks noChangeArrowheads="1"/>
          </p:cNvSpPr>
          <p:nvPr/>
        </p:nvSpPr>
        <p:spPr bwMode="auto">
          <a:xfrm>
            <a:off x="2952750" y="5446785"/>
            <a:ext cx="35052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pPr algn="ctr" eaLnBrk="1" hangingPunct="1"/>
            <a:r>
              <a:rPr lang="el-GR" sz="1800" b="1" dirty="0">
                <a:solidFill>
                  <a:schemeClr val="accent2">
                    <a:lumMod val="75000"/>
                  </a:schemeClr>
                </a:solidFill>
                <a:latin typeface="Calibri" panose="020F0502020204030204" pitchFamily="34" charset="0"/>
                <a:cs typeface="Calibri" panose="020F0502020204030204" pitchFamily="34" charset="0"/>
              </a:rPr>
              <a:t>Αθήνα 2020</a:t>
            </a:r>
          </a:p>
        </p:txBody>
      </p:sp>
      <p:sp>
        <p:nvSpPr>
          <p:cNvPr id="9" name="AutoShape 6">
            <a:extLst>
              <a:ext uri="{FF2B5EF4-FFF2-40B4-BE49-F238E27FC236}">
                <a16:creationId xmlns:a16="http://schemas.microsoft.com/office/drawing/2014/main" id="{09B05F9D-F577-4C8C-AEC7-284185DFC025}"/>
              </a:ext>
            </a:extLst>
          </p:cNvPr>
          <p:cNvSpPr txBox="1">
            <a:spLocks noChangeArrowheads="1"/>
          </p:cNvSpPr>
          <p:nvPr/>
        </p:nvSpPr>
        <p:spPr bwMode="auto">
          <a:xfrm>
            <a:off x="6477000" y="5361817"/>
            <a:ext cx="26670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pPr algn="ctr" eaLnBrk="1" hangingPunct="1"/>
            <a:r>
              <a:rPr lang="el-GR" sz="1800" b="1" dirty="0">
                <a:solidFill>
                  <a:schemeClr val="accent2">
                    <a:lumMod val="75000"/>
                  </a:schemeClr>
                </a:solidFill>
                <a:latin typeface="Calibri" panose="020F0502020204030204" pitchFamily="34" charset="0"/>
                <a:cs typeface="Calibri" panose="020F0502020204030204" pitchFamily="34" charset="0"/>
              </a:rPr>
              <a:t>Αγωγή Υγείας</a:t>
            </a:r>
          </a:p>
          <a:p>
            <a:pPr algn="ctr" eaLnBrk="1" hangingPunct="1"/>
            <a:r>
              <a:rPr lang="el-GR" sz="1800" b="1" dirty="0">
                <a:solidFill>
                  <a:schemeClr val="accent2">
                    <a:lumMod val="75000"/>
                  </a:schemeClr>
                </a:solidFill>
                <a:latin typeface="Calibri" panose="020F0502020204030204" pitchFamily="34" charset="0"/>
                <a:cs typeface="Calibri" panose="020F0502020204030204" pitchFamily="34" charset="0"/>
              </a:rPr>
              <a:t>Υπουργείο Υγείας</a:t>
            </a:r>
          </a:p>
        </p:txBody>
      </p:sp>
      <p:sp>
        <p:nvSpPr>
          <p:cNvPr id="8" name="Τίτλος 1">
            <a:extLst>
              <a:ext uri="{FF2B5EF4-FFF2-40B4-BE49-F238E27FC236}">
                <a16:creationId xmlns:a16="http://schemas.microsoft.com/office/drawing/2014/main" id="{9A9E843A-A14D-4B39-A77B-4DB456D62314}"/>
              </a:ext>
            </a:extLst>
          </p:cNvPr>
          <p:cNvSpPr txBox="1">
            <a:spLocks/>
          </p:cNvSpPr>
          <p:nvPr/>
        </p:nvSpPr>
        <p:spPr bwMode="auto">
          <a:xfrm>
            <a:off x="0" y="41239"/>
            <a:ext cx="9144000" cy="3651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kern="1200">
                <a:solidFill>
                  <a:schemeClr val="bg1"/>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pPr algn="ctr"/>
            <a:r>
              <a:rPr lang="el-GR" sz="1200" dirty="0"/>
              <a:t>ΘΕΜΑΤΙΚΟΣ ΑΞΟΝΑΣ: ΠΡΟΑΓΩΓΗ ΤΗΣ ΔΩΡΕΑΣ ΟΡΓΑΝΩΝ ΚΑΙ ΤΩΝ ΜΕΤΑΜΟΣΧΕΥΣΕΩΝ ΣΕ ΠΑΙΔΙΑ ΚΑΙ ΕΦΗΒΟΥΣ</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Εικόνα 38">
            <a:extLst>
              <a:ext uri="{FF2B5EF4-FFF2-40B4-BE49-F238E27FC236}">
                <a16:creationId xmlns:a16="http://schemas.microsoft.com/office/drawing/2014/main" id="{57F06C1D-96F0-4EA6-A8F0-C21BFBD8BF50}"/>
              </a:ext>
            </a:extLst>
          </p:cNvPr>
          <p:cNvPicPr>
            <a:picLocks noChangeAspect="1"/>
          </p:cNvPicPr>
          <p:nvPr/>
        </p:nvPicPr>
        <p:blipFill rotWithShape="1">
          <a:blip r:embed="rId2"/>
          <a:srcRect l="53611" t="65885" r="18693" b="4014"/>
          <a:stretch/>
        </p:blipFill>
        <p:spPr>
          <a:xfrm>
            <a:off x="4724165" y="2114550"/>
            <a:ext cx="2019535" cy="865515"/>
          </a:xfrm>
          <a:prstGeom prst="rect">
            <a:avLst/>
          </a:prstGeom>
        </p:spPr>
      </p:pic>
      <p:sp>
        <p:nvSpPr>
          <p:cNvPr id="28" name="1 - Θέση αριθμού διαφάνειας"/>
          <p:cNvSpPr>
            <a:spLocks noGrp="1"/>
          </p:cNvSpPr>
          <p:nvPr>
            <p:ph type="sldNum" sz="quarter" idx="10"/>
          </p:nvPr>
        </p:nvSpPr>
        <p:spPr>
          <a:xfrm>
            <a:off x="1943100" y="1314450"/>
            <a:ext cx="5257800" cy="571500"/>
          </a:xfrm>
        </p:spPr>
        <p:txBody>
          <a:bodyPr/>
          <a:lstStyle/>
          <a:p>
            <a:pPr algn="ctr"/>
            <a:endParaRPr lang="el-GR" sz="2400" dirty="0">
              <a:solidFill>
                <a:schemeClr val="accent2">
                  <a:lumMod val="50000"/>
                </a:schemeClr>
              </a:solidFill>
              <a:latin typeface="+mj-lt"/>
              <a:ea typeface="+mj-ea"/>
              <a:cs typeface="+mj-cs"/>
            </a:endParaRPr>
          </a:p>
          <a:p>
            <a:pPr algn="ctr"/>
            <a:r>
              <a:rPr lang="el-GR" sz="1350" b="1" dirty="0">
                <a:solidFill>
                  <a:schemeClr val="accent6">
                    <a:lumMod val="50000"/>
                  </a:schemeClr>
                </a:solidFill>
                <a:latin typeface="Calibri" pitchFamily="34" charset="0"/>
                <a:cs typeface="Calibri" pitchFamily="34" charset="0"/>
              </a:rPr>
              <a:t> </a:t>
            </a:r>
            <a:endParaRPr lang="en-GB" sz="1350" b="1" dirty="0">
              <a:solidFill>
                <a:schemeClr val="accent6">
                  <a:lumMod val="50000"/>
                </a:schemeClr>
              </a:solidFill>
              <a:latin typeface="Calibri" pitchFamily="34" charset="0"/>
              <a:cs typeface="Calibri" pitchFamily="34" charset="0"/>
            </a:endParaRPr>
          </a:p>
        </p:txBody>
      </p:sp>
      <p:sp>
        <p:nvSpPr>
          <p:cNvPr id="235522" name="AutoShape 2"/>
          <p:cNvSpPr>
            <a:spLocks noChangeArrowheads="1"/>
          </p:cNvSpPr>
          <p:nvPr/>
        </p:nvSpPr>
        <p:spPr bwMode="auto">
          <a:xfrm>
            <a:off x="1419933" y="3809021"/>
            <a:ext cx="1428750" cy="514350"/>
          </a:xfrm>
          <a:prstGeom prst="wedgeRoundRectCallout">
            <a:avLst>
              <a:gd name="adj1" fmla="val 103852"/>
              <a:gd name="adj2" fmla="val 49547"/>
              <a:gd name="adj3" fmla="val 16667"/>
            </a:avLst>
          </a:prstGeom>
          <a:solidFill>
            <a:srgbClr val="92D050">
              <a:alpha val="50000"/>
            </a:srgbClr>
          </a:solidFill>
          <a:ln w="9525">
            <a:noFill/>
            <a:miter lim="800000"/>
            <a:headEnd/>
            <a:tailEnd/>
          </a:ln>
          <a:effectLst/>
        </p:spPr>
        <p:txBody>
          <a:bodyPr/>
          <a:lstStyle/>
          <a:p>
            <a:endParaRPr lang="el-GR"/>
          </a:p>
        </p:txBody>
      </p:sp>
      <p:sp>
        <p:nvSpPr>
          <p:cNvPr id="235525" name="Oval 5"/>
          <p:cNvSpPr>
            <a:spLocks noChangeArrowheads="1"/>
          </p:cNvSpPr>
          <p:nvPr/>
        </p:nvSpPr>
        <p:spPr bwMode="auto">
          <a:xfrm>
            <a:off x="1352550" y="3799496"/>
            <a:ext cx="1458516" cy="432197"/>
          </a:xfrm>
          <a:prstGeom prst="ellipse">
            <a:avLst/>
          </a:prstGeom>
          <a:noFill/>
          <a:ln w="9525">
            <a:noFill/>
            <a:round/>
            <a:headEnd/>
            <a:tailEnd/>
          </a:ln>
          <a:effectLst/>
        </p:spPr>
        <p:txBody>
          <a:bodyPr wrap="none" anchor="ctr"/>
          <a:lstStyle/>
          <a:p>
            <a:r>
              <a:rPr lang="el-GR" sz="1500" dirty="0">
                <a:solidFill>
                  <a:srgbClr val="0070C0"/>
                </a:solidFill>
                <a:latin typeface="Comic Sans MS" panose="030F0702030302020204" pitchFamily="66" charset="0"/>
              </a:rPr>
              <a:t>Αλτρουισμός</a:t>
            </a:r>
          </a:p>
        </p:txBody>
      </p:sp>
      <p:sp>
        <p:nvSpPr>
          <p:cNvPr id="235526" name="AutoShape 6"/>
          <p:cNvSpPr>
            <a:spLocks noChangeArrowheads="1"/>
          </p:cNvSpPr>
          <p:nvPr/>
        </p:nvSpPr>
        <p:spPr bwMode="auto">
          <a:xfrm>
            <a:off x="3704034" y="2037371"/>
            <a:ext cx="1428750" cy="514350"/>
          </a:xfrm>
          <a:prstGeom prst="wedgeRoundRectCallout">
            <a:avLst>
              <a:gd name="adj1" fmla="val -39020"/>
              <a:gd name="adj2" fmla="val 147870"/>
              <a:gd name="adj3" fmla="val 16667"/>
            </a:avLst>
          </a:prstGeom>
          <a:solidFill>
            <a:srgbClr val="92D050">
              <a:alpha val="50000"/>
            </a:srgbClr>
          </a:solidFill>
          <a:ln w="9525">
            <a:noFill/>
            <a:miter lim="800000"/>
            <a:headEnd/>
            <a:tailEnd/>
          </a:ln>
          <a:effectLst/>
        </p:spPr>
        <p:txBody>
          <a:bodyPr/>
          <a:lstStyle/>
          <a:p>
            <a:endParaRPr lang="el-GR">
              <a:solidFill>
                <a:srgbClr val="0070C0"/>
              </a:solidFill>
            </a:endParaRPr>
          </a:p>
        </p:txBody>
      </p:sp>
      <p:sp>
        <p:nvSpPr>
          <p:cNvPr id="235527" name="Oval 7"/>
          <p:cNvSpPr>
            <a:spLocks noChangeArrowheads="1"/>
          </p:cNvSpPr>
          <p:nvPr/>
        </p:nvSpPr>
        <p:spPr bwMode="auto">
          <a:xfrm>
            <a:off x="3676650" y="2097620"/>
            <a:ext cx="1458516" cy="432197"/>
          </a:xfrm>
          <a:prstGeom prst="ellipse">
            <a:avLst/>
          </a:prstGeom>
          <a:noFill/>
          <a:ln w="9525">
            <a:noFill/>
            <a:round/>
            <a:headEnd/>
            <a:tailEnd/>
          </a:ln>
          <a:effectLst/>
        </p:spPr>
        <p:txBody>
          <a:bodyPr wrap="none" anchor="ctr"/>
          <a:lstStyle/>
          <a:p>
            <a:r>
              <a:rPr lang="en-US" sz="1500" dirty="0">
                <a:solidFill>
                  <a:srgbClr val="0070C0"/>
                </a:solidFill>
                <a:latin typeface="Comic Sans MS" panose="030F0702030302020204" pitchFamily="66" charset="0"/>
              </a:rPr>
              <a:t>  </a:t>
            </a:r>
            <a:r>
              <a:rPr lang="el-GR" sz="1500" dirty="0">
                <a:solidFill>
                  <a:srgbClr val="0070C0"/>
                </a:solidFill>
                <a:latin typeface="Comic Sans MS" panose="030F0702030302020204" pitchFamily="66" charset="0"/>
              </a:rPr>
              <a:t>Ελπίδα</a:t>
            </a:r>
          </a:p>
        </p:txBody>
      </p:sp>
      <p:sp>
        <p:nvSpPr>
          <p:cNvPr id="235528" name="AutoShape 8"/>
          <p:cNvSpPr>
            <a:spLocks noChangeArrowheads="1"/>
          </p:cNvSpPr>
          <p:nvPr/>
        </p:nvSpPr>
        <p:spPr bwMode="auto">
          <a:xfrm>
            <a:off x="6029325" y="4145068"/>
            <a:ext cx="1428750" cy="571500"/>
          </a:xfrm>
          <a:prstGeom prst="wedgeRoundRectCallout">
            <a:avLst>
              <a:gd name="adj1" fmla="val -80816"/>
              <a:gd name="adj2" fmla="val -16815"/>
              <a:gd name="adj3" fmla="val 16667"/>
            </a:avLst>
          </a:prstGeom>
          <a:solidFill>
            <a:srgbClr val="92D050">
              <a:alpha val="50000"/>
            </a:srgbClr>
          </a:solidFill>
          <a:ln w="9525">
            <a:noFill/>
            <a:miter lim="800000"/>
            <a:headEnd/>
            <a:tailEnd/>
          </a:ln>
          <a:effectLst/>
        </p:spPr>
        <p:txBody>
          <a:bodyPr/>
          <a:lstStyle/>
          <a:p>
            <a:endParaRPr lang="el-GR">
              <a:solidFill>
                <a:srgbClr val="0070C0"/>
              </a:solidFill>
            </a:endParaRPr>
          </a:p>
        </p:txBody>
      </p:sp>
      <p:sp>
        <p:nvSpPr>
          <p:cNvPr id="235529" name="Oval 9"/>
          <p:cNvSpPr>
            <a:spLocks noChangeArrowheads="1"/>
          </p:cNvSpPr>
          <p:nvPr/>
        </p:nvSpPr>
        <p:spPr bwMode="auto">
          <a:xfrm>
            <a:off x="5947549" y="4257334"/>
            <a:ext cx="1458515" cy="432197"/>
          </a:xfrm>
          <a:prstGeom prst="ellipse">
            <a:avLst/>
          </a:prstGeom>
          <a:noFill/>
          <a:ln w="9525">
            <a:noFill/>
            <a:round/>
            <a:headEnd/>
            <a:tailEnd/>
          </a:ln>
          <a:effectLst/>
        </p:spPr>
        <p:txBody>
          <a:bodyPr wrap="none" anchor="ctr"/>
          <a:lstStyle/>
          <a:p>
            <a:r>
              <a:rPr lang="el-GR" sz="1500" dirty="0">
                <a:solidFill>
                  <a:srgbClr val="0070C0"/>
                </a:solidFill>
                <a:latin typeface="Comic Sans MS" panose="030F0702030302020204" pitchFamily="66" charset="0"/>
              </a:rPr>
              <a:t>Κοινωνική </a:t>
            </a:r>
            <a:br>
              <a:rPr lang="el-GR" sz="1500" dirty="0">
                <a:solidFill>
                  <a:schemeClr val="accent2"/>
                </a:solidFill>
                <a:latin typeface="Comic Sans MS" panose="030F0702030302020204" pitchFamily="66" charset="0"/>
              </a:rPr>
            </a:br>
            <a:r>
              <a:rPr lang="el-GR" sz="1500" dirty="0">
                <a:solidFill>
                  <a:srgbClr val="0070C0"/>
                </a:solidFill>
                <a:latin typeface="Comic Sans MS" panose="030F0702030302020204" pitchFamily="66" charset="0"/>
              </a:rPr>
              <a:t>αλληλεγγύη</a:t>
            </a:r>
          </a:p>
        </p:txBody>
      </p:sp>
      <p:sp>
        <p:nvSpPr>
          <p:cNvPr id="235530" name="AutoShape 10"/>
          <p:cNvSpPr>
            <a:spLocks noChangeArrowheads="1"/>
          </p:cNvSpPr>
          <p:nvPr/>
        </p:nvSpPr>
        <p:spPr bwMode="auto">
          <a:xfrm>
            <a:off x="6362700" y="3037496"/>
            <a:ext cx="1428750" cy="400050"/>
          </a:xfrm>
          <a:prstGeom prst="wedgeRoundRectCallout">
            <a:avLst>
              <a:gd name="adj1" fmla="val -119693"/>
              <a:gd name="adj2" fmla="val 20043"/>
              <a:gd name="adj3" fmla="val 16667"/>
            </a:avLst>
          </a:prstGeom>
          <a:solidFill>
            <a:srgbClr val="92D050">
              <a:alpha val="50000"/>
            </a:srgbClr>
          </a:solidFill>
          <a:ln w="9525">
            <a:noFill/>
            <a:miter lim="800000"/>
            <a:headEnd/>
            <a:tailEnd/>
          </a:ln>
          <a:effectLst/>
        </p:spPr>
        <p:txBody>
          <a:bodyPr/>
          <a:lstStyle/>
          <a:p>
            <a:r>
              <a:rPr lang="en-US" sz="1500" dirty="0">
                <a:solidFill>
                  <a:srgbClr val="0070C0"/>
                </a:solidFill>
                <a:latin typeface="Comic Sans MS" panose="030F0702030302020204" pitchFamily="66" charset="0"/>
              </a:rPr>
              <a:t>   </a:t>
            </a:r>
            <a:r>
              <a:rPr lang="el-GR" sz="1500" dirty="0">
                <a:solidFill>
                  <a:srgbClr val="0070C0"/>
                </a:solidFill>
                <a:latin typeface="Comic Sans MS" panose="030F0702030302020204" pitchFamily="66" charset="0"/>
              </a:rPr>
              <a:t>Υπέρβαση</a:t>
            </a:r>
          </a:p>
          <a:p>
            <a:endParaRPr lang="en-GB" sz="1500" dirty="0">
              <a:solidFill>
                <a:schemeClr val="accent2"/>
              </a:solidFill>
              <a:latin typeface="Comic Sans MS" panose="030F0702030302020204" pitchFamily="66" charset="0"/>
            </a:endParaRPr>
          </a:p>
        </p:txBody>
      </p:sp>
      <p:sp>
        <p:nvSpPr>
          <p:cNvPr id="235531" name="AutoShape 11"/>
          <p:cNvSpPr>
            <a:spLocks noChangeArrowheads="1"/>
          </p:cNvSpPr>
          <p:nvPr/>
        </p:nvSpPr>
        <p:spPr bwMode="auto">
          <a:xfrm>
            <a:off x="6362700" y="3666146"/>
            <a:ext cx="1428750" cy="400050"/>
          </a:xfrm>
          <a:prstGeom prst="wedgeRoundRectCallout">
            <a:avLst>
              <a:gd name="adj1" fmla="val -114083"/>
              <a:gd name="adj2" fmla="val -55653"/>
              <a:gd name="adj3" fmla="val 16667"/>
            </a:avLst>
          </a:prstGeom>
          <a:solidFill>
            <a:srgbClr val="92D050">
              <a:alpha val="50000"/>
            </a:srgbClr>
          </a:solidFill>
          <a:ln w="9525">
            <a:noFill/>
            <a:miter lim="800000"/>
            <a:headEnd/>
            <a:tailEnd/>
          </a:ln>
          <a:effectLst/>
        </p:spPr>
        <p:txBody>
          <a:bodyPr/>
          <a:lstStyle/>
          <a:p>
            <a:r>
              <a:rPr lang="el-GR" sz="1500" dirty="0">
                <a:solidFill>
                  <a:srgbClr val="0070C0"/>
                </a:solidFill>
                <a:latin typeface="Comic Sans MS" panose="030F0702030302020204" pitchFamily="66" charset="0"/>
              </a:rPr>
              <a:t>Αναγέννηση</a:t>
            </a:r>
          </a:p>
        </p:txBody>
      </p:sp>
      <p:sp>
        <p:nvSpPr>
          <p:cNvPr id="235532" name="AutoShape 12"/>
          <p:cNvSpPr>
            <a:spLocks noChangeArrowheads="1"/>
          </p:cNvSpPr>
          <p:nvPr/>
        </p:nvSpPr>
        <p:spPr bwMode="auto">
          <a:xfrm>
            <a:off x="1264869" y="3028274"/>
            <a:ext cx="2123606" cy="637868"/>
          </a:xfrm>
          <a:prstGeom prst="wedgeRoundRectCallout">
            <a:avLst>
              <a:gd name="adj1" fmla="val 47658"/>
              <a:gd name="adj2" fmla="val 94069"/>
              <a:gd name="adj3" fmla="val 16667"/>
            </a:avLst>
          </a:prstGeom>
          <a:solidFill>
            <a:srgbClr val="92D050">
              <a:alpha val="50000"/>
            </a:srgbClr>
          </a:solidFill>
          <a:ln w="9525">
            <a:noFill/>
            <a:miter lim="800000"/>
            <a:headEnd/>
            <a:tailEnd/>
          </a:ln>
          <a:effectLst/>
        </p:spPr>
        <p:txBody>
          <a:bodyPr/>
          <a:lstStyle/>
          <a:p>
            <a:r>
              <a:rPr lang="el-GR" sz="1600" dirty="0">
                <a:solidFill>
                  <a:srgbClr val="0070C0"/>
                </a:solidFill>
                <a:latin typeface="Comic Sans MS" panose="030F0702030302020204" pitchFamily="66" charset="0"/>
              </a:rPr>
              <a:t>Συνδρομή στην επιστήμη</a:t>
            </a:r>
          </a:p>
          <a:p>
            <a:endParaRPr lang="en-GB" sz="1600" dirty="0">
              <a:solidFill>
                <a:schemeClr val="accent2"/>
              </a:solidFill>
              <a:latin typeface="Comic Sans MS" panose="030F0702030302020204" pitchFamily="66" charset="0"/>
            </a:endParaRPr>
          </a:p>
        </p:txBody>
      </p:sp>
      <p:pic>
        <p:nvPicPr>
          <p:cNvPr id="4" name="Εικόνα 3">
            <a:extLst>
              <a:ext uri="{FF2B5EF4-FFF2-40B4-BE49-F238E27FC236}">
                <a16:creationId xmlns:a16="http://schemas.microsoft.com/office/drawing/2014/main" id="{A3EA1F25-85B6-474B-A603-3F95A1F89BD4}"/>
              </a:ext>
            </a:extLst>
          </p:cNvPr>
          <p:cNvPicPr>
            <a:picLocks noChangeAspect="1"/>
          </p:cNvPicPr>
          <p:nvPr/>
        </p:nvPicPr>
        <p:blipFill>
          <a:blip r:embed="rId3"/>
          <a:stretch>
            <a:fillRect/>
          </a:stretch>
        </p:blipFill>
        <p:spPr>
          <a:xfrm>
            <a:off x="2961606" y="2995282"/>
            <a:ext cx="3136993" cy="1411646"/>
          </a:xfrm>
          <a:prstGeom prst="ellipse">
            <a:avLst/>
          </a:prstGeom>
          <a:ln>
            <a:noFill/>
          </a:ln>
          <a:effectLst>
            <a:softEdge rad="112500"/>
          </a:effectLst>
        </p:spPr>
      </p:pic>
      <p:pic>
        <p:nvPicPr>
          <p:cNvPr id="34" name="Picture 3" descr="P:\6.Προώθηση\c ΚΑΤΑΧΩΡΗΣΕΙΣ ΔΗΜΙΟΥΡΓΙΚΑ\EOM LOGO\logo full.JPG">
            <a:extLst>
              <a:ext uri="{FF2B5EF4-FFF2-40B4-BE49-F238E27FC236}">
                <a16:creationId xmlns:a16="http://schemas.microsoft.com/office/drawing/2014/main" id="{D59AA961-CD8F-400E-9FB9-85E8AE8B8813}"/>
              </a:ext>
            </a:extLst>
          </p:cNvPr>
          <p:cNvPicPr>
            <a:picLocks noChangeAspect="1" noChangeArrowheads="1"/>
          </p:cNvPicPr>
          <p:nvPr/>
        </p:nvPicPr>
        <p:blipFill>
          <a:blip r:embed="rId4" cstate="print"/>
          <a:srcRect/>
          <a:stretch>
            <a:fillRect/>
          </a:stretch>
        </p:blipFill>
        <p:spPr bwMode="auto">
          <a:xfrm>
            <a:off x="103308" y="76200"/>
            <a:ext cx="1115892" cy="1066800"/>
          </a:xfrm>
          <a:prstGeom prst="rect">
            <a:avLst/>
          </a:prstGeom>
          <a:noFill/>
        </p:spPr>
      </p:pic>
      <p:sp>
        <p:nvSpPr>
          <p:cNvPr id="35" name="Φυσαλίδα ομιλίας: Έλλειψη 34">
            <a:extLst>
              <a:ext uri="{FF2B5EF4-FFF2-40B4-BE49-F238E27FC236}">
                <a16:creationId xmlns:a16="http://schemas.microsoft.com/office/drawing/2014/main" id="{001A32C4-4E71-4CAC-9E12-A5E0F9D17B44}"/>
              </a:ext>
            </a:extLst>
          </p:cNvPr>
          <p:cNvSpPr/>
          <p:nvPr/>
        </p:nvSpPr>
        <p:spPr>
          <a:xfrm>
            <a:off x="3962400" y="5572415"/>
            <a:ext cx="2556271" cy="1006618"/>
          </a:xfrm>
          <a:prstGeom prst="wedgeEllipseCallout">
            <a:avLst>
              <a:gd name="adj1" fmla="val 73499"/>
              <a:gd name="adj2" fmla="val -8652"/>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dirty="0">
                <a:solidFill>
                  <a:srgbClr val="FF6600"/>
                </a:solidFill>
                <a:latin typeface="Comic Sans MS" panose="030F0702030302020204" pitchFamily="66" charset="0"/>
              </a:rPr>
              <a:t>Εσάς, ποια λέξη σας έρχεται πρώτη στο μυαλό ?</a:t>
            </a:r>
          </a:p>
        </p:txBody>
      </p:sp>
      <p:pic>
        <p:nvPicPr>
          <p:cNvPr id="2" name="Εικόνα 1">
            <a:extLst>
              <a:ext uri="{FF2B5EF4-FFF2-40B4-BE49-F238E27FC236}">
                <a16:creationId xmlns:a16="http://schemas.microsoft.com/office/drawing/2014/main" id="{E05604A1-EA3E-4CA7-B697-F95EF78043AE}"/>
              </a:ext>
            </a:extLst>
          </p:cNvPr>
          <p:cNvPicPr>
            <a:picLocks noChangeAspect="1"/>
          </p:cNvPicPr>
          <p:nvPr/>
        </p:nvPicPr>
        <p:blipFill rotWithShape="1">
          <a:blip r:embed="rId5"/>
          <a:srcRect l="2536" t="8723" r="73003" b="61404"/>
          <a:stretch/>
        </p:blipFill>
        <p:spPr>
          <a:xfrm>
            <a:off x="7239000" y="5337773"/>
            <a:ext cx="1458516" cy="1334495"/>
          </a:xfrm>
          <a:prstGeom prst="rect">
            <a:avLst/>
          </a:prstGeom>
        </p:spPr>
      </p:pic>
      <p:sp>
        <p:nvSpPr>
          <p:cNvPr id="37" name="AutoShape 2">
            <a:extLst>
              <a:ext uri="{FF2B5EF4-FFF2-40B4-BE49-F238E27FC236}">
                <a16:creationId xmlns:a16="http://schemas.microsoft.com/office/drawing/2014/main" id="{12E00E90-C506-4515-876F-EFFD2B58AF00}"/>
              </a:ext>
            </a:extLst>
          </p:cNvPr>
          <p:cNvSpPr txBox="1">
            <a:spLocks noChangeArrowheads="1"/>
          </p:cNvSpPr>
          <p:nvPr/>
        </p:nvSpPr>
        <p:spPr>
          <a:xfrm>
            <a:off x="1295400" y="782276"/>
            <a:ext cx="7696200" cy="589324"/>
          </a:xfrm>
          <a:prstGeom prst="rect">
            <a:avLst/>
          </a:prstGeom>
          <a:solidFill>
            <a:srgbClr val="FFCC66">
              <a:alpha val="58000"/>
            </a:srgbClr>
          </a:solidFill>
        </p:spPr>
        <p:txBody>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pPr algn="ctr" eaLnBrk="1" hangingPunct="1"/>
            <a:r>
              <a:rPr lang="el-GR" sz="1600" dirty="0">
                <a:solidFill>
                  <a:schemeClr val="accent6">
                    <a:lumMod val="75000"/>
                  </a:schemeClr>
                </a:solidFill>
                <a:latin typeface="Calibri" pitchFamily="34" charset="0"/>
                <a:cs typeface="Calibri" pitchFamily="34" charset="0"/>
              </a:rPr>
              <a:t>Τι πιστεύουν οι πολίτες για τη ΔΩΡΕΑ ΟΡΓΑΝΩΝ &amp; τη Μεταμόσχευση ? </a:t>
            </a:r>
            <a:br>
              <a:rPr lang="el-GR" sz="1600" dirty="0">
                <a:solidFill>
                  <a:schemeClr val="accent6">
                    <a:lumMod val="75000"/>
                  </a:schemeClr>
                </a:solidFill>
                <a:latin typeface="Calibri" pitchFamily="34" charset="0"/>
                <a:cs typeface="Calibri" pitchFamily="34" charset="0"/>
              </a:rPr>
            </a:br>
            <a:r>
              <a:rPr lang="el-GR" sz="1200" dirty="0">
                <a:solidFill>
                  <a:srgbClr val="FF9933"/>
                </a:solidFill>
                <a:latin typeface="Calibri" pitchFamily="34" charset="0"/>
                <a:cs typeface="Calibri" pitchFamily="34" charset="0"/>
              </a:rPr>
              <a:t> </a:t>
            </a:r>
            <a:r>
              <a:rPr lang="el-GR" sz="1200" i="1" dirty="0">
                <a:solidFill>
                  <a:schemeClr val="accent2"/>
                </a:solidFill>
                <a:latin typeface="Calibri" pitchFamily="34" charset="0"/>
                <a:cs typeface="Calibri" pitchFamily="34" charset="0"/>
              </a:rPr>
              <a:t>Σεπτέμβριος 2011: </a:t>
            </a:r>
            <a:r>
              <a:rPr lang="el-GR" sz="1200" dirty="0">
                <a:solidFill>
                  <a:schemeClr val="accent2"/>
                </a:solidFill>
                <a:latin typeface="Calibri" pitchFamily="34" charset="0"/>
                <a:cs typeface="Calibri" pitchFamily="34" charset="0"/>
              </a:rPr>
              <a:t>Αποτελέσματα Ποιοτικής Έρευνας στην Ελλάδα</a:t>
            </a:r>
          </a:p>
        </p:txBody>
      </p:sp>
      <p:pic>
        <p:nvPicPr>
          <p:cNvPr id="36" name="Εικόνα 35">
            <a:extLst>
              <a:ext uri="{FF2B5EF4-FFF2-40B4-BE49-F238E27FC236}">
                <a16:creationId xmlns:a16="http://schemas.microsoft.com/office/drawing/2014/main" id="{BB9D5658-A630-402D-A2A1-98D205EB4CE7}"/>
              </a:ext>
            </a:extLst>
          </p:cNvPr>
          <p:cNvPicPr>
            <a:picLocks noChangeAspect="1"/>
          </p:cNvPicPr>
          <p:nvPr/>
        </p:nvPicPr>
        <p:blipFill rotWithShape="1">
          <a:blip r:embed="rId2"/>
          <a:srcRect l="18000" t="23744" r="58260" b="49574"/>
          <a:stretch/>
        </p:blipFill>
        <p:spPr>
          <a:xfrm>
            <a:off x="1600200" y="2015088"/>
            <a:ext cx="2286000" cy="1013186"/>
          </a:xfrm>
          <a:prstGeom prst="rect">
            <a:avLst/>
          </a:prstGeom>
        </p:spPr>
      </p:pic>
      <p:pic>
        <p:nvPicPr>
          <p:cNvPr id="38" name="Εικόνα 37">
            <a:extLst>
              <a:ext uri="{FF2B5EF4-FFF2-40B4-BE49-F238E27FC236}">
                <a16:creationId xmlns:a16="http://schemas.microsoft.com/office/drawing/2014/main" id="{8CD30E4D-A1B9-401F-B589-898F46B6A95D}"/>
              </a:ext>
            </a:extLst>
          </p:cNvPr>
          <p:cNvPicPr>
            <a:picLocks noChangeAspect="1"/>
          </p:cNvPicPr>
          <p:nvPr/>
        </p:nvPicPr>
        <p:blipFill rotWithShape="1">
          <a:blip r:embed="rId2"/>
          <a:srcRect l="55192" t="9697" r="18693" b="62209"/>
          <a:stretch/>
        </p:blipFill>
        <p:spPr>
          <a:xfrm>
            <a:off x="6461931" y="1834675"/>
            <a:ext cx="2514600" cy="1066800"/>
          </a:xfrm>
          <a:prstGeom prst="rect">
            <a:avLst/>
          </a:prstGeom>
        </p:spPr>
      </p:pic>
      <p:pic>
        <p:nvPicPr>
          <p:cNvPr id="40" name="Εικόνα 39">
            <a:extLst>
              <a:ext uri="{FF2B5EF4-FFF2-40B4-BE49-F238E27FC236}">
                <a16:creationId xmlns:a16="http://schemas.microsoft.com/office/drawing/2014/main" id="{9A6B4C6F-5EEE-479F-B73F-0E24653FFA2E}"/>
              </a:ext>
            </a:extLst>
          </p:cNvPr>
          <p:cNvPicPr>
            <a:picLocks noChangeAspect="1"/>
          </p:cNvPicPr>
          <p:nvPr/>
        </p:nvPicPr>
        <p:blipFill>
          <a:blip r:embed="rId6"/>
          <a:stretch>
            <a:fillRect/>
          </a:stretch>
        </p:blipFill>
        <p:spPr>
          <a:xfrm>
            <a:off x="262851" y="1381125"/>
            <a:ext cx="1912698" cy="12728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3">
            <a:extLst>
              <a:ext uri="{FF2B5EF4-FFF2-40B4-BE49-F238E27FC236}">
                <a16:creationId xmlns:a16="http://schemas.microsoft.com/office/drawing/2014/main" id="{680EDF98-D2DB-45B2-A17D-4B182E48ACE5}"/>
              </a:ext>
            </a:extLst>
          </p:cNvPr>
          <p:cNvSpPr>
            <a:spLocks noGrp="1" noChangeArrowheads="1"/>
          </p:cNvSpPr>
          <p:nvPr>
            <p:ph type="body" idx="1"/>
          </p:nvPr>
        </p:nvSpPr>
        <p:spPr>
          <a:xfrm>
            <a:off x="2181224" y="2979738"/>
            <a:ext cx="6810376" cy="3878262"/>
          </a:xfrm>
        </p:spPr>
        <p:txBody>
          <a:bodyPr/>
          <a:lstStyle/>
          <a:p>
            <a:pPr algn="l" eaLnBrk="1" hangingPunct="1">
              <a:buFontTx/>
              <a:buNone/>
            </a:pPr>
            <a:r>
              <a:rPr lang="el-GR" altLang="el-GR" sz="1400" dirty="0">
                <a:latin typeface="Calibri" panose="020F0502020204030204" pitchFamily="34" charset="0"/>
                <a:cs typeface="Calibri" panose="020F0502020204030204" pitchFamily="34" charset="0"/>
              </a:rPr>
              <a:t>	</a:t>
            </a:r>
            <a:r>
              <a:rPr lang="el-GR" altLang="el-GR" sz="1400" dirty="0">
                <a:solidFill>
                  <a:srgbClr val="0070C0"/>
                </a:solidFill>
                <a:latin typeface="Calibri" panose="020F0502020204030204" pitchFamily="34" charset="0"/>
                <a:cs typeface="Calibri" panose="020F0502020204030204" pitchFamily="34" charset="0"/>
              </a:rPr>
              <a:t>Το κοινό  (με εξαίρεση τους επαγγελματίες υγείας) εκφράζει μια σειρά από </a:t>
            </a:r>
            <a:r>
              <a:rPr lang="el-GR" altLang="el-GR" sz="1400" b="1" dirty="0">
                <a:solidFill>
                  <a:srgbClr val="0070C0"/>
                </a:solidFill>
                <a:latin typeface="Calibri" panose="020F0502020204030204" pitchFamily="34" charset="0"/>
                <a:cs typeface="Calibri" panose="020F0502020204030204" pitchFamily="34" charset="0"/>
              </a:rPr>
              <a:t>«προβληματισμούς» </a:t>
            </a:r>
            <a:r>
              <a:rPr lang="el-GR" altLang="el-GR" sz="1400" dirty="0">
                <a:solidFill>
                  <a:srgbClr val="0070C0"/>
                </a:solidFill>
                <a:latin typeface="Calibri" panose="020F0502020204030204" pitchFamily="34" charset="0"/>
                <a:cs typeface="Calibri" panose="020F0502020204030204" pitchFamily="34" charset="0"/>
              </a:rPr>
              <a:t>:</a:t>
            </a:r>
          </a:p>
          <a:p>
            <a:pPr algn="l" eaLnBrk="1" hangingPunct="1">
              <a:buFontTx/>
              <a:buNone/>
            </a:pPr>
            <a:endParaRPr lang="el-GR" altLang="el-GR" sz="1400" dirty="0">
              <a:solidFill>
                <a:srgbClr val="0070C0"/>
              </a:solidFill>
              <a:latin typeface="Calibri" panose="020F0502020204030204" pitchFamily="34" charset="0"/>
              <a:cs typeface="Calibri" panose="020F0502020204030204" pitchFamily="34" charset="0"/>
            </a:endParaRPr>
          </a:p>
          <a:p>
            <a:pPr lvl="1" algn="l" eaLnBrk="1" hangingPunct="1">
              <a:buFont typeface="Wingdings" panose="05000000000000000000" pitchFamily="2" charset="2"/>
              <a:buChar char="Ø"/>
            </a:pPr>
            <a:r>
              <a:rPr lang="el-GR" altLang="el-GR" sz="1400" dirty="0">
                <a:solidFill>
                  <a:srgbClr val="0070C0"/>
                </a:solidFill>
                <a:latin typeface="Calibri" panose="020F0502020204030204" pitchFamily="34" charset="0"/>
                <a:cs typeface="Calibri" panose="020F0502020204030204" pitchFamily="34" charset="0"/>
              </a:rPr>
              <a:t>Θεωρεί ότι </a:t>
            </a:r>
            <a:r>
              <a:rPr lang="el-GR" altLang="el-GR" sz="1400" b="1" dirty="0">
                <a:solidFill>
                  <a:srgbClr val="0070C0"/>
                </a:solidFill>
                <a:latin typeface="Calibri" panose="020F0502020204030204" pitchFamily="34" charset="0"/>
                <a:cs typeface="Calibri" panose="020F0502020204030204" pitchFamily="34" charset="0"/>
              </a:rPr>
              <a:t>δεν έχει επαρκή πληροφόρηση </a:t>
            </a:r>
            <a:r>
              <a:rPr lang="el-GR" altLang="el-GR" sz="1400" dirty="0">
                <a:solidFill>
                  <a:srgbClr val="0070C0"/>
                </a:solidFill>
                <a:latin typeface="Calibri" panose="020F0502020204030204" pitchFamily="34" charset="0"/>
                <a:cs typeface="Calibri" panose="020F0502020204030204" pitchFamily="34" charset="0"/>
              </a:rPr>
              <a:t>για το Σύστημα των Μεταμοσχεύσεων</a:t>
            </a:r>
          </a:p>
          <a:p>
            <a:pPr lvl="1" algn="l" eaLnBrk="1" hangingPunct="1">
              <a:buFont typeface="Wingdings" panose="05000000000000000000" pitchFamily="2" charset="2"/>
              <a:buChar char="Ø"/>
            </a:pPr>
            <a:endParaRPr lang="el-GR" altLang="el-GR" sz="1400" dirty="0">
              <a:solidFill>
                <a:srgbClr val="0070C0"/>
              </a:solidFill>
              <a:latin typeface="Calibri" panose="020F0502020204030204" pitchFamily="34" charset="0"/>
              <a:cs typeface="Calibri" panose="020F0502020204030204" pitchFamily="34" charset="0"/>
            </a:endParaRPr>
          </a:p>
          <a:p>
            <a:pPr lvl="1" algn="l" eaLnBrk="1" hangingPunct="1">
              <a:buFont typeface="Wingdings" panose="05000000000000000000" pitchFamily="2" charset="2"/>
              <a:buChar char="Ø"/>
            </a:pPr>
            <a:r>
              <a:rPr lang="el-GR" altLang="el-GR" sz="1400" b="1" dirty="0">
                <a:solidFill>
                  <a:srgbClr val="0070C0"/>
                </a:solidFill>
                <a:latin typeface="Calibri" panose="020F0502020204030204" pitchFamily="34" charset="0"/>
                <a:cs typeface="Calibri" panose="020F0502020204030204" pitchFamily="34" charset="0"/>
              </a:rPr>
              <a:t>Δεν εμπιστεύεται επαρκώς το Σύστημα Υγείας</a:t>
            </a:r>
            <a:r>
              <a:rPr lang="el-GR" altLang="el-GR" sz="1400" dirty="0">
                <a:solidFill>
                  <a:srgbClr val="0070C0"/>
                </a:solidFill>
                <a:latin typeface="Calibri" panose="020F0502020204030204" pitchFamily="34" charset="0"/>
                <a:cs typeface="Calibri" panose="020F0502020204030204" pitchFamily="34" charset="0"/>
              </a:rPr>
              <a:t>, γεγονός που επηρεάζει την εμπιστοσύνη στις Μεταμοσχεύσεις. </a:t>
            </a:r>
          </a:p>
          <a:p>
            <a:pPr lvl="1" algn="l" eaLnBrk="1" hangingPunct="1">
              <a:buFont typeface="Wingdings" panose="05000000000000000000" pitchFamily="2" charset="2"/>
              <a:buChar char="Ø"/>
            </a:pPr>
            <a:endParaRPr lang="el-GR" altLang="el-GR" sz="1400" dirty="0">
              <a:solidFill>
                <a:srgbClr val="0070C0"/>
              </a:solidFill>
              <a:latin typeface="Calibri" panose="020F0502020204030204" pitchFamily="34" charset="0"/>
              <a:cs typeface="Calibri" panose="020F0502020204030204" pitchFamily="34" charset="0"/>
            </a:endParaRPr>
          </a:p>
          <a:p>
            <a:pPr lvl="1" eaLnBrk="1" hangingPunct="1">
              <a:buFont typeface="Wingdings" panose="05000000000000000000" pitchFamily="2" charset="2"/>
              <a:buChar char="Ø"/>
            </a:pPr>
            <a:r>
              <a:rPr lang="el-GR" altLang="el-GR" sz="1400" b="1" dirty="0">
                <a:solidFill>
                  <a:srgbClr val="0070C0"/>
                </a:solidFill>
                <a:latin typeface="Calibri" panose="020F0502020204030204" pitchFamily="34" charset="0"/>
                <a:cs typeface="Calibri" panose="020F0502020204030204" pitchFamily="34" charset="0"/>
              </a:rPr>
              <a:t>Δεν γνωρίζει τη θετική στάση  της Ορθόδοξης Εκκλησίας</a:t>
            </a:r>
            <a:r>
              <a:rPr lang="el-GR" altLang="el-GR" sz="1400" dirty="0">
                <a:solidFill>
                  <a:srgbClr val="0070C0"/>
                </a:solidFill>
                <a:latin typeface="Calibri" panose="020F0502020204030204" pitchFamily="34" charset="0"/>
                <a:cs typeface="Calibri" panose="020F0502020204030204" pitchFamily="34" charset="0"/>
              </a:rPr>
              <a:t> και των άλλων θρησκειών απέναντι στις Μεταμοσχεύσεις </a:t>
            </a:r>
            <a:endParaRPr lang="el-GR" altLang="el-GR" sz="1400" i="1" dirty="0">
              <a:solidFill>
                <a:srgbClr val="0070C0"/>
              </a:solidFill>
              <a:latin typeface="Calibri" panose="020F0502020204030204" pitchFamily="34" charset="0"/>
              <a:cs typeface="Calibri" panose="020F0502020204030204" pitchFamily="34" charset="0"/>
            </a:endParaRPr>
          </a:p>
          <a:p>
            <a:pPr marL="411162" lvl="1" indent="0" algn="l" eaLnBrk="1" hangingPunct="1">
              <a:buNone/>
            </a:pPr>
            <a:endParaRPr lang="el-GR" altLang="el-GR" sz="1600" i="1" dirty="0">
              <a:latin typeface="Calibri" panose="020F0502020204030204" pitchFamily="34" charset="0"/>
              <a:cs typeface="Calibri" panose="020F0502020204030204" pitchFamily="34" charset="0"/>
            </a:endParaRPr>
          </a:p>
          <a:p>
            <a:pPr algn="l" eaLnBrk="1" hangingPunct="1">
              <a:buFontTx/>
              <a:buNone/>
            </a:pPr>
            <a:endParaRPr lang="el-GR" altLang="el-GR" sz="1800" dirty="0">
              <a:solidFill>
                <a:srgbClr val="FF0000"/>
              </a:solidFill>
              <a:latin typeface="Calibri" panose="020F0502020204030204" pitchFamily="34" charset="0"/>
              <a:cs typeface="Calibri" panose="020F0502020204030204" pitchFamily="34" charset="0"/>
            </a:endParaRPr>
          </a:p>
        </p:txBody>
      </p:sp>
      <p:sp>
        <p:nvSpPr>
          <p:cNvPr id="13317" name="AutoShape 4">
            <a:extLst>
              <a:ext uri="{FF2B5EF4-FFF2-40B4-BE49-F238E27FC236}">
                <a16:creationId xmlns:a16="http://schemas.microsoft.com/office/drawing/2014/main" id="{E6987DC1-C8D1-48F6-961D-4DCEEA0FFBD2}"/>
              </a:ext>
            </a:extLst>
          </p:cNvPr>
          <p:cNvSpPr>
            <a:spLocks noChangeArrowheads="1"/>
          </p:cNvSpPr>
          <p:nvPr/>
        </p:nvSpPr>
        <p:spPr bwMode="auto">
          <a:xfrm>
            <a:off x="3733800" y="1676400"/>
            <a:ext cx="2819400" cy="838200"/>
          </a:xfrm>
          <a:prstGeom prst="wedgeRoundRectCallout">
            <a:avLst>
              <a:gd name="adj1" fmla="val -99720"/>
              <a:gd name="adj2" fmla="val 43210"/>
              <a:gd name="adj3" fmla="val 16667"/>
            </a:avLst>
          </a:prstGeom>
          <a:solidFill>
            <a:srgbClr val="FFC000">
              <a:alpha val="50195"/>
            </a:srgbClr>
          </a:solidFill>
          <a:ln w="9525">
            <a:noFill/>
            <a:miter lim="800000"/>
            <a:headEnd/>
            <a:tailEnd/>
          </a:ln>
        </p:spPr>
        <p:txBody>
          <a:bodyPr/>
          <a:lstStyle>
            <a:lvl1pPr eaLnBrk="0" hangingPunct="0">
              <a:defRPr sz="2400" b="1" i="1" u="sng">
                <a:solidFill>
                  <a:schemeClr val="tx1"/>
                </a:solidFill>
                <a:latin typeface="Calibri" panose="020F0502020204030204" pitchFamily="34" charset="0"/>
              </a:defRPr>
            </a:lvl1pPr>
            <a:lvl2pPr marL="742950" indent="-285750" eaLnBrk="0" hangingPunct="0">
              <a:defRPr sz="2400" b="1" i="1" u="sng">
                <a:solidFill>
                  <a:schemeClr val="tx1"/>
                </a:solidFill>
                <a:latin typeface="Calibri" panose="020F0502020204030204" pitchFamily="34" charset="0"/>
              </a:defRPr>
            </a:lvl2pPr>
            <a:lvl3pPr marL="1143000" indent="-228600" eaLnBrk="0" hangingPunct="0">
              <a:defRPr sz="2400" b="1" i="1" u="sng">
                <a:solidFill>
                  <a:schemeClr val="tx1"/>
                </a:solidFill>
                <a:latin typeface="Calibri" panose="020F0502020204030204" pitchFamily="34" charset="0"/>
              </a:defRPr>
            </a:lvl3pPr>
            <a:lvl4pPr marL="1600200" indent="-228600" eaLnBrk="0" hangingPunct="0">
              <a:defRPr sz="2400" b="1" i="1" u="sng">
                <a:solidFill>
                  <a:schemeClr val="tx1"/>
                </a:solidFill>
                <a:latin typeface="Calibri" panose="020F0502020204030204" pitchFamily="34" charset="0"/>
              </a:defRPr>
            </a:lvl4pPr>
            <a:lvl5pPr marL="2057400" indent="-228600" eaLnBrk="0" hangingPunct="0">
              <a:defRPr sz="2400" b="1" i="1" u="sng">
                <a:solidFill>
                  <a:schemeClr val="tx1"/>
                </a:solidFill>
                <a:latin typeface="Calibri" panose="020F0502020204030204" pitchFamily="34" charset="0"/>
              </a:defRPr>
            </a:lvl5pPr>
            <a:lvl6pPr marL="2514600" indent="-228600" eaLnBrk="0" fontAlgn="base" hangingPunct="0">
              <a:spcBef>
                <a:spcPct val="0"/>
              </a:spcBef>
              <a:spcAft>
                <a:spcPct val="0"/>
              </a:spcAft>
              <a:defRPr sz="2400" b="1" i="1" u="sng">
                <a:solidFill>
                  <a:schemeClr val="tx1"/>
                </a:solidFill>
                <a:latin typeface="Calibri" panose="020F0502020204030204" pitchFamily="34" charset="0"/>
              </a:defRPr>
            </a:lvl6pPr>
            <a:lvl7pPr marL="2971800" indent="-228600" eaLnBrk="0" fontAlgn="base" hangingPunct="0">
              <a:spcBef>
                <a:spcPct val="0"/>
              </a:spcBef>
              <a:spcAft>
                <a:spcPct val="0"/>
              </a:spcAft>
              <a:defRPr sz="2400" b="1" i="1" u="sng">
                <a:solidFill>
                  <a:schemeClr val="tx1"/>
                </a:solidFill>
                <a:latin typeface="Calibri" panose="020F0502020204030204" pitchFamily="34" charset="0"/>
              </a:defRPr>
            </a:lvl7pPr>
            <a:lvl8pPr marL="3429000" indent="-228600" eaLnBrk="0" fontAlgn="base" hangingPunct="0">
              <a:spcBef>
                <a:spcPct val="0"/>
              </a:spcBef>
              <a:spcAft>
                <a:spcPct val="0"/>
              </a:spcAft>
              <a:defRPr sz="2400" b="1" i="1" u="sng">
                <a:solidFill>
                  <a:schemeClr val="tx1"/>
                </a:solidFill>
                <a:latin typeface="Calibri" panose="020F0502020204030204" pitchFamily="34" charset="0"/>
              </a:defRPr>
            </a:lvl8pPr>
            <a:lvl9pPr marL="3886200" indent="-228600" eaLnBrk="0" fontAlgn="base" hangingPunct="0">
              <a:spcBef>
                <a:spcPct val="0"/>
              </a:spcBef>
              <a:spcAft>
                <a:spcPct val="0"/>
              </a:spcAft>
              <a:defRPr sz="2400" b="1" i="1" u="sng">
                <a:solidFill>
                  <a:schemeClr val="tx1"/>
                </a:solidFill>
                <a:latin typeface="Calibri" panose="020F0502020204030204" pitchFamily="34" charset="0"/>
              </a:defRPr>
            </a:lvl9pPr>
          </a:lstStyle>
          <a:p>
            <a:pPr algn="ctr" eaLnBrk="1" hangingPunct="1"/>
            <a:r>
              <a:rPr lang="el-GR" altLang="el-GR" sz="2000" u="none" dirty="0">
                <a:solidFill>
                  <a:schemeClr val="accent2"/>
                </a:solidFill>
              </a:rPr>
              <a:t>Τί γίνεται όμως στην πράξη ??</a:t>
            </a:r>
          </a:p>
        </p:txBody>
      </p:sp>
      <p:pic>
        <p:nvPicPr>
          <p:cNvPr id="6" name="Picture 3" descr="P:\6.Προώθηση\c ΚΑΤΑΧΩΡΗΣΕΙΣ ΔΗΜΙΟΥΡΓΙΚΑ\EOM LOGO\logo full.JPG">
            <a:extLst>
              <a:ext uri="{FF2B5EF4-FFF2-40B4-BE49-F238E27FC236}">
                <a16:creationId xmlns:a16="http://schemas.microsoft.com/office/drawing/2014/main" id="{1FB638AC-C3A0-4F27-AB8D-9EF2EE054074}"/>
              </a:ext>
            </a:extLst>
          </p:cNvPr>
          <p:cNvPicPr>
            <a:picLocks noChangeAspect="1" noChangeArrowheads="1"/>
          </p:cNvPicPr>
          <p:nvPr/>
        </p:nvPicPr>
        <p:blipFill>
          <a:blip r:embed="rId2" cstate="print"/>
          <a:srcRect/>
          <a:stretch>
            <a:fillRect/>
          </a:stretch>
        </p:blipFill>
        <p:spPr bwMode="auto">
          <a:xfrm>
            <a:off x="103308" y="76200"/>
            <a:ext cx="1115892" cy="1066800"/>
          </a:xfrm>
          <a:prstGeom prst="rect">
            <a:avLst/>
          </a:prstGeom>
          <a:noFill/>
        </p:spPr>
      </p:pic>
      <p:pic>
        <p:nvPicPr>
          <p:cNvPr id="4" name="Εικόνα 3">
            <a:extLst>
              <a:ext uri="{FF2B5EF4-FFF2-40B4-BE49-F238E27FC236}">
                <a16:creationId xmlns:a16="http://schemas.microsoft.com/office/drawing/2014/main" id="{8C8F2F9A-FB7C-46B7-B32E-7AC24C3638FB}"/>
              </a:ext>
            </a:extLst>
          </p:cNvPr>
          <p:cNvPicPr>
            <a:picLocks noChangeAspect="1"/>
          </p:cNvPicPr>
          <p:nvPr/>
        </p:nvPicPr>
        <p:blipFill>
          <a:blip r:embed="rId3"/>
          <a:stretch>
            <a:fillRect/>
          </a:stretch>
        </p:blipFill>
        <p:spPr>
          <a:xfrm>
            <a:off x="304800" y="1447800"/>
            <a:ext cx="1885950" cy="2428875"/>
          </a:xfrm>
          <a:prstGeom prst="rect">
            <a:avLst/>
          </a:prstGeom>
        </p:spPr>
      </p:pic>
      <p:sp>
        <p:nvSpPr>
          <p:cNvPr id="9" name="AutoShape 2">
            <a:extLst>
              <a:ext uri="{FF2B5EF4-FFF2-40B4-BE49-F238E27FC236}">
                <a16:creationId xmlns:a16="http://schemas.microsoft.com/office/drawing/2014/main" id="{0D2CD78B-AFCC-4465-8205-F939186CBE90}"/>
              </a:ext>
            </a:extLst>
          </p:cNvPr>
          <p:cNvSpPr txBox="1">
            <a:spLocks noChangeArrowheads="1"/>
          </p:cNvSpPr>
          <p:nvPr/>
        </p:nvSpPr>
        <p:spPr>
          <a:xfrm>
            <a:off x="1295400" y="782276"/>
            <a:ext cx="7696200" cy="589324"/>
          </a:xfrm>
          <a:prstGeom prst="rect">
            <a:avLst/>
          </a:prstGeom>
          <a:solidFill>
            <a:srgbClr val="FFCC66">
              <a:alpha val="58000"/>
            </a:srgbClr>
          </a:solidFill>
        </p:spPr>
        <p:txBody>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pPr algn="ctr" eaLnBrk="1" hangingPunct="1"/>
            <a:r>
              <a:rPr lang="el-GR" sz="1600" dirty="0">
                <a:solidFill>
                  <a:schemeClr val="accent6">
                    <a:lumMod val="75000"/>
                  </a:schemeClr>
                </a:solidFill>
                <a:latin typeface="Calibri" pitchFamily="34" charset="0"/>
                <a:cs typeface="Calibri" pitchFamily="34" charset="0"/>
              </a:rPr>
              <a:t>Τι πιστεύουν οι πολίτες για τη ΔΩΡΕΑ ΟΡΓΑΝΩΝ &amp; τη Μεταμόσχευση ? </a:t>
            </a:r>
            <a:br>
              <a:rPr lang="el-GR" sz="1600" dirty="0">
                <a:solidFill>
                  <a:schemeClr val="accent6">
                    <a:lumMod val="75000"/>
                  </a:schemeClr>
                </a:solidFill>
                <a:latin typeface="Calibri" pitchFamily="34" charset="0"/>
                <a:cs typeface="Calibri" pitchFamily="34" charset="0"/>
              </a:rPr>
            </a:br>
            <a:r>
              <a:rPr lang="el-GR" sz="1200" dirty="0">
                <a:solidFill>
                  <a:srgbClr val="FF9933"/>
                </a:solidFill>
                <a:latin typeface="Calibri" pitchFamily="34" charset="0"/>
                <a:cs typeface="Calibri" pitchFamily="34" charset="0"/>
              </a:rPr>
              <a:t> </a:t>
            </a:r>
            <a:r>
              <a:rPr lang="el-GR" sz="1200" i="1" dirty="0">
                <a:solidFill>
                  <a:schemeClr val="accent2"/>
                </a:solidFill>
                <a:latin typeface="Calibri" pitchFamily="34" charset="0"/>
                <a:cs typeface="Calibri" pitchFamily="34" charset="0"/>
              </a:rPr>
              <a:t>Σεπτέμβριος 2011: </a:t>
            </a:r>
            <a:r>
              <a:rPr lang="el-GR" sz="1200" dirty="0">
                <a:solidFill>
                  <a:schemeClr val="accent2"/>
                </a:solidFill>
                <a:latin typeface="Calibri" pitchFamily="34" charset="0"/>
                <a:cs typeface="Calibri" pitchFamily="34" charset="0"/>
              </a:rPr>
              <a:t>Αποτελέσματα Ποιοτικής Έρευνας στην Ελλάδα</a:t>
            </a:r>
          </a:p>
        </p:txBody>
      </p:sp>
      <p:sp>
        <p:nvSpPr>
          <p:cNvPr id="11" name="Φυσαλίδα ομιλίας: Έλλειψη 10">
            <a:extLst>
              <a:ext uri="{FF2B5EF4-FFF2-40B4-BE49-F238E27FC236}">
                <a16:creationId xmlns:a16="http://schemas.microsoft.com/office/drawing/2014/main" id="{A7B9241A-BF24-46C9-BB63-F1CC638E7D0D}"/>
              </a:ext>
            </a:extLst>
          </p:cNvPr>
          <p:cNvSpPr/>
          <p:nvPr/>
        </p:nvSpPr>
        <p:spPr>
          <a:xfrm>
            <a:off x="2743200" y="5562600"/>
            <a:ext cx="3276600" cy="1142271"/>
          </a:xfrm>
          <a:prstGeom prst="wedgeEllipseCallout">
            <a:avLst>
              <a:gd name="adj1" fmla="val -75139"/>
              <a:gd name="adj2" fmla="val -11490"/>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dirty="0">
                <a:solidFill>
                  <a:srgbClr val="FF6600"/>
                </a:solidFill>
                <a:latin typeface="Comic Sans MS" panose="030F0702030302020204" pitchFamily="66" charset="0"/>
              </a:rPr>
              <a:t>Η λύση στους προβληματισμούς μας είναι η σωστή και υπεύθυνη ενημέρωση !</a:t>
            </a:r>
          </a:p>
        </p:txBody>
      </p:sp>
      <p:pic>
        <p:nvPicPr>
          <p:cNvPr id="13" name="Εικόνα 12">
            <a:extLst>
              <a:ext uri="{FF2B5EF4-FFF2-40B4-BE49-F238E27FC236}">
                <a16:creationId xmlns:a16="http://schemas.microsoft.com/office/drawing/2014/main" id="{5BBA4D82-8B57-41CA-8C45-856A1503A0E4}"/>
              </a:ext>
            </a:extLst>
          </p:cNvPr>
          <p:cNvPicPr>
            <a:picLocks noChangeAspect="1"/>
          </p:cNvPicPr>
          <p:nvPr/>
        </p:nvPicPr>
        <p:blipFill rotWithShape="1">
          <a:blip r:embed="rId4"/>
          <a:srcRect l="2536" t="8723" r="73003" b="61404"/>
          <a:stretch/>
        </p:blipFill>
        <p:spPr>
          <a:xfrm>
            <a:off x="489942" y="5408476"/>
            <a:ext cx="1458516" cy="133449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Ορθογώνιο 11">
            <a:extLst>
              <a:ext uri="{FF2B5EF4-FFF2-40B4-BE49-F238E27FC236}">
                <a16:creationId xmlns:a16="http://schemas.microsoft.com/office/drawing/2014/main" id="{825A5C73-60DF-477D-B43C-F7772D3F150D}"/>
              </a:ext>
            </a:extLst>
          </p:cNvPr>
          <p:cNvSpPr/>
          <p:nvPr/>
        </p:nvSpPr>
        <p:spPr>
          <a:xfrm>
            <a:off x="609600" y="5257800"/>
            <a:ext cx="8314531" cy="129540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67299" name="Rectangle 3">
            <a:extLst>
              <a:ext uri="{FF2B5EF4-FFF2-40B4-BE49-F238E27FC236}">
                <a16:creationId xmlns:a16="http://schemas.microsoft.com/office/drawing/2014/main" id="{68F47471-53F8-4147-8AB9-1F3064C24D30}"/>
              </a:ext>
            </a:extLst>
          </p:cNvPr>
          <p:cNvSpPr>
            <a:spLocks noGrp="1" noChangeArrowheads="1"/>
          </p:cNvSpPr>
          <p:nvPr>
            <p:ph type="body" sz="half" idx="1"/>
          </p:nvPr>
        </p:nvSpPr>
        <p:spPr>
          <a:xfrm>
            <a:off x="453232" y="2853728"/>
            <a:ext cx="4876800" cy="2009113"/>
          </a:xfrm>
        </p:spPr>
        <p:txBody>
          <a:bodyPr/>
          <a:lstStyle/>
          <a:p>
            <a:pPr eaLnBrk="1" hangingPunct="1">
              <a:lnSpc>
                <a:spcPct val="90000"/>
              </a:lnSpc>
              <a:buFont typeface="Wingdings" panose="05000000000000000000" pitchFamily="2" charset="2"/>
              <a:buChar char="ü"/>
            </a:pPr>
            <a:r>
              <a:rPr lang="el-GR" sz="1400" i="1" dirty="0">
                <a:solidFill>
                  <a:srgbClr val="002060"/>
                </a:solidFill>
                <a:latin typeface="Calibri" panose="020F0502020204030204" pitchFamily="34" charset="0"/>
                <a:cs typeface="Calibri" panose="020F0502020204030204" pitchFamily="34" charset="0"/>
              </a:rPr>
              <a:t>«Κάθε τι το οποίο υπερβαίνει τον ατομικισμό και τη φιλοζωία και συνδέει τους ανθρώπους με σχέσεις αμοιβαιότητας και κοινωνίας, η Εκκλησία το προστατεύει και το υποστηρίζει».</a:t>
            </a:r>
          </a:p>
          <a:p>
            <a:pPr eaLnBrk="1" hangingPunct="1">
              <a:lnSpc>
                <a:spcPct val="90000"/>
              </a:lnSpc>
              <a:buFont typeface="Wingdings" panose="05000000000000000000" pitchFamily="2" charset="2"/>
              <a:buChar char="ü"/>
            </a:pPr>
            <a:endParaRPr lang="el-GR" sz="1400" i="1" dirty="0">
              <a:solidFill>
                <a:srgbClr val="002060"/>
              </a:solidFill>
              <a:latin typeface="Calibri" panose="020F0502020204030204" pitchFamily="34" charset="0"/>
              <a:cs typeface="Calibri" panose="020F0502020204030204" pitchFamily="34" charset="0"/>
            </a:endParaRPr>
          </a:p>
          <a:p>
            <a:pPr eaLnBrk="1" hangingPunct="1">
              <a:lnSpc>
                <a:spcPct val="90000"/>
              </a:lnSpc>
              <a:buFont typeface="Wingdings" panose="05000000000000000000" pitchFamily="2" charset="2"/>
              <a:buChar char="ü"/>
            </a:pPr>
            <a:r>
              <a:rPr lang="el-GR" sz="1400" i="1" dirty="0">
                <a:solidFill>
                  <a:srgbClr val="002060"/>
                </a:solidFill>
                <a:latin typeface="Calibri" panose="020F0502020204030204" pitchFamily="34" charset="0"/>
                <a:cs typeface="Calibri" panose="020F0502020204030204" pitchFamily="34" charset="0"/>
              </a:rPr>
              <a:t>Οἱ μεταμοσχεύσεις μεταμορφώνουν τὸ δράμα τοῦ λήπτη σὲ ἐλπίδα ζωῆς.  </a:t>
            </a:r>
          </a:p>
          <a:p>
            <a:pPr marL="109537" indent="0" eaLnBrk="1" hangingPunct="1">
              <a:lnSpc>
                <a:spcPct val="90000"/>
              </a:lnSpc>
              <a:buNone/>
            </a:pPr>
            <a:endParaRPr lang="el-GR" altLang="el-GR" sz="1400" i="1" dirty="0">
              <a:solidFill>
                <a:srgbClr val="002060"/>
              </a:solidFill>
              <a:latin typeface="Calibri" panose="020F0502020204030204" pitchFamily="34" charset="0"/>
              <a:cs typeface="Calibri" panose="020F0502020204030204" pitchFamily="34" charset="0"/>
            </a:endParaRPr>
          </a:p>
          <a:p>
            <a:pPr marL="109537" indent="0" eaLnBrk="1" hangingPunct="1">
              <a:lnSpc>
                <a:spcPct val="90000"/>
              </a:lnSpc>
              <a:buNone/>
            </a:pPr>
            <a:endParaRPr lang="el-GR" altLang="el-GR" sz="1400" i="1" dirty="0">
              <a:solidFill>
                <a:srgbClr val="002060"/>
              </a:solidFill>
              <a:latin typeface="Calibri" panose="020F0502020204030204" pitchFamily="34" charset="0"/>
              <a:cs typeface="Calibri" panose="020F0502020204030204" pitchFamily="34" charset="0"/>
            </a:endParaRPr>
          </a:p>
        </p:txBody>
      </p:sp>
      <p:pic>
        <p:nvPicPr>
          <p:cNvPr id="7" name="Picture 3" descr="P:\6.Προώθηση\c ΚΑΤΑΧΩΡΗΣΕΙΣ ΔΗΜΙΟΥΡΓΙΚΑ\EOM LOGO\logo full.JPG">
            <a:extLst>
              <a:ext uri="{FF2B5EF4-FFF2-40B4-BE49-F238E27FC236}">
                <a16:creationId xmlns:a16="http://schemas.microsoft.com/office/drawing/2014/main" id="{D680294C-8BFD-4135-8323-4BEFC9D6C1C1}"/>
              </a:ext>
            </a:extLst>
          </p:cNvPr>
          <p:cNvPicPr>
            <a:picLocks noChangeAspect="1" noChangeArrowheads="1"/>
          </p:cNvPicPr>
          <p:nvPr/>
        </p:nvPicPr>
        <p:blipFill>
          <a:blip r:embed="rId2" cstate="print"/>
          <a:srcRect/>
          <a:stretch>
            <a:fillRect/>
          </a:stretch>
        </p:blipFill>
        <p:spPr bwMode="auto">
          <a:xfrm>
            <a:off x="103308" y="76200"/>
            <a:ext cx="1115892" cy="1066800"/>
          </a:xfrm>
          <a:prstGeom prst="rect">
            <a:avLst/>
          </a:prstGeom>
          <a:noFill/>
        </p:spPr>
      </p:pic>
      <p:pic>
        <p:nvPicPr>
          <p:cNvPr id="3" name="Εικόνα 2">
            <a:extLst>
              <a:ext uri="{FF2B5EF4-FFF2-40B4-BE49-F238E27FC236}">
                <a16:creationId xmlns:a16="http://schemas.microsoft.com/office/drawing/2014/main" id="{3B23A1EF-C2D1-4CFC-82C7-CB8D480092B0}"/>
              </a:ext>
            </a:extLst>
          </p:cNvPr>
          <p:cNvPicPr>
            <a:picLocks noChangeAspect="1"/>
          </p:cNvPicPr>
          <p:nvPr/>
        </p:nvPicPr>
        <p:blipFill rotWithShape="1">
          <a:blip r:embed="rId3"/>
          <a:srcRect l="19032" t="-1613" r="19032" b="-1"/>
          <a:stretch/>
        </p:blipFill>
        <p:spPr>
          <a:xfrm>
            <a:off x="5872163" y="2362200"/>
            <a:ext cx="2818605" cy="3912235"/>
          </a:xfrm>
          <a:prstGeom prst="rect">
            <a:avLst/>
          </a:prstGeom>
        </p:spPr>
      </p:pic>
      <p:sp>
        <p:nvSpPr>
          <p:cNvPr id="4" name="Ορθογώνιο 3">
            <a:extLst>
              <a:ext uri="{FF2B5EF4-FFF2-40B4-BE49-F238E27FC236}">
                <a16:creationId xmlns:a16="http://schemas.microsoft.com/office/drawing/2014/main" id="{2476AABB-CE02-4BFB-91B1-2F8BE909C3C4}"/>
              </a:ext>
            </a:extLst>
          </p:cNvPr>
          <p:cNvSpPr/>
          <p:nvPr/>
        </p:nvSpPr>
        <p:spPr>
          <a:xfrm>
            <a:off x="505620" y="5428152"/>
            <a:ext cx="5209381" cy="954107"/>
          </a:xfrm>
          <a:prstGeom prst="rect">
            <a:avLst/>
          </a:prstGeom>
        </p:spPr>
        <p:txBody>
          <a:bodyPr wrap="square">
            <a:spAutoFit/>
          </a:bodyPr>
          <a:lstStyle/>
          <a:p>
            <a:pPr algn="r"/>
            <a:r>
              <a:rPr lang="el-GR" sz="1400" dirty="0">
                <a:solidFill>
                  <a:srgbClr val="000000"/>
                </a:solidFill>
                <a:latin typeface="Calibri" panose="020F0502020204030204" pitchFamily="34" charset="0"/>
                <a:cs typeface="Calibri" panose="020F0502020204030204" pitchFamily="34" charset="0"/>
              </a:rPr>
              <a:t>Οι Άγιοι Κοσμάς και Δαμιανός (Αγ. Ανάργυροι), οι πρώτοι ιατροί Μεταμοσχευτές,  περί το 400μ.Χ. ακρωτηρίασαν το κάτω άκρο ενός άνδρα , το οποίο έπασχε από γάγγραινα και το αντικατέστησαν με ενός άλλου υγιούς από έναν Άραβα, ο οποίος μόλις είχε αποβιώσει.</a:t>
            </a:r>
            <a:endParaRPr lang="el-GR" sz="1400" dirty="0">
              <a:latin typeface="Calibri" panose="020F0502020204030204" pitchFamily="34" charset="0"/>
              <a:cs typeface="Calibri" panose="020F0502020204030204" pitchFamily="34" charset="0"/>
            </a:endParaRPr>
          </a:p>
        </p:txBody>
      </p:sp>
      <p:sp>
        <p:nvSpPr>
          <p:cNvPr id="8" name="AutoShape 2">
            <a:extLst>
              <a:ext uri="{FF2B5EF4-FFF2-40B4-BE49-F238E27FC236}">
                <a16:creationId xmlns:a16="http://schemas.microsoft.com/office/drawing/2014/main" id="{9AB470ED-24A8-44A3-933C-D1B962C59585}"/>
              </a:ext>
            </a:extLst>
          </p:cNvPr>
          <p:cNvSpPr txBox="1">
            <a:spLocks noChangeArrowheads="1"/>
          </p:cNvSpPr>
          <p:nvPr/>
        </p:nvSpPr>
        <p:spPr>
          <a:xfrm>
            <a:off x="918765" y="1143000"/>
            <a:ext cx="7696200" cy="793609"/>
          </a:xfrm>
          <a:prstGeom prst="rect">
            <a:avLst/>
          </a:prstGeom>
          <a:solidFill>
            <a:srgbClr val="FFCC66">
              <a:alpha val="58000"/>
            </a:srgbClr>
          </a:solidFill>
        </p:spPr>
        <p:txBody>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pPr algn="ctr" eaLnBrk="1" hangingPunct="1"/>
            <a:endParaRPr lang="el-GR" sz="1600" b="1" dirty="0">
              <a:solidFill>
                <a:schemeClr val="accent6">
                  <a:lumMod val="75000"/>
                </a:schemeClr>
              </a:solidFill>
              <a:latin typeface="Calibri" pitchFamily="34" charset="0"/>
              <a:cs typeface="Calibri" pitchFamily="34" charset="0"/>
            </a:endParaRPr>
          </a:p>
          <a:p>
            <a:pPr algn="ctr" eaLnBrk="1" hangingPunct="1"/>
            <a:r>
              <a:rPr lang="el-GR" sz="1600" b="1" dirty="0">
                <a:solidFill>
                  <a:schemeClr val="accent6">
                    <a:lumMod val="75000"/>
                  </a:schemeClr>
                </a:solidFill>
                <a:latin typeface="Calibri" pitchFamily="34" charset="0"/>
                <a:cs typeface="Calibri" pitchFamily="34" charset="0"/>
              </a:rPr>
              <a:t>Οι θέσεις της Ιεράς Συνόδου της Εκκλησίας της Ελλάδος για τις Μεταμοσχεύσεις</a:t>
            </a:r>
            <a:endParaRPr lang="el-GR" sz="1200" b="1" dirty="0">
              <a:solidFill>
                <a:schemeClr val="accent2"/>
              </a:solidFill>
              <a:latin typeface="Calibri" pitchFamily="34" charset="0"/>
              <a:cs typeface="Calibri" pitchFamily="34" charset="0"/>
            </a:endParaRPr>
          </a:p>
        </p:txBody>
      </p:sp>
      <p:sp>
        <p:nvSpPr>
          <p:cNvPr id="6" name="Ορθογώνιο 5">
            <a:extLst>
              <a:ext uri="{FF2B5EF4-FFF2-40B4-BE49-F238E27FC236}">
                <a16:creationId xmlns:a16="http://schemas.microsoft.com/office/drawing/2014/main" id="{C56BA0AA-E1AF-49F9-8CAF-F0D924CEFB2B}"/>
              </a:ext>
            </a:extLst>
          </p:cNvPr>
          <p:cNvSpPr/>
          <p:nvPr/>
        </p:nvSpPr>
        <p:spPr>
          <a:xfrm>
            <a:off x="2409825" y="4585842"/>
            <a:ext cx="3048000" cy="276999"/>
          </a:xfrm>
          <a:prstGeom prst="rect">
            <a:avLst/>
          </a:prstGeom>
        </p:spPr>
        <p:txBody>
          <a:bodyPr wrap="square">
            <a:spAutoFit/>
          </a:bodyPr>
          <a:lstStyle/>
          <a:p>
            <a:r>
              <a:rPr lang="el-GR" sz="1200" b="1" dirty="0">
                <a:solidFill>
                  <a:srgbClr val="002060"/>
                </a:solidFill>
                <a:latin typeface="Calibri" panose="020F0502020204030204" pitchFamily="34" charset="0"/>
                <a:cs typeface="Calibri" panose="020F0502020204030204" pitchFamily="34" charset="0"/>
              </a:rPr>
              <a:t>Εγκύκλιος 2819_2005 Ιεράς Συνόδου</a:t>
            </a:r>
            <a:endParaRPr lang="el-GR" sz="1200" dirty="0">
              <a:solidFill>
                <a:srgbClr val="002060"/>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A79DBA93-AC19-4FEF-9CFF-2897B13F1714}"/>
              </a:ext>
            </a:extLst>
          </p:cNvPr>
          <p:cNvSpPr txBox="1"/>
          <p:nvPr/>
        </p:nvSpPr>
        <p:spPr>
          <a:xfrm>
            <a:off x="762001" y="5672170"/>
            <a:ext cx="4953000" cy="738664"/>
          </a:xfrm>
          <a:prstGeom prst="rect">
            <a:avLst/>
          </a:prstGeom>
          <a:noFill/>
        </p:spPr>
        <p:txBody>
          <a:bodyPr wrap="square" rtlCol="0">
            <a:spAutoFit/>
          </a:bodyPr>
          <a:lstStyle/>
          <a:p>
            <a:endParaRPr lang="el-GR" dirty="0"/>
          </a:p>
        </p:txBody>
      </p:sp>
    </p:spTree>
    <p:extLst>
      <p:ext uri="{BB962C8B-B14F-4D97-AF65-F5344CB8AC3E}">
        <p14:creationId xmlns:p14="http://schemas.microsoft.com/office/powerpoint/2010/main" val="221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P:\6.Προώθηση\c ΚΑΤΑΧΩΡΗΣΕΙΣ ΔΗΜΙΟΥΡΓΙΚΑ\EOM LOGO\logo full.JPG">
            <a:extLst>
              <a:ext uri="{FF2B5EF4-FFF2-40B4-BE49-F238E27FC236}">
                <a16:creationId xmlns:a16="http://schemas.microsoft.com/office/drawing/2014/main" id="{D24BE925-A198-4D88-847F-FC6D411D537A}"/>
              </a:ext>
            </a:extLst>
          </p:cNvPr>
          <p:cNvPicPr>
            <a:picLocks noChangeAspect="1" noChangeArrowheads="1"/>
          </p:cNvPicPr>
          <p:nvPr/>
        </p:nvPicPr>
        <p:blipFill>
          <a:blip r:embed="rId2" cstate="print"/>
          <a:srcRect/>
          <a:stretch>
            <a:fillRect/>
          </a:stretch>
        </p:blipFill>
        <p:spPr bwMode="auto">
          <a:xfrm>
            <a:off x="103308" y="76200"/>
            <a:ext cx="1115892" cy="1066800"/>
          </a:xfrm>
          <a:prstGeom prst="rect">
            <a:avLst/>
          </a:prstGeom>
          <a:noFill/>
        </p:spPr>
      </p:pic>
      <p:sp>
        <p:nvSpPr>
          <p:cNvPr id="8" name="AutoShape 2">
            <a:extLst>
              <a:ext uri="{FF2B5EF4-FFF2-40B4-BE49-F238E27FC236}">
                <a16:creationId xmlns:a16="http://schemas.microsoft.com/office/drawing/2014/main" id="{4BF0E6CD-C5CE-427C-8023-8C1DD37C556D}"/>
              </a:ext>
            </a:extLst>
          </p:cNvPr>
          <p:cNvSpPr txBox="1">
            <a:spLocks noChangeArrowheads="1"/>
          </p:cNvSpPr>
          <p:nvPr/>
        </p:nvSpPr>
        <p:spPr>
          <a:xfrm>
            <a:off x="918765" y="1143000"/>
            <a:ext cx="7696200" cy="793609"/>
          </a:xfrm>
          <a:prstGeom prst="rect">
            <a:avLst/>
          </a:prstGeom>
          <a:solidFill>
            <a:srgbClr val="FFCC66">
              <a:alpha val="58000"/>
            </a:srgbClr>
          </a:solidFill>
        </p:spPr>
        <p:txBody>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pPr algn="ctr" eaLnBrk="1" hangingPunct="1"/>
            <a:endParaRPr lang="el-GR" sz="1600" b="1" dirty="0">
              <a:solidFill>
                <a:schemeClr val="accent6">
                  <a:lumMod val="75000"/>
                </a:schemeClr>
              </a:solidFill>
              <a:latin typeface="Calibri" pitchFamily="34" charset="0"/>
              <a:cs typeface="Calibri" pitchFamily="34" charset="0"/>
            </a:endParaRPr>
          </a:p>
          <a:p>
            <a:pPr algn="ctr" eaLnBrk="1" hangingPunct="1"/>
            <a:r>
              <a:rPr lang="el-GR" sz="1600" b="1" dirty="0">
                <a:solidFill>
                  <a:schemeClr val="accent6">
                    <a:lumMod val="75000"/>
                  </a:schemeClr>
                </a:solidFill>
                <a:latin typeface="Calibri" pitchFamily="34" charset="0"/>
                <a:cs typeface="Calibri" pitchFamily="34" charset="0"/>
              </a:rPr>
              <a:t>Οι θέσεις άλλων θρησκευμάτων απέναντι στη Δωρεά Οργάνων &amp; στις Μεταμοσχεύσεις</a:t>
            </a:r>
            <a:endParaRPr lang="el-GR" sz="1200" b="1" dirty="0">
              <a:solidFill>
                <a:schemeClr val="accent2"/>
              </a:solidFill>
              <a:latin typeface="Calibri" pitchFamily="34" charset="0"/>
              <a:cs typeface="Calibri" pitchFamily="34" charset="0"/>
            </a:endParaRPr>
          </a:p>
        </p:txBody>
      </p:sp>
      <p:sp>
        <p:nvSpPr>
          <p:cNvPr id="11" name="Rectangle 3">
            <a:extLst>
              <a:ext uri="{FF2B5EF4-FFF2-40B4-BE49-F238E27FC236}">
                <a16:creationId xmlns:a16="http://schemas.microsoft.com/office/drawing/2014/main" id="{18EB19F0-1DF3-4D8F-A24C-17CFF8FA4430}"/>
              </a:ext>
            </a:extLst>
          </p:cNvPr>
          <p:cNvSpPr>
            <a:spLocks noGrp="1" noChangeArrowheads="1"/>
          </p:cNvSpPr>
          <p:nvPr>
            <p:ph type="body" sz="half" idx="1"/>
          </p:nvPr>
        </p:nvSpPr>
        <p:spPr>
          <a:xfrm>
            <a:off x="699354" y="2843538"/>
            <a:ext cx="7507325" cy="2009113"/>
          </a:xfrm>
        </p:spPr>
        <p:txBody>
          <a:bodyPr/>
          <a:lstStyle/>
          <a:p>
            <a:pPr eaLnBrk="1" hangingPunct="1">
              <a:lnSpc>
                <a:spcPct val="90000"/>
              </a:lnSpc>
              <a:buFont typeface="Wingdings" panose="05000000000000000000" pitchFamily="2" charset="2"/>
              <a:buChar char="ü"/>
            </a:pPr>
            <a:r>
              <a:rPr lang="el-GR" sz="1400" b="1" i="1" dirty="0">
                <a:solidFill>
                  <a:srgbClr val="002060"/>
                </a:solidFill>
                <a:latin typeface="Calibri" panose="020F0502020204030204" pitchFamily="34" charset="0"/>
                <a:cs typeface="Calibri" panose="020F0502020204030204" pitchFamily="34" charset="0"/>
              </a:rPr>
              <a:t>Καθολική Εκκλησία</a:t>
            </a:r>
          </a:p>
          <a:p>
            <a:pPr eaLnBrk="1" hangingPunct="1">
              <a:lnSpc>
                <a:spcPct val="90000"/>
              </a:lnSpc>
              <a:buFont typeface="Wingdings" panose="05000000000000000000" pitchFamily="2" charset="2"/>
              <a:buChar char="ü"/>
            </a:pPr>
            <a:r>
              <a:rPr lang="el-GR" sz="1400" b="1" i="1" dirty="0">
                <a:solidFill>
                  <a:srgbClr val="002060"/>
                </a:solidFill>
                <a:latin typeface="Calibri" panose="020F0502020204030204" pitchFamily="34" charset="0"/>
                <a:cs typeface="Calibri" panose="020F0502020204030204" pitchFamily="34" charset="0"/>
              </a:rPr>
              <a:t>Ιουδαϊσμός</a:t>
            </a:r>
          </a:p>
          <a:p>
            <a:pPr eaLnBrk="1" hangingPunct="1">
              <a:lnSpc>
                <a:spcPct val="90000"/>
              </a:lnSpc>
              <a:buFont typeface="Wingdings" panose="05000000000000000000" pitchFamily="2" charset="2"/>
              <a:buChar char="ü"/>
            </a:pPr>
            <a:r>
              <a:rPr lang="el-GR" sz="1400" b="1" i="1" dirty="0">
                <a:solidFill>
                  <a:srgbClr val="002060"/>
                </a:solidFill>
                <a:latin typeface="Calibri" panose="020F0502020204030204" pitchFamily="34" charset="0"/>
                <a:cs typeface="Calibri" panose="020F0502020204030204" pitchFamily="34" charset="0"/>
              </a:rPr>
              <a:t>Ισλάμ</a:t>
            </a:r>
          </a:p>
          <a:p>
            <a:pPr eaLnBrk="1" hangingPunct="1">
              <a:lnSpc>
                <a:spcPct val="90000"/>
              </a:lnSpc>
              <a:buFont typeface="Wingdings" panose="05000000000000000000" pitchFamily="2" charset="2"/>
              <a:buChar char="ü"/>
            </a:pPr>
            <a:r>
              <a:rPr lang="el-GR" sz="1400" b="1" i="1" dirty="0">
                <a:solidFill>
                  <a:srgbClr val="002060"/>
                </a:solidFill>
                <a:latin typeface="Calibri" panose="020F0502020204030204" pitchFamily="34" charset="0"/>
                <a:cs typeface="Calibri" panose="020F0502020204030204" pitchFamily="34" charset="0"/>
              </a:rPr>
              <a:t>Ινδουισμός</a:t>
            </a:r>
          </a:p>
          <a:p>
            <a:pPr eaLnBrk="1" hangingPunct="1">
              <a:lnSpc>
                <a:spcPct val="90000"/>
              </a:lnSpc>
              <a:buFont typeface="Wingdings" panose="05000000000000000000" pitchFamily="2" charset="2"/>
              <a:buChar char="ü"/>
            </a:pPr>
            <a:endParaRPr lang="el-GR" sz="1400" i="1" dirty="0">
              <a:solidFill>
                <a:srgbClr val="002060"/>
              </a:solidFill>
              <a:latin typeface="Calibri" panose="020F0502020204030204" pitchFamily="34" charset="0"/>
              <a:cs typeface="Calibri" panose="020F0502020204030204" pitchFamily="34" charset="0"/>
            </a:endParaRPr>
          </a:p>
          <a:p>
            <a:pPr marL="109537" indent="0" eaLnBrk="1" hangingPunct="1">
              <a:lnSpc>
                <a:spcPct val="90000"/>
              </a:lnSpc>
              <a:buNone/>
            </a:pPr>
            <a:r>
              <a:rPr lang="el-GR" sz="1400" b="1" i="1" dirty="0">
                <a:solidFill>
                  <a:srgbClr val="002060"/>
                </a:solidFill>
                <a:latin typeface="Calibri" panose="020F0502020204030204" pitchFamily="34" charset="0"/>
                <a:cs typeface="Calibri" panose="020F0502020204030204" pitchFamily="34" charset="0"/>
              </a:rPr>
              <a:t>Όλες αποδέχονται  ή και ενθαρρύνουν τη Δωρεά Οργάνων και τις μεταμοσχεύσεις, ως κάτι καλό και σωτήριο για τη ζωή του ανθρώπου</a:t>
            </a:r>
            <a:endParaRPr lang="en-US" sz="1400" b="1" i="1" dirty="0">
              <a:solidFill>
                <a:srgbClr val="002060"/>
              </a:solidFill>
              <a:latin typeface="Calibri" panose="020F0502020204030204" pitchFamily="34" charset="0"/>
              <a:cs typeface="Calibri" panose="020F0502020204030204" pitchFamily="34" charset="0"/>
            </a:endParaRPr>
          </a:p>
          <a:p>
            <a:pPr marL="109537" indent="0" eaLnBrk="1" hangingPunct="1">
              <a:lnSpc>
                <a:spcPct val="90000"/>
              </a:lnSpc>
              <a:buNone/>
            </a:pPr>
            <a:endParaRPr lang="en-US" sz="1400" b="1" i="1" dirty="0">
              <a:solidFill>
                <a:srgbClr val="002060"/>
              </a:solidFill>
              <a:latin typeface="Calibri" panose="020F0502020204030204" pitchFamily="34" charset="0"/>
              <a:cs typeface="Calibri" panose="020F0502020204030204" pitchFamily="34" charset="0"/>
            </a:endParaRPr>
          </a:p>
          <a:p>
            <a:pPr eaLnBrk="1" hangingPunct="1">
              <a:lnSpc>
                <a:spcPct val="90000"/>
              </a:lnSpc>
              <a:buFont typeface="Wingdings" panose="05000000000000000000" pitchFamily="2" charset="2"/>
              <a:buChar char="ü"/>
            </a:pPr>
            <a:r>
              <a:rPr lang="el-GR" sz="1400" i="1" dirty="0">
                <a:solidFill>
                  <a:srgbClr val="002060"/>
                </a:solidFill>
                <a:latin typeface="Calibri" panose="020F0502020204030204" pitchFamily="34" charset="0"/>
                <a:cs typeface="Calibri" panose="020F0502020204030204" pitchFamily="34" charset="0"/>
              </a:rPr>
              <a:t>Οι </a:t>
            </a:r>
            <a:r>
              <a:rPr lang="el-GR" sz="1400" b="1" i="1" dirty="0">
                <a:solidFill>
                  <a:srgbClr val="002060"/>
                </a:solidFill>
                <a:latin typeface="Calibri" panose="020F0502020204030204" pitchFamily="34" charset="0"/>
                <a:cs typeface="Calibri" panose="020F0502020204030204" pitchFamily="34" charset="0"/>
              </a:rPr>
              <a:t>Ανατολικές θρησκείες </a:t>
            </a:r>
            <a:r>
              <a:rPr lang="el-GR" sz="1400" i="1" dirty="0">
                <a:solidFill>
                  <a:srgbClr val="002060"/>
                </a:solidFill>
                <a:latin typeface="Calibri" panose="020F0502020204030204" pitchFamily="34" charset="0"/>
                <a:cs typeface="Calibri" panose="020F0502020204030204" pitchFamily="34" charset="0"/>
              </a:rPr>
              <a:t>(βουδισμός, ταοϊσμός, κομφουκιανισμός κ.α.) το αφήνουν ως επιλογή στο άτομο, χωρίς να το ενθαρρύνουν ή να το απαγορεύουν</a:t>
            </a:r>
          </a:p>
          <a:p>
            <a:pPr marL="109537" indent="0" eaLnBrk="1" hangingPunct="1">
              <a:lnSpc>
                <a:spcPct val="90000"/>
              </a:lnSpc>
              <a:buNone/>
            </a:pPr>
            <a:endParaRPr lang="en-US" sz="1400" b="1" i="1" dirty="0">
              <a:solidFill>
                <a:srgbClr val="002060"/>
              </a:solidFill>
              <a:latin typeface="Calibri" panose="020F0502020204030204" pitchFamily="34" charset="0"/>
              <a:cs typeface="Calibri" panose="020F0502020204030204" pitchFamily="34" charset="0"/>
            </a:endParaRPr>
          </a:p>
          <a:p>
            <a:pPr marL="109537" indent="0" eaLnBrk="1" hangingPunct="1">
              <a:lnSpc>
                <a:spcPct val="90000"/>
              </a:lnSpc>
              <a:buNone/>
            </a:pPr>
            <a:endParaRPr lang="en-US" sz="1400" b="1" i="1" dirty="0">
              <a:solidFill>
                <a:srgbClr val="002060"/>
              </a:solidFill>
              <a:latin typeface="Calibri" panose="020F0502020204030204" pitchFamily="34" charset="0"/>
              <a:cs typeface="Calibri" panose="020F0502020204030204" pitchFamily="34" charset="0"/>
            </a:endParaRPr>
          </a:p>
          <a:p>
            <a:pPr marL="109537" indent="0" eaLnBrk="1" hangingPunct="1">
              <a:lnSpc>
                <a:spcPct val="90000"/>
              </a:lnSpc>
              <a:buNone/>
            </a:pPr>
            <a:r>
              <a:rPr lang="el-GR" sz="1400" dirty="0">
                <a:solidFill>
                  <a:srgbClr val="002060"/>
                </a:solidFill>
                <a:latin typeface="Calibri" panose="020F0502020204030204" pitchFamily="34" charset="0"/>
                <a:cs typeface="Calibri" panose="020F0502020204030204" pitchFamily="34" charset="0"/>
              </a:rPr>
              <a:t>Ενδιαφέρον άρθρο:</a:t>
            </a:r>
            <a:endParaRPr lang="en-US" sz="1400" dirty="0">
              <a:solidFill>
                <a:srgbClr val="002060"/>
              </a:solidFill>
              <a:latin typeface="Calibri" panose="020F0502020204030204" pitchFamily="34" charset="0"/>
              <a:cs typeface="Calibri" panose="020F0502020204030204" pitchFamily="34" charset="0"/>
            </a:endParaRPr>
          </a:p>
          <a:p>
            <a:pPr marL="109537" indent="0" eaLnBrk="1" hangingPunct="1">
              <a:lnSpc>
                <a:spcPct val="90000"/>
              </a:lnSpc>
              <a:buNone/>
            </a:pPr>
            <a:r>
              <a:rPr lang="en-US" sz="1400" dirty="0">
                <a:hlinkClick r:id="rId3"/>
              </a:rPr>
              <a:t>http://www.donorrecovery.org/learn/religion-and-organ-donation/</a:t>
            </a:r>
            <a:endParaRPr lang="el-GR" sz="1400" b="1" i="1" dirty="0">
              <a:solidFill>
                <a:srgbClr val="002060"/>
              </a:solidFill>
              <a:latin typeface="Calibri" panose="020F0502020204030204" pitchFamily="34" charset="0"/>
              <a:cs typeface="Calibri" panose="020F0502020204030204" pitchFamily="34" charset="0"/>
            </a:endParaRPr>
          </a:p>
          <a:p>
            <a:pPr eaLnBrk="1" hangingPunct="1">
              <a:lnSpc>
                <a:spcPct val="90000"/>
              </a:lnSpc>
              <a:buFont typeface="Wingdings" panose="05000000000000000000" pitchFamily="2" charset="2"/>
              <a:buChar char="ü"/>
            </a:pPr>
            <a:endParaRPr lang="el-GR" sz="1400" i="1" dirty="0">
              <a:solidFill>
                <a:srgbClr val="002060"/>
              </a:solidFill>
              <a:latin typeface="Calibri" panose="020F0502020204030204" pitchFamily="34" charset="0"/>
              <a:cs typeface="Calibri" panose="020F0502020204030204" pitchFamily="34" charset="0"/>
            </a:endParaRPr>
          </a:p>
          <a:p>
            <a:pPr marL="109537" indent="0" eaLnBrk="1" hangingPunct="1">
              <a:lnSpc>
                <a:spcPct val="90000"/>
              </a:lnSpc>
              <a:buNone/>
            </a:pPr>
            <a:endParaRPr lang="el-GR" altLang="el-GR" sz="1400" i="1" dirty="0">
              <a:solidFill>
                <a:srgbClr val="002060"/>
              </a:solidFill>
              <a:latin typeface="Calibri" panose="020F0502020204030204" pitchFamily="34" charset="0"/>
              <a:cs typeface="Calibri" panose="020F0502020204030204" pitchFamily="34" charset="0"/>
            </a:endParaRPr>
          </a:p>
          <a:p>
            <a:pPr marL="109537" indent="0" eaLnBrk="1" hangingPunct="1">
              <a:lnSpc>
                <a:spcPct val="90000"/>
              </a:lnSpc>
              <a:buNone/>
            </a:pPr>
            <a:endParaRPr lang="el-GR" altLang="el-GR" sz="1400" i="1" dirty="0">
              <a:solidFill>
                <a:srgbClr val="002060"/>
              </a:solidFill>
              <a:latin typeface="Calibri" panose="020F0502020204030204" pitchFamily="34" charset="0"/>
              <a:cs typeface="Calibri" panose="020F0502020204030204" pitchFamily="34" charset="0"/>
            </a:endParaRPr>
          </a:p>
        </p:txBody>
      </p:sp>
      <p:pic>
        <p:nvPicPr>
          <p:cNvPr id="12" name="Εικόνα 11">
            <a:extLst>
              <a:ext uri="{FF2B5EF4-FFF2-40B4-BE49-F238E27FC236}">
                <a16:creationId xmlns:a16="http://schemas.microsoft.com/office/drawing/2014/main" id="{F806E7B8-6447-4763-B0B6-C8A75DA5FBC8}"/>
              </a:ext>
            </a:extLst>
          </p:cNvPr>
          <p:cNvPicPr>
            <a:picLocks noChangeAspect="1"/>
          </p:cNvPicPr>
          <p:nvPr/>
        </p:nvPicPr>
        <p:blipFill rotWithShape="1">
          <a:blip r:embed="rId4"/>
          <a:srcRect l="38159" t="41370" r="34465" b="31345"/>
          <a:stretch/>
        </p:blipFill>
        <p:spPr>
          <a:xfrm>
            <a:off x="2800892" y="1936609"/>
            <a:ext cx="3583669" cy="2009113"/>
          </a:xfrm>
          <a:prstGeom prst="rect">
            <a:avLst/>
          </a:prstGeom>
        </p:spPr>
      </p:pic>
    </p:spTree>
    <p:extLst>
      <p:ext uri="{BB962C8B-B14F-4D97-AF65-F5344CB8AC3E}">
        <p14:creationId xmlns:p14="http://schemas.microsoft.com/office/powerpoint/2010/main" val="251549585"/>
      </p:ext>
    </p:extLst>
  </p:cSld>
  <p:clrMapOvr>
    <a:masterClrMapping/>
  </p:clrMapOvr>
  <p:transition>
    <p:pull dir="l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6DDC6E-FCFB-46DC-83C3-671A89C3E303}"/>
              </a:ext>
            </a:extLst>
          </p:cNvPr>
          <p:cNvSpPr>
            <a:spLocks noGrp="1"/>
          </p:cNvSpPr>
          <p:nvPr>
            <p:ph type="title"/>
          </p:nvPr>
        </p:nvSpPr>
        <p:spPr>
          <a:xfrm>
            <a:off x="2210038" y="650187"/>
            <a:ext cx="5334000" cy="577285"/>
          </a:xfrm>
        </p:spPr>
        <p:txBody>
          <a:bodyPr>
            <a:normAutofit fontScale="90000"/>
          </a:bodyPr>
          <a:lstStyle/>
          <a:p>
            <a:r>
              <a:rPr lang="el-GR" sz="2400" b="1" dirty="0">
                <a:solidFill>
                  <a:srgbClr val="CC0000"/>
                </a:solidFill>
                <a:latin typeface="Calibri" panose="020F0502020204030204" pitchFamily="34" charset="0"/>
                <a:cs typeface="Calibri" panose="020F0502020204030204" pitchFamily="34" charset="0"/>
              </a:rPr>
              <a:t>Τρόπος συναίνεσης στη Δωρεά Οργάνων</a:t>
            </a:r>
          </a:p>
        </p:txBody>
      </p:sp>
      <p:sp>
        <p:nvSpPr>
          <p:cNvPr id="6" name="2 - Θέση περιεχομένου">
            <a:extLst>
              <a:ext uri="{FF2B5EF4-FFF2-40B4-BE49-F238E27FC236}">
                <a16:creationId xmlns:a16="http://schemas.microsoft.com/office/drawing/2014/main" id="{99A3819B-7E92-4B3C-A5C9-E1C046BC0F57}"/>
              </a:ext>
            </a:extLst>
          </p:cNvPr>
          <p:cNvSpPr txBox="1">
            <a:spLocks/>
          </p:cNvSpPr>
          <p:nvPr/>
        </p:nvSpPr>
        <p:spPr>
          <a:xfrm>
            <a:off x="727929" y="1565529"/>
            <a:ext cx="5538896" cy="878828"/>
          </a:xfrm>
          <a:prstGeom prst="rect">
            <a:avLst/>
          </a:prstGeom>
        </p:spPr>
        <p:txBody>
          <a:bodyPr vert="horz" lIns="68580" tIns="34290" rIns="68580" bIns="34290" rtlCol="0">
            <a:noAutofit/>
          </a:bodyPr>
          <a:lst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50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50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50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8pPr>
            <a:lvl9pPr marL="2240280" indent="0" algn="l" defTabSz="914400" rtl="0" eaLnBrk="1" latinLnBrk="0" hangingPunct="1">
              <a:lnSpc>
                <a:spcPct val="90000"/>
              </a:lnSpc>
              <a:spcBef>
                <a:spcPts val="800"/>
              </a:spcBef>
              <a:buSzPct val="100000"/>
              <a:buFont typeface="Arial" pitchFamily="34" charset="0"/>
              <a:buNone/>
              <a:defRPr sz="1400" kern="1200">
                <a:solidFill>
                  <a:schemeClr val="accent2">
                    <a:lumMod val="50000"/>
                  </a:schemeClr>
                </a:solidFill>
                <a:latin typeface="+mn-lt"/>
                <a:ea typeface="+mn-ea"/>
                <a:cs typeface="+mn-cs"/>
              </a:defRPr>
            </a:lvl9pPr>
          </a:lstStyle>
          <a:p>
            <a:pPr>
              <a:buFont typeface="Wingdings" panose="05000000000000000000" pitchFamily="2" charset="2"/>
              <a:buChar char="Ø"/>
            </a:pPr>
            <a:r>
              <a:rPr lang="el-GR" sz="1400" dirty="0">
                <a:solidFill>
                  <a:srgbClr val="00B0F0"/>
                </a:solidFill>
                <a:latin typeface="+mj-lt"/>
              </a:rPr>
              <a:t>Μητρώο Δωρητών Οργάνων </a:t>
            </a:r>
            <a:r>
              <a:rPr lang="el-GR" sz="1400" dirty="0">
                <a:latin typeface="+mj-lt"/>
              </a:rPr>
              <a:t>– Απόκτηση Κάρτας Δωρητή</a:t>
            </a:r>
            <a:endParaRPr lang="en-US" sz="1400" dirty="0">
              <a:latin typeface="+mj-lt"/>
            </a:endParaRPr>
          </a:p>
          <a:p>
            <a:pPr>
              <a:buFont typeface="Wingdings" panose="05000000000000000000" pitchFamily="2" charset="2"/>
              <a:buChar char="Ø"/>
            </a:pPr>
            <a:r>
              <a:rPr lang="el-GR" sz="1400" dirty="0">
                <a:solidFill>
                  <a:srgbClr val="00B0F0"/>
                </a:solidFill>
                <a:latin typeface="+mj-lt"/>
              </a:rPr>
              <a:t>Μητρώο Αρνητών Οργάνων </a:t>
            </a:r>
            <a:r>
              <a:rPr lang="el-GR" sz="1400" dirty="0">
                <a:latin typeface="+mj-lt"/>
              </a:rPr>
              <a:t>– Δεν λαμβάνονται τα όργανα σε περίπτωση απώλειας της ζωής, ακόμα και αν το ζητήσει η οικογένεια</a:t>
            </a:r>
          </a:p>
          <a:p>
            <a:pPr>
              <a:buFont typeface="Wingdings" panose="05000000000000000000" pitchFamily="2" charset="2"/>
              <a:buChar char="Ø"/>
            </a:pPr>
            <a:r>
              <a:rPr lang="el-GR" sz="1400" dirty="0">
                <a:solidFill>
                  <a:srgbClr val="00B0F0"/>
                </a:solidFill>
                <a:latin typeface="+mj-lt"/>
              </a:rPr>
              <a:t>Απόφαση οικογένειας </a:t>
            </a:r>
            <a:r>
              <a:rPr lang="el-GR" sz="1400" dirty="0"/>
              <a:t>– </a:t>
            </a:r>
            <a:r>
              <a:rPr lang="el-GR" sz="1400" dirty="0">
                <a:latin typeface="+mj-lt"/>
              </a:rPr>
              <a:t>Αν ο εκλιπών δεν είχε δηλώσει τίποτα από τα παραπάνω, αποφασίζει η οικογένειά του</a:t>
            </a:r>
          </a:p>
        </p:txBody>
      </p:sp>
      <p:pic>
        <p:nvPicPr>
          <p:cNvPr id="9" name="Εικόνα 8">
            <a:extLst>
              <a:ext uri="{FF2B5EF4-FFF2-40B4-BE49-F238E27FC236}">
                <a16:creationId xmlns:a16="http://schemas.microsoft.com/office/drawing/2014/main" id="{ECD85FD8-27DC-4128-936C-65C4D9B6B067}"/>
              </a:ext>
            </a:extLst>
          </p:cNvPr>
          <p:cNvPicPr>
            <a:picLocks noChangeAspect="1"/>
          </p:cNvPicPr>
          <p:nvPr/>
        </p:nvPicPr>
        <p:blipFill>
          <a:blip r:embed="rId2"/>
          <a:stretch>
            <a:fillRect/>
          </a:stretch>
        </p:blipFill>
        <p:spPr>
          <a:xfrm>
            <a:off x="6477000" y="1227472"/>
            <a:ext cx="1901106" cy="3795895"/>
          </a:xfrm>
          <a:prstGeom prst="rect">
            <a:avLst/>
          </a:prstGeom>
          <a:effectLst>
            <a:outerShdw blurRad="50800" dist="50800" dir="5400000" algn="ctr" rotWithShape="0">
              <a:schemeClr val="tx2">
                <a:lumMod val="75000"/>
                <a:lumOff val="25000"/>
              </a:schemeClr>
            </a:outerShdw>
          </a:effectLst>
        </p:spPr>
      </p:pic>
      <p:pic>
        <p:nvPicPr>
          <p:cNvPr id="11" name="Picture 3" descr="P:\6.Προώθηση\c ΚΑΤΑΧΩΡΗΣΕΙΣ ΔΗΜΙΟΥΡΓΙΚΑ\EOM LOGO\logo full.JPG">
            <a:extLst>
              <a:ext uri="{FF2B5EF4-FFF2-40B4-BE49-F238E27FC236}">
                <a16:creationId xmlns:a16="http://schemas.microsoft.com/office/drawing/2014/main" id="{DE8945E6-0208-49D0-AFCA-1B0B1699D4B0}"/>
              </a:ext>
            </a:extLst>
          </p:cNvPr>
          <p:cNvPicPr>
            <a:picLocks noChangeAspect="1" noChangeArrowheads="1"/>
          </p:cNvPicPr>
          <p:nvPr/>
        </p:nvPicPr>
        <p:blipFill>
          <a:blip r:embed="rId3" cstate="print"/>
          <a:srcRect/>
          <a:stretch>
            <a:fillRect/>
          </a:stretch>
        </p:blipFill>
        <p:spPr bwMode="auto">
          <a:xfrm>
            <a:off x="103308" y="76200"/>
            <a:ext cx="1115892" cy="1066800"/>
          </a:xfrm>
          <a:prstGeom prst="rect">
            <a:avLst/>
          </a:prstGeom>
          <a:noFill/>
        </p:spPr>
      </p:pic>
      <p:pic>
        <p:nvPicPr>
          <p:cNvPr id="10" name="Picture 1">
            <a:extLst>
              <a:ext uri="{FF2B5EF4-FFF2-40B4-BE49-F238E27FC236}">
                <a16:creationId xmlns:a16="http://schemas.microsoft.com/office/drawing/2014/main" id="{95E8EF26-461D-49BB-A010-B748824AF7DA}"/>
              </a:ext>
            </a:extLst>
          </p:cNvPr>
          <p:cNvPicPr>
            <a:picLocks noChangeAspect="1" noChangeArrowheads="1"/>
          </p:cNvPicPr>
          <p:nvPr/>
        </p:nvPicPr>
        <p:blipFill>
          <a:blip r:embed="rId4" cstate="print"/>
          <a:srcRect/>
          <a:stretch>
            <a:fillRect/>
          </a:stretch>
        </p:blipFill>
        <p:spPr bwMode="auto">
          <a:xfrm>
            <a:off x="727929" y="3581400"/>
            <a:ext cx="2274908" cy="1446421"/>
          </a:xfrm>
          <a:prstGeom prst="rect">
            <a:avLst/>
          </a:prstGeom>
          <a:noFill/>
          <a:ln w="9525">
            <a:noFill/>
            <a:miter lim="800000"/>
            <a:headEnd/>
            <a:tailEnd/>
          </a:ln>
          <a:effectLst/>
        </p:spPr>
      </p:pic>
      <p:pic>
        <p:nvPicPr>
          <p:cNvPr id="12" name="Picture 2">
            <a:extLst>
              <a:ext uri="{FF2B5EF4-FFF2-40B4-BE49-F238E27FC236}">
                <a16:creationId xmlns:a16="http://schemas.microsoft.com/office/drawing/2014/main" id="{417499C8-7328-46D1-BABB-332F80F15143}"/>
              </a:ext>
            </a:extLst>
          </p:cNvPr>
          <p:cNvPicPr>
            <a:picLocks noChangeAspect="1" noChangeArrowheads="1"/>
          </p:cNvPicPr>
          <p:nvPr/>
        </p:nvPicPr>
        <p:blipFill>
          <a:blip r:embed="rId5" cstate="print"/>
          <a:srcRect/>
          <a:stretch>
            <a:fillRect/>
          </a:stretch>
        </p:blipFill>
        <p:spPr bwMode="auto">
          <a:xfrm>
            <a:off x="3243304" y="3581400"/>
            <a:ext cx="2230373" cy="1442644"/>
          </a:xfrm>
          <a:prstGeom prst="rect">
            <a:avLst/>
          </a:prstGeom>
          <a:noFill/>
          <a:ln w="9525">
            <a:noFill/>
            <a:miter lim="800000"/>
            <a:headEnd/>
            <a:tailEnd/>
          </a:ln>
          <a:effectLst/>
        </p:spPr>
      </p:pic>
      <p:pic>
        <p:nvPicPr>
          <p:cNvPr id="7" name="Εικόνα 6">
            <a:extLst>
              <a:ext uri="{FF2B5EF4-FFF2-40B4-BE49-F238E27FC236}">
                <a16:creationId xmlns:a16="http://schemas.microsoft.com/office/drawing/2014/main" id="{02CAEA4B-8D88-4116-8494-46095DFBC4B4}"/>
              </a:ext>
            </a:extLst>
          </p:cNvPr>
          <p:cNvPicPr>
            <a:picLocks noChangeAspect="1"/>
          </p:cNvPicPr>
          <p:nvPr/>
        </p:nvPicPr>
        <p:blipFill rotWithShape="1">
          <a:blip r:embed="rId6"/>
          <a:srcRect l="25386" t="4675" r="47444" b="63032"/>
          <a:stretch/>
        </p:blipFill>
        <p:spPr>
          <a:xfrm>
            <a:off x="3773858" y="5716624"/>
            <a:ext cx="1103180" cy="982378"/>
          </a:xfrm>
          <a:prstGeom prst="rect">
            <a:avLst/>
          </a:prstGeom>
        </p:spPr>
      </p:pic>
      <p:sp>
        <p:nvSpPr>
          <p:cNvPr id="13" name="Φυσαλίδα ομιλίας: Έλλειψη 12">
            <a:extLst>
              <a:ext uri="{FF2B5EF4-FFF2-40B4-BE49-F238E27FC236}">
                <a16:creationId xmlns:a16="http://schemas.microsoft.com/office/drawing/2014/main" id="{82206490-56A9-4ADD-81E8-6C24D54117B8}"/>
              </a:ext>
            </a:extLst>
          </p:cNvPr>
          <p:cNvSpPr/>
          <p:nvPr/>
        </p:nvSpPr>
        <p:spPr>
          <a:xfrm>
            <a:off x="651729" y="5306364"/>
            <a:ext cx="2556271" cy="1170635"/>
          </a:xfrm>
          <a:prstGeom prst="wedgeEllipseCallout">
            <a:avLst>
              <a:gd name="adj1" fmla="val 74617"/>
              <a:gd name="adj2" fmla="val 41498"/>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dirty="0">
                <a:solidFill>
                  <a:srgbClr val="FF6600"/>
                </a:solidFill>
                <a:latin typeface="Comic Sans MS" panose="030F0702030302020204" pitchFamily="66" charset="0"/>
              </a:rPr>
              <a:t>Δωρητής Οργάνων μπορείς να γίνεις αφού ενηλικιωθείς στο </a:t>
            </a:r>
            <a:r>
              <a:rPr lang="en-US" sz="1400" dirty="0">
                <a:solidFill>
                  <a:srgbClr val="002060"/>
                </a:solidFill>
                <a:latin typeface="Comic Sans MS" panose="030F0702030302020204" pitchFamily="66" charset="0"/>
                <a:hlinkClick r:id="rId7">
                  <a:extLst>
                    <a:ext uri="{A12FA001-AC4F-418D-AE19-62706E023703}">
                      <ahyp:hlinkClr xmlns:ahyp="http://schemas.microsoft.com/office/drawing/2018/hyperlinkcolor" val="tx"/>
                    </a:ext>
                  </a:extLst>
                </a:hlinkClick>
              </a:rPr>
              <a:t>www.eom.gr</a:t>
            </a:r>
            <a:r>
              <a:rPr lang="en-US" sz="1400" dirty="0">
                <a:solidFill>
                  <a:srgbClr val="002060"/>
                </a:solidFill>
                <a:latin typeface="Comic Sans MS" panose="030F0702030302020204" pitchFamily="66" charset="0"/>
              </a:rPr>
              <a:t> </a:t>
            </a:r>
            <a:r>
              <a:rPr lang="el-GR" sz="1400" dirty="0">
                <a:solidFill>
                  <a:srgbClr val="002060"/>
                </a:solidFill>
                <a:latin typeface="Comic Sans MS" panose="030F0702030302020204" pitchFamily="66" charset="0"/>
              </a:rPr>
              <a:t> </a:t>
            </a:r>
          </a:p>
        </p:txBody>
      </p:sp>
      <p:sp>
        <p:nvSpPr>
          <p:cNvPr id="14" name="Φυσαλίδα ομιλίας: Έλλειψη 13">
            <a:extLst>
              <a:ext uri="{FF2B5EF4-FFF2-40B4-BE49-F238E27FC236}">
                <a16:creationId xmlns:a16="http://schemas.microsoft.com/office/drawing/2014/main" id="{70B84DD5-DC12-40D6-BE21-35179BF331F2}"/>
              </a:ext>
            </a:extLst>
          </p:cNvPr>
          <p:cNvSpPr/>
          <p:nvPr/>
        </p:nvSpPr>
        <p:spPr>
          <a:xfrm>
            <a:off x="4952129" y="5320470"/>
            <a:ext cx="3048871" cy="1006618"/>
          </a:xfrm>
          <a:prstGeom prst="wedgeEllipseCallout">
            <a:avLst>
              <a:gd name="adj1" fmla="val -53935"/>
              <a:gd name="adj2" fmla="val 42444"/>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dirty="0">
                <a:solidFill>
                  <a:srgbClr val="FF6600"/>
                </a:solidFill>
                <a:latin typeface="Comic Sans MS" panose="030F0702030302020204" pitchFamily="66" charset="0"/>
              </a:rPr>
              <a:t>Αν το αποφασίσεις, καλό είναι να ενημερώσεις την οικογένειά σου</a:t>
            </a:r>
          </a:p>
        </p:txBody>
      </p:sp>
    </p:spTree>
    <p:extLst>
      <p:ext uri="{BB962C8B-B14F-4D97-AF65-F5344CB8AC3E}">
        <p14:creationId xmlns:p14="http://schemas.microsoft.com/office/powerpoint/2010/main" val="213310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20" name="Rectangle 4"/>
          <p:cNvSpPr>
            <a:spLocks noChangeArrowheads="1"/>
          </p:cNvSpPr>
          <p:nvPr/>
        </p:nvSpPr>
        <p:spPr bwMode="auto">
          <a:xfrm>
            <a:off x="216700" y="3042752"/>
            <a:ext cx="2756698" cy="2628042"/>
          </a:xfrm>
          <a:prstGeom prst="rect">
            <a:avLst/>
          </a:prstGeom>
          <a:noFill/>
          <a:ln w="9525">
            <a:noFill/>
            <a:miter lim="800000"/>
            <a:headEnd/>
            <a:tailEnd/>
          </a:ln>
        </p:spPr>
        <p:txBody>
          <a:bodyPr anchor="ctr"/>
          <a:lstStyle/>
          <a:p>
            <a:pPr>
              <a:lnSpc>
                <a:spcPct val="90000"/>
              </a:lnSpc>
            </a:pPr>
            <a:r>
              <a:rPr lang="el-GR" sz="1400" b="1" u="sng" dirty="0">
                <a:solidFill>
                  <a:schemeClr val="accent2">
                    <a:lumMod val="75000"/>
                  </a:schemeClr>
                </a:solidFill>
                <a:latin typeface="Calibri" pitchFamily="34" charset="0"/>
                <a:cs typeface="Calibri" pitchFamily="34" charset="0"/>
              </a:rPr>
              <a:t>Ο Εγκεφαλικός Θάνατος: </a:t>
            </a:r>
            <a:br>
              <a:rPr lang="el-GR" sz="1400" u="sng" dirty="0">
                <a:solidFill>
                  <a:schemeClr val="accent2">
                    <a:lumMod val="75000"/>
                  </a:schemeClr>
                </a:solidFill>
                <a:latin typeface="Calibri" pitchFamily="34" charset="0"/>
                <a:cs typeface="Calibri" pitchFamily="34" charset="0"/>
              </a:rPr>
            </a:br>
            <a:r>
              <a:rPr lang="el-GR" sz="1400" b="1" dirty="0">
                <a:solidFill>
                  <a:schemeClr val="accent2">
                    <a:lumMod val="75000"/>
                  </a:schemeClr>
                </a:solidFill>
                <a:latin typeface="Calibri" pitchFamily="34" charset="0"/>
                <a:cs typeface="Calibri" pitchFamily="34" charset="0"/>
              </a:rPr>
              <a:t>Η ολοκληρωτική, μη αναστρέψιμη καταστροφή του εγκεφάλου </a:t>
            </a:r>
            <a:r>
              <a:rPr lang="el-GR" sz="1400" dirty="0">
                <a:solidFill>
                  <a:schemeClr val="accent2">
                    <a:lumMod val="75000"/>
                  </a:schemeClr>
                </a:solidFill>
                <a:latin typeface="Calibri" pitchFamily="34" charset="0"/>
                <a:cs typeface="Calibri" pitchFamily="34" charset="0"/>
              </a:rPr>
              <a:t>που αδυνατεί να  διατηρήσει την αναπνοή και την καρδιοαγγειακή λειτουργία</a:t>
            </a:r>
          </a:p>
        </p:txBody>
      </p:sp>
      <p:sp>
        <p:nvSpPr>
          <p:cNvPr id="86021" name="Rectangle 5"/>
          <p:cNvSpPr>
            <a:spLocks noChangeArrowheads="1"/>
          </p:cNvSpPr>
          <p:nvPr/>
        </p:nvSpPr>
        <p:spPr bwMode="auto">
          <a:xfrm>
            <a:off x="5760516" y="2951775"/>
            <a:ext cx="3383484" cy="2555739"/>
          </a:xfrm>
          <a:prstGeom prst="rect">
            <a:avLst/>
          </a:prstGeom>
          <a:noFill/>
          <a:ln w="9525">
            <a:noFill/>
            <a:miter lim="800000"/>
            <a:headEnd/>
            <a:tailEnd/>
          </a:ln>
        </p:spPr>
        <p:txBody>
          <a:bodyPr/>
          <a:lstStyle/>
          <a:p>
            <a:pPr marL="342900" indent="-342900">
              <a:spcBef>
                <a:spcPct val="10000"/>
              </a:spcBef>
              <a:buClr>
                <a:schemeClr val="tx1"/>
              </a:buClr>
              <a:buSzPct val="75000"/>
              <a:buFont typeface="Wingdings" pitchFamily="2" charset="2"/>
              <a:buNone/>
            </a:pPr>
            <a:r>
              <a:rPr lang="el-GR" sz="1400" b="1" u="sng" dirty="0">
                <a:solidFill>
                  <a:schemeClr val="accent2">
                    <a:lumMod val="75000"/>
                  </a:schemeClr>
                </a:solidFill>
                <a:latin typeface="Calibri" pitchFamily="34" charset="0"/>
                <a:cs typeface="Calibri" pitchFamily="34" charset="0"/>
              </a:rPr>
              <a:t>Η Χρόνια φυτική κατάσταση</a:t>
            </a:r>
            <a:r>
              <a:rPr lang="el-GR" sz="1400" u="sng" dirty="0">
                <a:solidFill>
                  <a:schemeClr val="accent2">
                    <a:lumMod val="75000"/>
                  </a:schemeClr>
                </a:solidFill>
                <a:latin typeface="Calibri" pitchFamily="34" charset="0"/>
                <a:cs typeface="Calibri" pitchFamily="34" charset="0"/>
              </a:rPr>
              <a:t>: </a:t>
            </a:r>
          </a:p>
          <a:p>
            <a:pPr marL="342900" indent="-342900">
              <a:spcBef>
                <a:spcPct val="10000"/>
              </a:spcBef>
              <a:buClr>
                <a:schemeClr val="tx1"/>
              </a:buClr>
              <a:buSzPct val="75000"/>
              <a:buFont typeface="Wingdings" pitchFamily="2" charset="2"/>
              <a:buNone/>
            </a:pPr>
            <a:r>
              <a:rPr lang="el-GR" sz="1400" dirty="0">
                <a:solidFill>
                  <a:schemeClr val="accent2">
                    <a:lumMod val="75000"/>
                  </a:schemeClr>
                </a:solidFill>
                <a:latin typeface="Calibri" pitchFamily="34" charset="0"/>
                <a:cs typeface="Calibri" pitchFamily="34" charset="0"/>
              </a:rPr>
              <a:t>Ο εγκέφαλος έχει υποστεί σημαντική</a:t>
            </a:r>
          </a:p>
          <a:p>
            <a:pPr marL="342900" indent="-342900">
              <a:spcBef>
                <a:spcPct val="10000"/>
              </a:spcBef>
              <a:buClr>
                <a:schemeClr val="tx1"/>
              </a:buClr>
              <a:buSzPct val="75000"/>
              <a:buFont typeface="Wingdings" pitchFamily="2" charset="2"/>
              <a:buNone/>
            </a:pPr>
            <a:r>
              <a:rPr lang="el-GR" sz="1400" dirty="0">
                <a:solidFill>
                  <a:schemeClr val="accent2">
                    <a:lumMod val="75000"/>
                  </a:schemeClr>
                </a:solidFill>
                <a:latin typeface="Calibri" pitchFamily="34" charset="0"/>
                <a:cs typeface="Calibri" pitchFamily="34" charset="0"/>
              </a:rPr>
              <a:t>βλάβη στον </a:t>
            </a:r>
            <a:r>
              <a:rPr lang="el-GR" sz="1400" b="1" dirty="0">
                <a:solidFill>
                  <a:schemeClr val="accent2">
                    <a:lumMod val="75000"/>
                  </a:schemeClr>
                </a:solidFill>
                <a:latin typeface="Calibri" pitchFamily="34" charset="0"/>
                <a:cs typeface="Calibri" pitchFamily="34" charset="0"/>
              </a:rPr>
              <a:t>φλοιό του</a:t>
            </a:r>
            <a:r>
              <a:rPr lang="el-GR" sz="1400" dirty="0">
                <a:solidFill>
                  <a:schemeClr val="accent2">
                    <a:lumMod val="75000"/>
                  </a:schemeClr>
                </a:solidFill>
                <a:latin typeface="Calibri" pitchFamily="34" charset="0"/>
                <a:cs typeface="Calibri" pitchFamily="34" charset="0"/>
              </a:rPr>
              <a:t> και αδυνατεί να διατηρήσει την επικοινωνία του ανθρώπου με το περιβάλλον, </a:t>
            </a:r>
          </a:p>
          <a:p>
            <a:pPr marL="342900" indent="-342900">
              <a:spcBef>
                <a:spcPct val="10000"/>
              </a:spcBef>
              <a:buClr>
                <a:schemeClr val="tx1"/>
              </a:buClr>
              <a:buSzPct val="75000"/>
              <a:buFont typeface="Wingdings" pitchFamily="2" charset="2"/>
              <a:buNone/>
            </a:pPr>
            <a:r>
              <a:rPr lang="el-GR" sz="1400" dirty="0">
                <a:solidFill>
                  <a:schemeClr val="accent2">
                    <a:lumMod val="75000"/>
                  </a:schemeClr>
                </a:solidFill>
                <a:latin typeface="Calibri" pitchFamily="34" charset="0"/>
                <a:cs typeface="Calibri" pitchFamily="34" charset="0"/>
              </a:rPr>
              <a:t>αλλά διατηρεί ανέπαφη και λειτουργική</a:t>
            </a:r>
          </a:p>
          <a:p>
            <a:pPr marL="342900" indent="-342900">
              <a:spcBef>
                <a:spcPct val="10000"/>
              </a:spcBef>
              <a:buClr>
                <a:schemeClr val="tx1"/>
              </a:buClr>
              <a:buSzPct val="75000"/>
              <a:buFont typeface="Wingdings" pitchFamily="2" charset="2"/>
              <a:buNone/>
            </a:pPr>
            <a:r>
              <a:rPr lang="el-GR" sz="1400" dirty="0">
                <a:solidFill>
                  <a:schemeClr val="accent2">
                    <a:lumMod val="75000"/>
                  </a:schemeClr>
                </a:solidFill>
                <a:latin typeface="Calibri" pitchFamily="34" charset="0"/>
                <a:cs typeface="Calibri" pitchFamily="34" charset="0"/>
              </a:rPr>
              <a:t>την αναπνοή και την </a:t>
            </a:r>
            <a:r>
              <a:rPr lang="el-GR" sz="1400" dirty="0" err="1">
                <a:solidFill>
                  <a:schemeClr val="accent2">
                    <a:lumMod val="75000"/>
                  </a:schemeClr>
                </a:solidFill>
                <a:latin typeface="Calibri" pitchFamily="34" charset="0"/>
                <a:cs typeface="Calibri" pitchFamily="34" charset="0"/>
              </a:rPr>
              <a:t>κάρδιοαγγειακή</a:t>
            </a:r>
            <a:r>
              <a:rPr lang="el-GR" sz="1400" dirty="0">
                <a:solidFill>
                  <a:schemeClr val="accent2">
                    <a:lumMod val="75000"/>
                  </a:schemeClr>
                </a:solidFill>
                <a:latin typeface="Calibri" pitchFamily="34" charset="0"/>
                <a:cs typeface="Calibri" pitchFamily="34" charset="0"/>
              </a:rPr>
              <a:t> λειτουργία).</a:t>
            </a:r>
          </a:p>
        </p:txBody>
      </p:sp>
      <p:pic>
        <p:nvPicPr>
          <p:cNvPr id="7" name="Picture 3" descr="P:\6.Προώθηση\c ΚΑΤΑΧΩΡΗΣΕΙΣ ΔΗΜΙΟΥΡΓΙΚΑ\EOM LOGO\logo full.JPG"/>
          <p:cNvPicPr>
            <a:picLocks noChangeAspect="1" noChangeArrowheads="1"/>
          </p:cNvPicPr>
          <p:nvPr/>
        </p:nvPicPr>
        <p:blipFill>
          <a:blip r:embed="rId3" cstate="print"/>
          <a:srcRect/>
          <a:stretch>
            <a:fillRect/>
          </a:stretch>
        </p:blipFill>
        <p:spPr bwMode="auto">
          <a:xfrm>
            <a:off x="103308" y="76200"/>
            <a:ext cx="1115892" cy="1066800"/>
          </a:xfrm>
          <a:prstGeom prst="rect">
            <a:avLst/>
          </a:prstGeom>
          <a:noFill/>
        </p:spPr>
      </p:pic>
      <p:pic>
        <p:nvPicPr>
          <p:cNvPr id="3" name="Εικόνα 2">
            <a:extLst>
              <a:ext uri="{FF2B5EF4-FFF2-40B4-BE49-F238E27FC236}">
                <a16:creationId xmlns:a16="http://schemas.microsoft.com/office/drawing/2014/main" id="{0F9DBCFE-69DE-4E39-B80E-B1289B9D896D}"/>
              </a:ext>
            </a:extLst>
          </p:cNvPr>
          <p:cNvPicPr>
            <a:picLocks noChangeAspect="1"/>
          </p:cNvPicPr>
          <p:nvPr/>
        </p:nvPicPr>
        <p:blipFill rotWithShape="1">
          <a:blip r:embed="rId4"/>
          <a:srcRect t="13708" r="25883"/>
          <a:stretch/>
        </p:blipFill>
        <p:spPr>
          <a:xfrm>
            <a:off x="3052610" y="2608675"/>
            <a:ext cx="2630058" cy="3062119"/>
          </a:xfrm>
          <a:prstGeom prst="rect">
            <a:avLst/>
          </a:prstGeom>
          <a:solidFill>
            <a:schemeClr val="bg1"/>
          </a:solidFill>
        </p:spPr>
      </p:pic>
      <p:sp>
        <p:nvSpPr>
          <p:cNvPr id="4" name="Ορθογώνιο 3">
            <a:extLst>
              <a:ext uri="{FF2B5EF4-FFF2-40B4-BE49-F238E27FC236}">
                <a16:creationId xmlns:a16="http://schemas.microsoft.com/office/drawing/2014/main" id="{162A3065-C1EB-4866-B682-9FB2B1268A60}"/>
              </a:ext>
            </a:extLst>
          </p:cNvPr>
          <p:cNvSpPr/>
          <p:nvPr/>
        </p:nvSpPr>
        <p:spPr>
          <a:xfrm>
            <a:off x="5225549" y="4508429"/>
            <a:ext cx="641851" cy="623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Rectangle 6">
            <a:extLst>
              <a:ext uri="{FF2B5EF4-FFF2-40B4-BE49-F238E27FC236}">
                <a16:creationId xmlns:a16="http://schemas.microsoft.com/office/drawing/2014/main" id="{CB12244C-35AC-449F-BA8D-AEF3ED233D1B}"/>
              </a:ext>
            </a:extLst>
          </p:cNvPr>
          <p:cNvSpPr>
            <a:spLocks noChangeArrowheads="1"/>
          </p:cNvSpPr>
          <p:nvPr/>
        </p:nvSpPr>
        <p:spPr bwMode="auto">
          <a:xfrm>
            <a:off x="3566038" y="4410955"/>
            <a:ext cx="1471229" cy="644923"/>
          </a:xfrm>
          <a:prstGeom prst="rect">
            <a:avLst/>
          </a:prstGeom>
          <a:noFill/>
          <a:ln w="9525">
            <a:noFill/>
            <a:miter lim="800000"/>
            <a:headEnd/>
            <a:tailEnd/>
          </a:ln>
        </p:spPr>
        <p:txBody>
          <a:bodyPr/>
          <a:lstStyle/>
          <a:p>
            <a:pPr algn="ctr">
              <a:spcBef>
                <a:spcPct val="50000"/>
              </a:spcBef>
              <a:buClr>
                <a:srgbClr val="003366"/>
              </a:buClr>
              <a:buSzPct val="75000"/>
              <a:tabLst>
                <a:tab pos="342900" algn="l"/>
              </a:tabLst>
            </a:pPr>
            <a:r>
              <a:rPr lang="el-GR" sz="1600" b="1" dirty="0">
                <a:solidFill>
                  <a:srgbClr val="FFC000"/>
                </a:solidFill>
                <a:latin typeface="Calibri" panose="020F0502020204030204" pitchFamily="34" charset="0"/>
                <a:cs typeface="Calibri" panose="020F0502020204030204" pitchFamily="34" charset="0"/>
              </a:rPr>
              <a:t>Στέλεχος </a:t>
            </a:r>
          </a:p>
        </p:txBody>
      </p:sp>
      <p:sp>
        <p:nvSpPr>
          <p:cNvPr id="13" name="Rectangle 6">
            <a:extLst>
              <a:ext uri="{FF2B5EF4-FFF2-40B4-BE49-F238E27FC236}">
                <a16:creationId xmlns:a16="http://schemas.microsoft.com/office/drawing/2014/main" id="{7EC38D44-30DB-469A-8F8E-4FA3297FC81E}"/>
              </a:ext>
            </a:extLst>
          </p:cNvPr>
          <p:cNvSpPr>
            <a:spLocks noChangeArrowheads="1"/>
          </p:cNvSpPr>
          <p:nvPr/>
        </p:nvSpPr>
        <p:spPr bwMode="auto">
          <a:xfrm>
            <a:off x="5682668" y="2437859"/>
            <a:ext cx="1601186" cy="644923"/>
          </a:xfrm>
          <a:prstGeom prst="rect">
            <a:avLst/>
          </a:prstGeom>
          <a:noFill/>
          <a:ln w="9525">
            <a:noFill/>
            <a:miter lim="800000"/>
            <a:headEnd/>
            <a:tailEnd/>
          </a:ln>
        </p:spPr>
        <p:txBody>
          <a:bodyPr/>
          <a:lstStyle/>
          <a:p>
            <a:pPr algn="ctr">
              <a:spcBef>
                <a:spcPct val="50000"/>
              </a:spcBef>
              <a:buClr>
                <a:srgbClr val="003366"/>
              </a:buClr>
              <a:buSzPct val="75000"/>
              <a:tabLst>
                <a:tab pos="342900" algn="l"/>
              </a:tabLst>
            </a:pPr>
            <a:r>
              <a:rPr lang="el-GR" sz="1600" b="1" dirty="0">
                <a:solidFill>
                  <a:srgbClr val="FF6600"/>
                </a:solidFill>
                <a:latin typeface="Calibri" panose="020F0502020204030204" pitchFamily="34" charset="0"/>
                <a:cs typeface="Calibri" panose="020F0502020204030204" pitchFamily="34" charset="0"/>
              </a:rPr>
              <a:t>Φλοιός</a:t>
            </a:r>
          </a:p>
        </p:txBody>
      </p:sp>
      <p:sp>
        <p:nvSpPr>
          <p:cNvPr id="6" name="Τόξο 5">
            <a:extLst>
              <a:ext uri="{FF2B5EF4-FFF2-40B4-BE49-F238E27FC236}">
                <a16:creationId xmlns:a16="http://schemas.microsoft.com/office/drawing/2014/main" id="{7D7EA584-BF48-46EA-9CFA-AAA593419358}"/>
              </a:ext>
            </a:extLst>
          </p:cNvPr>
          <p:cNvSpPr/>
          <p:nvPr/>
        </p:nvSpPr>
        <p:spPr>
          <a:xfrm rot="18465959">
            <a:off x="3718751" y="2609897"/>
            <a:ext cx="1740114" cy="2385177"/>
          </a:xfrm>
          <a:prstGeom prst="arc">
            <a:avLst>
              <a:gd name="adj1" fmla="val 16265672"/>
              <a:gd name="adj2" fmla="val 2025458"/>
            </a:avLst>
          </a:prstGeom>
          <a:ln w="508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16" name="Line 8">
            <a:extLst>
              <a:ext uri="{FF2B5EF4-FFF2-40B4-BE49-F238E27FC236}">
                <a16:creationId xmlns:a16="http://schemas.microsoft.com/office/drawing/2014/main" id="{2171C8EB-0B8F-45E2-A9C5-D92DD35176FF}"/>
              </a:ext>
            </a:extLst>
          </p:cNvPr>
          <p:cNvSpPr>
            <a:spLocks noChangeShapeType="1"/>
          </p:cNvSpPr>
          <p:nvPr/>
        </p:nvSpPr>
        <p:spPr bwMode="auto">
          <a:xfrm>
            <a:off x="2477618" y="3880652"/>
            <a:ext cx="2189373" cy="547688"/>
          </a:xfrm>
          <a:prstGeom prst="line">
            <a:avLst/>
          </a:prstGeom>
          <a:noFill/>
          <a:ln w="25400">
            <a:solidFill>
              <a:srgbClr val="FFC000"/>
            </a:solidFill>
            <a:round/>
            <a:headEnd/>
            <a:tailEnd type="triangle" w="lg" len="lg"/>
          </a:ln>
        </p:spPr>
        <p:txBody>
          <a:bodyPr wrap="square" anchor="ctr" anchorCtr="1">
            <a:spAutoFit/>
          </a:bodyPr>
          <a:lstStyle/>
          <a:p>
            <a:endParaRPr lang="el-GR" dirty="0"/>
          </a:p>
        </p:txBody>
      </p:sp>
      <p:sp>
        <p:nvSpPr>
          <p:cNvPr id="14" name="AutoShape 2">
            <a:extLst>
              <a:ext uri="{FF2B5EF4-FFF2-40B4-BE49-F238E27FC236}">
                <a16:creationId xmlns:a16="http://schemas.microsoft.com/office/drawing/2014/main" id="{FCCC892D-28DA-429D-9B0E-3CB4B141492D}"/>
              </a:ext>
            </a:extLst>
          </p:cNvPr>
          <p:cNvSpPr txBox="1">
            <a:spLocks noChangeArrowheads="1"/>
          </p:cNvSpPr>
          <p:nvPr/>
        </p:nvSpPr>
        <p:spPr bwMode="auto">
          <a:xfrm>
            <a:off x="2743201" y="1724428"/>
            <a:ext cx="6208190" cy="5476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pPr marL="285750" indent="-285750" algn="ctr" eaLnBrk="1" hangingPunct="1">
              <a:buFont typeface="Wingdings" panose="05000000000000000000" pitchFamily="2" charset="2"/>
              <a:buChar char="ü"/>
            </a:pPr>
            <a:r>
              <a:rPr lang="el-GR" sz="1600" b="1" dirty="0">
                <a:solidFill>
                  <a:srgbClr val="0070C0"/>
                </a:solidFill>
                <a:latin typeface="Calibri" pitchFamily="34" charset="0"/>
                <a:cs typeface="Calibri" pitchFamily="34" charset="0"/>
              </a:rPr>
              <a:t>Όργανα λαμβάνονται μόνο από ανθρώπους που αποβιώνουν, ενώ βρίσκονται διασωληνωμένοι σε μία Μονάδα Εντατικής Θεραπείας </a:t>
            </a:r>
          </a:p>
        </p:txBody>
      </p:sp>
      <p:sp>
        <p:nvSpPr>
          <p:cNvPr id="15" name="Line 8">
            <a:extLst>
              <a:ext uri="{FF2B5EF4-FFF2-40B4-BE49-F238E27FC236}">
                <a16:creationId xmlns:a16="http://schemas.microsoft.com/office/drawing/2014/main" id="{D139C7B0-EF4E-4525-9DD0-448FAE362D89}"/>
              </a:ext>
            </a:extLst>
          </p:cNvPr>
          <p:cNvSpPr>
            <a:spLocks noChangeShapeType="1"/>
          </p:cNvSpPr>
          <p:nvPr/>
        </p:nvSpPr>
        <p:spPr bwMode="auto">
          <a:xfrm flipH="1">
            <a:off x="5197185" y="2643244"/>
            <a:ext cx="893119" cy="236228"/>
          </a:xfrm>
          <a:prstGeom prst="line">
            <a:avLst/>
          </a:prstGeom>
          <a:noFill/>
          <a:ln w="25400">
            <a:solidFill>
              <a:srgbClr val="FF6600"/>
            </a:solidFill>
            <a:round/>
            <a:headEnd/>
            <a:tailEnd type="triangle" w="lg" len="lg"/>
          </a:ln>
        </p:spPr>
        <p:txBody>
          <a:bodyPr wrap="square" anchor="ctr" anchorCtr="1">
            <a:spAutoFit/>
          </a:bodyPr>
          <a:lstStyle/>
          <a:p>
            <a:endParaRPr lang="el-GR" dirty="0"/>
          </a:p>
        </p:txBody>
      </p:sp>
      <p:sp>
        <p:nvSpPr>
          <p:cNvPr id="5" name="Ορθογώνιο 4">
            <a:extLst>
              <a:ext uri="{FF2B5EF4-FFF2-40B4-BE49-F238E27FC236}">
                <a16:creationId xmlns:a16="http://schemas.microsoft.com/office/drawing/2014/main" id="{0948842F-353B-42FD-9E76-397BCBA8C9DE}"/>
              </a:ext>
            </a:extLst>
          </p:cNvPr>
          <p:cNvSpPr/>
          <p:nvPr/>
        </p:nvSpPr>
        <p:spPr>
          <a:xfrm>
            <a:off x="312216" y="5670794"/>
            <a:ext cx="8648700" cy="92333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endParaRPr lang="el-GR" dirty="0">
              <a:solidFill>
                <a:srgbClr val="0070C0"/>
              </a:solidFill>
              <a:latin typeface="Calibri" pitchFamily="34" charset="0"/>
              <a:ea typeface="+mj-ea"/>
              <a:cs typeface="Calibri" pitchFamily="34" charset="0"/>
            </a:endParaRPr>
          </a:p>
        </p:txBody>
      </p:sp>
      <p:sp>
        <p:nvSpPr>
          <p:cNvPr id="17" name="Φυσαλίδα ομιλίας: Έλλειψη 16">
            <a:extLst>
              <a:ext uri="{FF2B5EF4-FFF2-40B4-BE49-F238E27FC236}">
                <a16:creationId xmlns:a16="http://schemas.microsoft.com/office/drawing/2014/main" id="{F75070FF-0662-4959-B093-E1B70A1ADAD5}"/>
              </a:ext>
            </a:extLst>
          </p:cNvPr>
          <p:cNvSpPr/>
          <p:nvPr/>
        </p:nvSpPr>
        <p:spPr>
          <a:xfrm>
            <a:off x="3120454" y="561701"/>
            <a:ext cx="2606678" cy="1014254"/>
          </a:xfrm>
          <a:prstGeom prst="wedgeEllipseCallout">
            <a:avLst>
              <a:gd name="adj1" fmla="val -60302"/>
              <a:gd name="adj2" fmla="val 25894"/>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b="1" dirty="0">
                <a:solidFill>
                  <a:srgbClr val="FF6600"/>
                </a:solidFill>
                <a:latin typeface="Comic Sans MS" panose="030F0702030302020204" pitchFamily="66" charset="0"/>
              </a:rPr>
              <a:t>Πότε μπορεί κάποιος να γίνει ΔΟΤΗΣ οργάνων ?</a:t>
            </a:r>
          </a:p>
        </p:txBody>
      </p:sp>
      <p:pic>
        <p:nvPicPr>
          <p:cNvPr id="18" name="Εικόνα 17">
            <a:extLst>
              <a:ext uri="{FF2B5EF4-FFF2-40B4-BE49-F238E27FC236}">
                <a16:creationId xmlns:a16="http://schemas.microsoft.com/office/drawing/2014/main" id="{FDE4E9F2-5EF8-4442-ABEA-8A3AC61A2834}"/>
              </a:ext>
            </a:extLst>
          </p:cNvPr>
          <p:cNvPicPr>
            <a:picLocks noChangeAspect="1"/>
          </p:cNvPicPr>
          <p:nvPr/>
        </p:nvPicPr>
        <p:blipFill rotWithShape="1">
          <a:blip r:embed="rId5"/>
          <a:srcRect l="2536" t="8723" r="73003" b="61404"/>
          <a:stretch/>
        </p:blipFill>
        <p:spPr>
          <a:xfrm>
            <a:off x="1371600" y="578113"/>
            <a:ext cx="1458516" cy="1334495"/>
          </a:xfrm>
          <a:prstGeom prst="rect">
            <a:avLst/>
          </a:prstGeom>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AutoShape 2"/>
          <p:cNvSpPr>
            <a:spLocks noGrp="1" noChangeArrowheads="1"/>
          </p:cNvSpPr>
          <p:nvPr>
            <p:ph type="title"/>
          </p:nvPr>
        </p:nvSpPr>
        <p:spPr>
          <a:xfrm>
            <a:off x="689829" y="518760"/>
            <a:ext cx="8305800" cy="782638"/>
          </a:xfrm>
        </p:spPr>
        <p:txBody>
          <a:bodyPr/>
          <a:lstStyle/>
          <a:p>
            <a:pPr algn="ctr" eaLnBrk="1" hangingPunct="1"/>
            <a:r>
              <a:rPr lang="el-GR" sz="1600" dirty="0">
                <a:solidFill>
                  <a:srgbClr val="FF9933"/>
                </a:solidFill>
                <a:latin typeface="Verdana" pitchFamily="34" charset="0"/>
              </a:rPr>
              <a:t>Πώς επιβεβαιώνεται η ύπαρξη ή μη της εγκεφαλικής λειτουργίας ?</a:t>
            </a:r>
          </a:p>
        </p:txBody>
      </p:sp>
      <p:sp>
        <p:nvSpPr>
          <p:cNvPr id="8198" name="AutoShape 5"/>
          <p:cNvSpPr>
            <a:spLocks noChangeArrowheads="1"/>
          </p:cNvSpPr>
          <p:nvPr/>
        </p:nvSpPr>
        <p:spPr bwMode="auto">
          <a:xfrm>
            <a:off x="755650" y="2349500"/>
            <a:ext cx="7924800" cy="1143000"/>
          </a:xfrm>
          <a:prstGeom prst="roundRect">
            <a:avLst>
              <a:gd name="adj" fmla="val 21667"/>
            </a:avLst>
          </a:prstGeom>
          <a:noFill/>
          <a:ln w="9525">
            <a:noFill/>
            <a:round/>
            <a:headEnd/>
            <a:tailEnd/>
          </a:ln>
        </p:spPr>
        <p:txBody>
          <a:bodyPr anchor="b"/>
          <a:lstStyle/>
          <a:p>
            <a:pPr algn="ctr">
              <a:lnSpc>
                <a:spcPct val="90000"/>
              </a:lnSpc>
            </a:pPr>
            <a:endParaRPr lang="en-US" sz="2000" b="1">
              <a:solidFill>
                <a:srgbClr val="FF9933"/>
              </a:solidFill>
              <a:latin typeface="Verdana" pitchFamily="34" charset="0"/>
            </a:endParaRPr>
          </a:p>
        </p:txBody>
      </p:sp>
      <p:sp>
        <p:nvSpPr>
          <p:cNvPr id="87046" name="Rectangle 6"/>
          <p:cNvSpPr>
            <a:spLocks noChangeArrowheads="1"/>
          </p:cNvSpPr>
          <p:nvPr/>
        </p:nvSpPr>
        <p:spPr bwMode="auto">
          <a:xfrm>
            <a:off x="755650" y="1330423"/>
            <a:ext cx="7824787" cy="593525"/>
          </a:xfrm>
          <a:prstGeom prst="rect">
            <a:avLst/>
          </a:prstGeom>
          <a:noFill/>
          <a:ln w="9525">
            <a:noFill/>
            <a:miter lim="800000"/>
            <a:headEnd/>
            <a:tailEnd/>
          </a:ln>
        </p:spPr>
        <p:txBody>
          <a:bodyPr/>
          <a:lstStyle/>
          <a:p>
            <a:pPr>
              <a:spcBef>
                <a:spcPct val="50000"/>
              </a:spcBef>
              <a:buClr>
                <a:srgbClr val="003366"/>
              </a:buClr>
              <a:buSzPct val="75000"/>
              <a:tabLst>
                <a:tab pos="342900" algn="l"/>
              </a:tabLst>
            </a:pPr>
            <a:r>
              <a:rPr lang="el-GR" sz="1600" dirty="0">
                <a:solidFill>
                  <a:srgbClr val="002060"/>
                </a:solidFill>
                <a:latin typeface="Calibri" panose="020F0502020204030204" pitchFamily="34" charset="0"/>
                <a:cs typeface="Calibri" panose="020F0502020204030204" pitchFamily="34" charset="0"/>
              </a:rPr>
              <a:t>Π.χ. Διακρανιακό </a:t>
            </a:r>
            <a:r>
              <a:rPr lang="en-US" sz="1600" dirty="0">
                <a:solidFill>
                  <a:srgbClr val="002060"/>
                </a:solidFill>
                <a:latin typeface="Calibri" panose="020F0502020204030204" pitchFamily="34" charset="0"/>
                <a:cs typeface="Calibri" panose="020F0502020204030204" pitchFamily="34" charset="0"/>
              </a:rPr>
              <a:t>Doppler:</a:t>
            </a:r>
            <a:r>
              <a:rPr lang="el-GR" sz="1600" dirty="0">
                <a:solidFill>
                  <a:srgbClr val="002060"/>
                </a:solidFill>
                <a:latin typeface="Calibri" panose="020F0502020204030204" pitchFamily="34" charset="0"/>
                <a:cs typeface="Calibri" panose="020F0502020204030204" pitchFamily="34" charset="0"/>
              </a:rPr>
              <a:t> Δείχνει την απουσία ροής αίματος στον εγκέφαλο</a:t>
            </a:r>
          </a:p>
        </p:txBody>
      </p:sp>
      <p:pic>
        <p:nvPicPr>
          <p:cNvPr id="7" name="Picture 3" descr="P:\6.Προώθηση\c ΚΑΤΑΧΩΡΗΣΕΙΣ ΔΗΜΙΟΥΡΓΙΚΑ\EOM LOGO\logo full.JPG"/>
          <p:cNvPicPr>
            <a:picLocks noChangeAspect="1" noChangeArrowheads="1"/>
          </p:cNvPicPr>
          <p:nvPr/>
        </p:nvPicPr>
        <p:blipFill>
          <a:blip r:embed="rId2" cstate="print"/>
          <a:srcRect/>
          <a:stretch>
            <a:fillRect/>
          </a:stretch>
        </p:blipFill>
        <p:spPr bwMode="auto">
          <a:xfrm>
            <a:off x="103308" y="76200"/>
            <a:ext cx="1115892" cy="1066800"/>
          </a:xfrm>
          <a:prstGeom prst="rect">
            <a:avLst/>
          </a:prstGeom>
          <a:noFill/>
        </p:spPr>
      </p:pic>
      <p:pic>
        <p:nvPicPr>
          <p:cNvPr id="6" name="Εικόνα 5">
            <a:extLst>
              <a:ext uri="{FF2B5EF4-FFF2-40B4-BE49-F238E27FC236}">
                <a16:creationId xmlns:a16="http://schemas.microsoft.com/office/drawing/2014/main" id="{3DD739AF-CB94-48F8-B69C-09802F5AC3A4}"/>
              </a:ext>
            </a:extLst>
          </p:cNvPr>
          <p:cNvPicPr>
            <a:picLocks noChangeAspect="1"/>
          </p:cNvPicPr>
          <p:nvPr/>
        </p:nvPicPr>
        <p:blipFill>
          <a:blip r:embed="rId3"/>
          <a:stretch>
            <a:fillRect/>
          </a:stretch>
        </p:blipFill>
        <p:spPr>
          <a:xfrm>
            <a:off x="823179" y="2190650"/>
            <a:ext cx="7600950" cy="3209925"/>
          </a:xfrm>
          <a:prstGeom prst="rect">
            <a:avLst/>
          </a:prstGeom>
        </p:spPr>
      </p:pic>
      <p:sp>
        <p:nvSpPr>
          <p:cNvPr id="13" name="Rectangle 6">
            <a:extLst>
              <a:ext uri="{FF2B5EF4-FFF2-40B4-BE49-F238E27FC236}">
                <a16:creationId xmlns:a16="http://schemas.microsoft.com/office/drawing/2014/main" id="{2A52B5E8-84FE-42D7-BFEA-D150860F6F27}"/>
              </a:ext>
            </a:extLst>
          </p:cNvPr>
          <p:cNvSpPr>
            <a:spLocks noChangeArrowheads="1"/>
          </p:cNvSpPr>
          <p:nvPr/>
        </p:nvSpPr>
        <p:spPr bwMode="auto">
          <a:xfrm>
            <a:off x="680304" y="1799726"/>
            <a:ext cx="2438400" cy="527846"/>
          </a:xfrm>
          <a:prstGeom prst="rect">
            <a:avLst/>
          </a:prstGeom>
          <a:noFill/>
          <a:ln w="9525">
            <a:noFill/>
            <a:miter lim="800000"/>
            <a:headEnd/>
            <a:tailEnd/>
          </a:ln>
        </p:spPr>
        <p:txBody>
          <a:bodyPr/>
          <a:lstStyle/>
          <a:p>
            <a:pPr>
              <a:spcBef>
                <a:spcPct val="50000"/>
              </a:spcBef>
              <a:buClr>
                <a:srgbClr val="003366"/>
              </a:buClr>
              <a:buSzPct val="75000"/>
              <a:tabLst>
                <a:tab pos="342900" algn="l"/>
              </a:tabLst>
            </a:pPr>
            <a:r>
              <a:rPr lang="el-GR" sz="1600" b="1" dirty="0">
                <a:solidFill>
                  <a:srgbClr val="0070C0"/>
                </a:solidFill>
                <a:latin typeface="Calibri" panose="020F0502020204030204" pitchFamily="34" charset="0"/>
                <a:cs typeface="Calibri" panose="020F0502020204030204" pitchFamily="34" charset="0"/>
              </a:rPr>
              <a:t>Φυσιολογικός Εγκέφαλος</a:t>
            </a:r>
          </a:p>
        </p:txBody>
      </p:sp>
      <p:sp>
        <p:nvSpPr>
          <p:cNvPr id="14" name="Rectangle 6">
            <a:extLst>
              <a:ext uri="{FF2B5EF4-FFF2-40B4-BE49-F238E27FC236}">
                <a16:creationId xmlns:a16="http://schemas.microsoft.com/office/drawing/2014/main" id="{583D42A4-9F87-49B1-823E-EA14B58620F1}"/>
              </a:ext>
            </a:extLst>
          </p:cNvPr>
          <p:cNvSpPr>
            <a:spLocks noChangeArrowheads="1"/>
          </p:cNvSpPr>
          <p:nvPr/>
        </p:nvSpPr>
        <p:spPr bwMode="auto">
          <a:xfrm>
            <a:off x="3407631" y="1790199"/>
            <a:ext cx="2438400" cy="527846"/>
          </a:xfrm>
          <a:prstGeom prst="rect">
            <a:avLst/>
          </a:prstGeom>
          <a:noFill/>
          <a:ln w="9525">
            <a:noFill/>
            <a:miter lim="800000"/>
            <a:headEnd/>
            <a:tailEnd/>
          </a:ln>
        </p:spPr>
        <p:txBody>
          <a:bodyPr/>
          <a:lstStyle/>
          <a:p>
            <a:pPr>
              <a:spcBef>
                <a:spcPct val="50000"/>
              </a:spcBef>
              <a:buClr>
                <a:srgbClr val="003366"/>
              </a:buClr>
              <a:buSzPct val="75000"/>
              <a:tabLst>
                <a:tab pos="342900" algn="l"/>
              </a:tabLst>
            </a:pPr>
            <a:r>
              <a:rPr lang="el-GR" sz="1600" b="1" dirty="0">
                <a:solidFill>
                  <a:srgbClr val="FF0000"/>
                </a:solidFill>
                <a:latin typeface="Calibri" panose="020F0502020204030204" pitchFamily="34" charset="0"/>
                <a:cs typeface="Calibri" panose="020F0502020204030204" pitchFamily="34" charset="0"/>
              </a:rPr>
              <a:t>Εγκεφαλικός Θάνατος</a:t>
            </a:r>
          </a:p>
        </p:txBody>
      </p:sp>
      <p:sp>
        <p:nvSpPr>
          <p:cNvPr id="15" name="Rectangle 6">
            <a:extLst>
              <a:ext uri="{FF2B5EF4-FFF2-40B4-BE49-F238E27FC236}">
                <a16:creationId xmlns:a16="http://schemas.microsoft.com/office/drawing/2014/main" id="{2C6FED1F-FF95-479B-B46D-11D5F2EDD0BC}"/>
              </a:ext>
            </a:extLst>
          </p:cNvPr>
          <p:cNvSpPr>
            <a:spLocks noChangeArrowheads="1"/>
          </p:cNvSpPr>
          <p:nvPr/>
        </p:nvSpPr>
        <p:spPr bwMode="auto">
          <a:xfrm>
            <a:off x="5836506" y="1790199"/>
            <a:ext cx="2438400" cy="527846"/>
          </a:xfrm>
          <a:prstGeom prst="rect">
            <a:avLst/>
          </a:prstGeom>
          <a:noFill/>
          <a:ln w="9525">
            <a:noFill/>
            <a:miter lim="800000"/>
            <a:headEnd/>
            <a:tailEnd/>
          </a:ln>
        </p:spPr>
        <p:txBody>
          <a:bodyPr/>
          <a:lstStyle/>
          <a:p>
            <a:pPr algn="ctr">
              <a:spcBef>
                <a:spcPct val="50000"/>
              </a:spcBef>
              <a:buClr>
                <a:srgbClr val="003366"/>
              </a:buClr>
              <a:buSzPct val="75000"/>
              <a:tabLst>
                <a:tab pos="342900" algn="l"/>
              </a:tabLst>
            </a:pPr>
            <a:r>
              <a:rPr lang="el-GR" sz="1600" b="1" dirty="0">
                <a:solidFill>
                  <a:srgbClr val="00B050"/>
                </a:solidFill>
                <a:latin typeface="Calibri" panose="020F0502020204030204" pitchFamily="34" charset="0"/>
                <a:cs typeface="Calibri" panose="020F0502020204030204" pitchFamily="34" charset="0"/>
              </a:rPr>
              <a:t>Φυτική Κατάσταση</a:t>
            </a:r>
          </a:p>
        </p:txBody>
      </p:sp>
      <p:sp>
        <p:nvSpPr>
          <p:cNvPr id="12" name="Φυσαλίδα ομιλίας: Έλλειψη 11">
            <a:extLst>
              <a:ext uri="{FF2B5EF4-FFF2-40B4-BE49-F238E27FC236}">
                <a16:creationId xmlns:a16="http://schemas.microsoft.com/office/drawing/2014/main" id="{4404C862-7434-48A6-9CBA-FA9DA90A69D5}"/>
              </a:ext>
            </a:extLst>
          </p:cNvPr>
          <p:cNvSpPr/>
          <p:nvPr/>
        </p:nvSpPr>
        <p:spPr>
          <a:xfrm>
            <a:off x="1657384" y="5748538"/>
            <a:ext cx="7023065" cy="973123"/>
          </a:xfrm>
          <a:prstGeom prst="wedgeEllipseCallout">
            <a:avLst>
              <a:gd name="adj1" fmla="val -53656"/>
              <a:gd name="adj2" fmla="val 29809"/>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dirty="0">
                <a:solidFill>
                  <a:srgbClr val="002060"/>
                </a:solidFill>
                <a:latin typeface="Comic Sans MS" panose="030F0702030302020204" pitchFamily="66" charset="0"/>
              </a:rPr>
              <a:t>Ο «εγκεφαλικός θάνατος» και οι «φυτική κατάσταση» είναι δύο τελείως διαφορετικές συνθήκες, η διαφορά των οποίων είναι απόλυτα ευδιάκριτη στους γιατρούς</a:t>
            </a:r>
          </a:p>
        </p:txBody>
      </p:sp>
      <p:pic>
        <p:nvPicPr>
          <p:cNvPr id="16" name="Εικόνα 15">
            <a:extLst>
              <a:ext uri="{FF2B5EF4-FFF2-40B4-BE49-F238E27FC236}">
                <a16:creationId xmlns:a16="http://schemas.microsoft.com/office/drawing/2014/main" id="{638C9C13-5FDF-4F0E-86D4-A2614AE32B1A}"/>
              </a:ext>
            </a:extLst>
          </p:cNvPr>
          <p:cNvPicPr>
            <a:picLocks noChangeAspect="1"/>
          </p:cNvPicPr>
          <p:nvPr/>
        </p:nvPicPr>
        <p:blipFill rotWithShape="1">
          <a:blip r:embed="rId4"/>
          <a:srcRect l="2536" t="8723" r="73003" b="61404"/>
          <a:stretch/>
        </p:blipFill>
        <p:spPr>
          <a:xfrm>
            <a:off x="219668" y="5845120"/>
            <a:ext cx="1071964" cy="980812"/>
          </a:xfrm>
          <a:prstGeom prst="rect">
            <a:avLst/>
          </a:prstGeom>
        </p:spPr>
      </p:pic>
    </p:spTree>
    <p:extLst>
      <p:ext uri="{BB962C8B-B14F-4D97-AF65-F5344CB8AC3E}">
        <p14:creationId xmlns:p14="http://schemas.microsoft.com/office/powerpoint/2010/main" val="90354223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05C3BB1-B692-47BE-8FCB-5921BF929BDF}"/>
              </a:ext>
            </a:extLst>
          </p:cNvPr>
          <p:cNvSpPr>
            <a:spLocks noGrp="1"/>
          </p:cNvSpPr>
          <p:nvPr>
            <p:ph type="title"/>
          </p:nvPr>
        </p:nvSpPr>
        <p:spPr>
          <a:xfrm>
            <a:off x="1524000" y="187452"/>
            <a:ext cx="3657600" cy="1069848"/>
          </a:xfrm>
        </p:spPr>
        <p:txBody>
          <a:bodyPr/>
          <a:lstStyle/>
          <a:p>
            <a:r>
              <a:rPr lang="el-GR" sz="2000" dirty="0">
                <a:solidFill>
                  <a:srgbClr val="FF6600"/>
                </a:solidFill>
                <a:latin typeface="Calibri" panose="020F0502020204030204" pitchFamily="34" charset="0"/>
                <a:cs typeface="Calibri" panose="020F0502020204030204" pitchFamily="34" charset="0"/>
              </a:rPr>
              <a:t>Για να καταλάβουμε καλύτερα :</a:t>
            </a:r>
          </a:p>
        </p:txBody>
      </p:sp>
      <p:pic>
        <p:nvPicPr>
          <p:cNvPr id="3" name="Εικόνα 2">
            <a:extLst>
              <a:ext uri="{FF2B5EF4-FFF2-40B4-BE49-F238E27FC236}">
                <a16:creationId xmlns:a16="http://schemas.microsoft.com/office/drawing/2014/main" id="{8D8C2354-6561-40EA-9E23-3A7241DCDECC}"/>
              </a:ext>
            </a:extLst>
          </p:cNvPr>
          <p:cNvPicPr>
            <a:picLocks noChangeAspect="1"/>
          </p:cNvPicPr>
          <p:nvPr/>
        </p:nvPicPr>
        <p:blipFill rotWithShape="1">
          <a:blip r:embed="rId3"/>
          <a:srcRect l="41504" t="15555" r="3271" b="26667"/>
          <a:stretch/>
        </p:blipFill>
        <p:spPr>
          <a:xfrm rot="-1020000">
            <a:off x="5045176" y="1345395"/>
            <a:ext cx="2571750" cy="2057400"/>
          </a:xfrm>
          <a:prstGeom prst="rect">
            <a:avLst/>
          </a:prstGeom>
        </p:spPr>
      </p:pic>
      <p:cxnSp>
        <p:nvCxnSpPr>
          <p:cNvPr id="5" name="Ευθεία γραμμή σύνδεσης 4">
            <a:extLst>
              <a:ext uri="{FF2B5EF4-FFF2-40B4-BE49-F238E27FC236}">
                <a16:creationId xmlns:a16="http://schemas.microsoft.com/office/drawing/2014/main" id="{F12A9B24-4436-4754-BAC5-705F0744F905}"/>
              </a:ext>
            </a:extLst>
          </p:cNvPr>
          <p:cNvCxnSpPr>
            <a:cxnSpLocks/>
          </p:cNvCxnSpPr>
          <p:nvPr/>
        </p:nvCxnSpPr>
        <p:spPr>
          <a:xfrm flipH="1">
            <a:off x="3657600" y="938190"/>
            <a:ext cx="5029200" cy="41672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Τίτλος 1">
            <a:extLst>
              <a:ext uri="{FF2B5EF4-FFF2-40B4-BE49-F238E27FC236}">
                <a16:creationId xmlns:a16="http://schemas.microsoft.com/office/drawing/2014/main" id="{3BD761B5-F50F-472B-BDC9-0AE5EED2317B}"/>
              </a:ext>
            </a:extLst>
          </p:cNvPr>
          <p:cNvSpPr txBox="1">
            <a:spLocks/>
          </p:cNvSpPr>
          <p:nvPr/>
        </p:nvSpPr>
        <p:spPr bwMode="auto">
          <a:xfrm>
            <a:off x="361644" y="1289535"/>
            <a:ext cx="4108654" cy="506954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r>
              <a:rPr lang="el-GR" sz="1600" dirty="0">
                <a:solidFill>
                  <a:srgbClr val="0070C0"/>
                </a:solidFill>
                <a:latin typeface="Calibri" panose="020F0502020204030204" pitchFamily="34" charset="0"/>
                <a:cs typeface="Calibri" panose="020F0502020204030204" pitchFamily="34" charset="0"/>
              </a:rPr>
              <a:t>     </a:t>
            </a:r>
          </a:p>
          <a:p>
            <a:endParaRPr lang="el-GR" sz="1600" dirty="0">
              <a:solidFill>
                <a:srgbClr val="0070C0"/>
              </a:solidFill>
              <a:latin typeface="Calibri" panose="020F0502020204030204" pitchFamily="34" charset="0"/>
              <a:cs typeface="Calibri" panose="020F0502020204030204" pitchFamily="34" charset="0"/>
            </a:endParaRPr>
          </a:p>
          <a:p>
            <a:r>
              <a:rPr lang="el-GR" sz="1600" dirty="0">
                <a:solidFill>
                  <a:srgbClr val="0070C0"/>
                </a:solidFill>
                <a:latin typeface="Calibri" panose="020F0502020204030204" pitchFamily="34" charset="0"/>
                <a:cs typeface="Calibri" panose="020F0502020204030204" pitchFamily="34" charset="0"/>
              </a:rPr>
              <a:t>Φανταστείτε ένα αυτοκίνητο</a:t>
            </a:r>
            <a:endParaRPr lang="en-US" sz="1600" dirty="0">
              <a:solidFill>
                <a:srgbClr val="0070C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l-GR" sz="1600" dirty="0">
                <a:solidFill>
                  <a:srgbClr val="0070C0"/>
                </a:solidFill>
                <a:latin typeface="Calibri" panose="020F0502020204030204" pitchFamily="34" charset="0"/>
                <a:cs typeface="Calibri" panose="020F0502020204030204" pitchFamily="34" charset="0"/>
              </a:rPr>
              <a:t> χωρίς οδηγό, </a:t>
            </a:r>
            <a:endParaRPr lang="en-US" sz="1600" dirty="0">
              <a:solidFill>
                <a:srgbClr val="0070C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l-GR" sz="1600" dirty="0">
                <a:solidFill>
                  <a:srgbClr val="0070C0"/>
                </a:solidFill>
                <a:latin typeface="Calibri" panose="020F0502020204030204" pitchFamily="34" charset="0"/>
                <a:cs typeface="Calibri" panose="020F0502020204030204" pitchFamily="34" charset="0"/>
              </a:rPr>
              <a:t>με κατεστραμμένη μηχανή και</a:t>
            </a:r>
            <a:endParaRPr lang="en-US" sz="1600" dirty="0">
              <a:solidFill>
                <a:srgbClr val="0070C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l-GR" sz="1600" dirty="0">
                <a:solidFill>
                  <a:srgbClr val="0070C0"/>
                </a:solidFill>
                <a:latin typeface="Calibri" panose="020F0502020204030204" pitchFamily="34" charset="0"/>
                <a:cs typeface="Calibri" panose="020F0502020204030204" pitchFamily="34" charset="0"/>
              </a:rPr>
              <a:t>σπασμένα φρένα </a:t>
            </a:r>
            <a:endParaRPr lang="en-US" sz="1600" dirty="0">
              <a:solidFill>
                <a:srgbClr val="0070C0"/>
              </a:solidFill>
              <a:latin typeface="Calibri" panose="020F0502020204030204" pitchFamily="34" charset="0"/>
              <a:cs typeface="Calibri" panose="020F0502020204030204" pitchFamily="34" charset="0"/>
            </a:endParaRPr>
          </a:p>
          <a:p>
            <a:r>
              <a:rPr lang="el-GR" sz="1600" dirty="0">
                <a:solidFill>
                  <a:srgbClr val="0070C0"/>
                </a:solidFill>
                <a:latin typeface="Calibri" panose="020F0502020204030204" pitchFamily="34" charset="0"/>
                <a:cs typeface="Calibri" panose="020F0502020204030204" pitchFamily="34" charset="0"/>
              </a:rPr>
              <a:t>        </a:t>
            </a:r>
          </a:p>
          <a:p>
            <a:r>
              <a:rPr lang="el-GR" sz="1600" dirty="0">
                <a:solidFill>
                  <a:srgbClr val="0070C0"/>
                </a:solidFill>
                <a:latin typeface="Calibri" panose="020F0502020204030204" pitchFamily="34" charset="0"/>
                <a:cs typeface="Calibri" panose="020F0502020204030204" pitchFamily="34" charset="0"/>
              </a:rPr>
              <a:t>	να κατεβαίνει μία κατηφόρα….</a:t>
            </a:r>
            <a:endParaRPr lang="en-US" sz="1600" dirty="0">
              <a:solidFill>
                <a:srgbClr val="0070C0"/>
              </a:solidFill>
              <a:latin typeface="Calibri" panose="020F0502020204030204" pitchFamily="34" charset="0"/>
              <a:cs typeface="Calibri" panose="020F0502020204030204" pitchFamily="34" charset="0"/>
            </a:endParaRPr>
          </a:p>
          <a:p>
            <a:endParaRPr lang="el-GR" sz="1600" dirty="0">
              <a:solidFill>
                <a:srgbClr val="0070C0"/>
              </a:solidFill>
              <a:latin typeface="Calibri" panose="020F0502020204030204" pitchFamily="34" charset="0"/>
              <a:cs typeface="Calibri" panose="020F0502020204030204" pitchFamily="34" charset="0"/>
            </a:endParaRPr>
          </a:p>
          <a:p>
            <a:endParaRPr lang="el-GR" sz="1600" dirty="0">
              <a:solidFill>
                <a:srgbClr val="0070C0"/>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Ø"/>
            </a:pPr>
            <a:r>
              <a:rPr lang="el-GR" sz="1400" i="1" dirty="0">
                <a:solidFill>
                  <a:schemeClr val="bg2">
                    <a:lumMod val="50000"/>
                  </a:schemeClr>
                </a:solidFill>
                <a:latin typeface="Calibri" panose="020F0502020204030204" pitchFamily="34" charset="0"/>
                <a:cs typeface="Calibri" panose="020F0502020204030204" pitchFamily="34" charset="0"/>
              </a:rPr>
              <a:t>Ποιος του δίνει ώθηση? </a:t>
            </a:r>
          </a:p>
          <a:p>
            <a:pPr marL="285750" indent="-285750">
              <a:buFont typeface="Wingdings" panose="05000000000000000000" pitchFamily="2" charset="2"/>
              <a:buChar char="Ø"/>
            </a:pPr>
            <a:r>
              <a:rPr lang="el-GR" sz="1400" i="1" dirty="0">
                <a:solidFill>
                  <a:schemeClr val="bg2">
                    <a:lumMod val="50000"/>
                  </a:schemeClr>
                </a:solidFill>
                <a:latin typeface="Calibri" panose="020F0502020204030204" pitchFamily="34" charset="0"/>
                <a:cs typeface="Calibri" panose="020F0502020204030204" pitchFamily="34" charset="0"/>
              </a:rPr>
              <a:t>Το αυτοκίνητο από μόνο του ή η κατηφόρα?</a:t>
            </a:r>
          </a:p>
          <a:p>
            <a:endParaRPr lang="el-GR" sz="1400" dirty="0">
              <a:solidFill>
                <a:srgbClr val="0070C0"/>
              </a:solidFill>
              <a:latin typeface="Calibri" panose="020F0502020204030204" pitchFamily="34" charset="0"/>
              <a:cs typeface="Calibri" panose="020F0502020204030204" pitchFamily="34" charset="0"/>
            </a:endParaRPr>
          </a:p>
          <a:p>
            <a:endParaRPr lang="el-GR" sz="1400" dirty="0">
              <a:solidFill>
                <a:srgbClr val="0070C0"/>
              </a:solidFill>
              <a:latin typeface="Calibri" panose="020F0502020204030204" pitchFamily="34" charset="0"/>
              <a:cs typeface="Calibri" panose="020F0502020204030204" pitchFamily="34" charset="0"/>
            </a:endParaRPr>
          </a:p>
          <a:p>
            <a:endParaRPr lang="el-GR" sz="1400" dirty="0">
              <a:solidFill>
                <a:srgbClr val="0070C0"/>
              </a:solidFill>
              <a:latin typeface="Calibri" panose="020F0502020204030204" pitchFamily="34" charset="0"/>
              <a:cs typeface="Calibri" panose="020F0502020204030204" pitchFamily="34" charset="0"/>
            </a:endParaRPr>
          </a:p>
          <a:p>
            <a:endParaRPr lang="el-GR" sz="1400" dirty="0">
              <a:solidFill>
                <a:srgbClr val="0070C0"/>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Ø"/>
            </a:pPr>
            <a:r>
              <a:rPr lang="el-GR" sz="1400" dirty="0">
                <a:solidFill>
                  <a:srgbClr val="0070C0"/>
                </a:solidFill>
                <a:latin typeface="Calibri" panose="020F0502020204030204" pitchFamily="34" charset="0"/>
                <a:cs typeface="Calibri" panose="020F0502020204030204" pitchFamily="34" charset="0"/>
              </a:rPr>
              <a:t>Αυτό δεν σημαίνει ότι μέχρι τότε λειτουργεί, </a:t>
            </a:r>
          </a:p>
          <a:p>
            <a:r>
              <a:rPr lang="el-GR" sz="1400" dirty="0">
                <a:solidFill>
                  <a:srgbClr val="0070C0"/>
                </a:solidFill>
                <a:latin typeface="Calibri" panose="020F0502020204030204" pitchFamily="34" charset="0"/>
                <a:cs typeface="Calibri" panose="020F0502020204030204" pitchFamily="34" charset="0"/>
              </a:rPr>
              <a:t>        γιατί είναι η κατηφόρα που το κινεί. </a:t>
            </a:r>
          </a:p>
          <a:p>
            <a:pPr marL="285750" indent="-285750">
              <a:buFont typeface="Wingdings" panose="05000000000000000000" pitchFamily="2" charset="2"/>
              <a:buChar char="Ø"/>
            </a:pPr>
            <a:r>
              <a:rPr lang="el-GR" sz="1400" dirty="0">
                <a:solidFill>
                  <a:srgbClr val="0070C0"/>
                </a:solidFill>
                <a:latin typeface="Calibri" panose="020F0502020204030204" pitchFamily="34" charset="0"/>
                <a:cs typeface="Calibri" panose="020F0502020204030204" pitchFamily="34" charset="0"/>
              </a:rPr>
              <a:t>Κάποια στιγμή θα διαλυθεί ή θα βρει κάποιο εμπόδιο και θα σταματήσει. </a:t>
            </a:r>
          </a:p>
          <a:p>
            <a:endParaRPr lang="el-GR" sz="1600" dirty="0">
              <a:latin typeface="Calibri" panose="020F0502020204030204" pitchFamily="34" charset="0"/>
              <a:cs typeface="Calibri" panose="020F0502020204030204" pitchFamily="34" charset="0"/>
            </a:endParaRPr>
          </a:p>
          <a:p>
            <a:endParaRPr lang="el-GR" sz="1600" dirty="0">
              <a:latin typeface="Calibri" panose="020F0502020204030204" pitchFamily="34" charset="0"/>
              <a:cs typeface="Calibri" panose="020F0502020204030204" pitchFamily="34" charset="0"/>
            </a:endParaRPr>
          </a:p>
        </p:txBody>
      </p:sp>
      <p:sp>
        <p:nvSpPr>
          <p:cNvPr id="8" name="Τίτλος 1">
            <a:extLst>
              <a:ext uri="{FF2B5EF4-FFF2-40B4-BE49-F238E27FC236}">
                <a16:creationId xmlns:a16="http://schemas.microsoft.com/office/drawing/2014/main" id="{6E7BDA9D-98AF-42EF-A4CE-810BC85EDB3B}"/>
              </a:ext>
            </a:extLst>
          </p:cNvPr>
          <p:cNvSpPr txBox="1">
            <a:spLocks/>
          </p:cNvSpPr>
          <p:nvPr/>
        </p:nvSpPr>
        <p:spPr bwMode="auto">
          <a:xfrm>
            <a:off x="4911524" y="4625445"/>
            <a:ext cx="4261051" cy="165261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endParaRPr lang="el-GR" sz="1600" dirty="0">
              <a:latin typeface="Calibri" panose="020F0502020204030204" pitchFamily="34" charset="0"/>
              <a:cs typeface="Calibri" panose="020F0502020204030204" pitchFamily="34" charset="0"/>
            </a:endParaRPr>
          </a:p>
          <a:p>
            <a:r>
              <a:rPr lang="el-GR" sz="1600" dirty="0">
                <a:solidFill>
                  <a:srgbClr val="FF6600"/>
                </a:solidFill>
                <a:latin typeface="Calibri" panose="020F0502020204030204" pitchFamily="34" charset="0"/>
                <a:cs typeface="Calibri" panose="020F0502020204030204" pitchFamily="34" charset="0"/>
              </a:rPr>
              <a:t>Φανταστείτε τώρα ότι:</a:t>
            </a:r>
          </a:p>
          <a:p>
            <a:pPr marL="285750" indent="-285750">
              <a:buFont typeface="Wingdings" panose="05000000000000000000" pitchFamily="2" charset="2"/>
              <a:buChar char="ü"/>
            </a:pPr>
            <a:r>
              <a:rPr lang="el-GR" sz="1600" dirty="0">
                <a:solidFill>
                  <a:srgbClr val="FF6600"/>
                </a:solidFill>
                <a:latin typeface="Calibri" panose="020F0502020204030204" pitchFamily="34" charset="0"/>
                <a:cs typeface="Calibri" panose="020F0502020204030204" pitchFamily="34" charset="0"/>
              </a:rPr>
              <a:t>Το αυτοκίνητο είναι το σώμα </a:t>
            </a:r>
          </a:p>
          <a:p>
            <a:pPr marL="285750" indent="-285750">
              <a:buFont typeface="Wingdings" panose="05000000000000000000" pitchFamily="2" charset="2"/>
              <a:buChar char="ü"/>
            </a:pPr>
            <a:r>
              <a:rPr lang="el-GR" sz="1600" dirty="0">
                <a:solidFill>
                  <a:srgbClr val="FF6600"/>
                </a:solidFill>
                <a:latin typeface="Calibri" panose="020F0502020204030204" pitchFamily="34" charset="0"/>
                <a:cs typeface="Calibri" panose="020F0502020204030204" pitchFamily="34" charset="0"/>
              </a:rPr>
              <a:t>Ο οδηγός είναι η συνείδησή μας</a:t>
            </a:r>
          </a:p>
          <a:p>
            <a:pPr marL="285750" indent="-285750">
              <a:buFont typeface="Wingdings" panose="05000000000000000000" pitchFamily="2" charset="2"/>
              <a:buChar char="ü"/>
            </a:pPr>
            <a:r>
              <a:rPr lang="el-GR" sz="1600" dirty="0">
                <a:solidFill>
                  <a:srgbClr val="FF6600"/>
                </a:solidFill>
                <a:latin typeface="Calibri" panose="020F0502020204030204" pitchFamily="34" charset="0"/>
                <a:cs typeface="Calibri" panose="020F0502020204030204" pitchFamily="34" charset="0"/>
              </a:rPr>
              <a:t>Η μηχανή είναι ο εγκέφαλός</a:t>
            </a:r>
          </a:p>
          <a:p>
            <a:pPr marL="285750" indent="-285750">
              <a:buFont typeface="Wingdings" panose="05000000000000000000" pitchFamily="2" charset="2"/>
              <a:buChar char="ü"/>
            </a:pPr>
            <a:r>
              <a:rPr lang="el-GR" sz="1600" dirty="0">
                <a:solidFill>
                  <a:srgbClr val="FF6600"/>
                </a:solidFill>
                <a:latin typeface="Calibri" panose="020F0502020204030204" pitchFamily="34" charset="0"/>
                <a:cs typeface="Calibri" panose="020F0502020204030204" pitchFamily="34" charset="0"/>
              </a:rPr>
              <a:t>Η κατηφόρα είναι τα μηχανήματα που ένας ασθενής σε ΜΕΘ είναι δια σωληνωμένος.</a:t>
            </a:r>
          </a:p>
          <a:p>
            <a:endParaRPr lang="el-GR" sz="1600" dirty="0">
              <a:latin typeface="Calibri" panose="020F0502020204030204" pitchFamily="34" charset="0"/>
              <a:cs typeface="Calibri" panose="020F0502020204030204" pitchFamily="34" charset="0"/>
            </a:endParaRPr>
          </a:p>
        </p:txBody>
      </p:sp>
      <p:pic>
        <p:nvPicPr>
          <p:cNvPr id="9" name="Picture 3" descr="P:\6.Προώθηση\c ΚΑΤΑΧΩΡΗΣΕΙΣ ΔΗΜΙΟΥΡΓΙΚΑ\EOM LOGO\logo full.JPG">
            <a:extLst>
              <a:ext uri="{FF2B5EF4-FFF2-40B4-BE49-F238E27FC236}">
                <a16:creationId xmlns:a16="http://schemas.microsoft.com/office/drawing/2014/main" id="{CD584D51-EE1B-4A07-B02C-CCF7540C3C65}"/>
              </a:ext>
            </a:extLst>
          </p:cNvPr>
          <p:cNvPicPr>
            <a:picLocks noChangeAspect="1" noChangeArrowheads="1"/>
          </p:cNvPicPr>
          <p:nvPr/>
        </p:nvPicPr>
        <p:blipFill>
          <a:blip r:embed="rId4" cstate="print"/>
          <a:srcRect/>
          <a:stretch>
            <a:fillRect/>
          </a:stretch>
        </p:blipFill>
        <p:spPr bwMode="auto">
          <a:xfrm>
            <a:off x="103308" y="76200"/>
            <a:ext cx="1115892" cy="1066800"/>
          </a:xfrm>
          <a:prstGeom prst="rect">
            <a:avLst/>
          </a:prstGeom>
          <a:noFill/>
        </p:spPr>
      </p:pic>
      <p:sp>
        <p:nvSpPr>
          <p:cNvPr id="4" name="Σύννεφο 3">
            <a:extLst>
              <a:ext uri="{FF2B5EF4-FFF2-40B4-BE49-F238E27FC236}">
                <a16:creationId xmlns:a16="http://schemas.microsoft.com/office/drawing/2014/main" id="{F3E02B74-66DA-41DC-B32C-0589FE89EEB0}"/>
              </a:ext>
            </a:extLst>
          </p:cNvPr>
          <p:cNvSpPr/>
          <p:nvPr/>
        </p:nvSpPr>
        <p:spPr>
          <a:xfrm>
            <a:off x="-228600" y="1123949"/>
            <a:ext cx="4800600" cy="2658598"/>
          </a:xfrm>
          <a:prstGeom prst="cloud">
            <a:avLst/>
          </a:prstGeom>
          <a:solidFill>
            <a:schemeClr val="accent2">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002060"/>
              </a:solidFill>
            </a:endParaRPr>
          </a:p>
        </p:txBody>
      </p:sp>
      <p:sp>
        <p:nvSpPr>
          <p:cNvPr id="10" name="Σύννεφο 9">
            <a:extLst>
              <a:ext uri="{FF2B5EF4-FFF2-40B4-BE49-F238E27FC236}">
                <a16:creationId xmlns:a16="http://schemas.microsoft.com/office/drawing/2014/main" id="{71B9697D-C12C-48A3-A3D1-940513172239}"/>
              </a:ext>
            </a:extLst>
          </p:cNvPr>
          <p:cNvSpPr/>
          <p:nvPr/>
        </p:nvSpPr>
        <p:spPr>
          <a:xfrm>
            <a:off x="4098519" y="4392125"/>
            <a:ext cx="5074056" cy="2576535"/>
          </a:xfrm>
          <a:prstGeom prst="cloud">
            <a:avLst/>
          </a:prstGeom>
          <a:solidFill>
            <a:schemeClr val="accent4">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002060"/>
              </a:solidFill>
            </a:endParaRPr>
          </a:p>
        </p:txBody>
      </p:sp>
    </p:spTree>
    <p:extLst>
      <p:ext uri="{BB962C8B-B14F-4D97-AF65-F5344CB8AC3E}">
        <p14:creationId xmlns:p14="http://schemas.microsoft.com/office/powerpoint/2010/main" val="1673886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 Τίτλος">
            <a:extLst>
              <a:ext uri="{FF2B5EF4-FFF2-40B4-BE49-F238E27FC236}">
                <a16:creationId xmlns:a16="http://schemas.microsoft.com/office/drawing/2014/main" id="{441A4DF9-667D-4237-89D4-699DCC998005}"/>
              </a:ext>
            </a:extLst>
          </p:cNvPr>
          <p:cNvSpPr txBox="1">
            <a:spLocks/>
          </p:cNvSpPr>
          <p:nvPr/>
        </p:nvSpPr>
        <p:spPr bwMode="auto">
          <a:xfrm>
            <a:off x="1600200" y="533400"/>
            <a:ext cx="6705600" cy="6540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r>
              <a:rPr lang="el-GR" sz="2400" dirty="0">
                <a:latin typeface="Calibri" panose="020F0502020204030204" pitchFamily="34" charset="0"/>
                <a:cs typeface="Calibri" panose="020F0502020204030204" pitchFamily="34" charset="0"/>
              </a:rPr>
              <a:t>Πώς γίνεται Κατανομή των Οργάνων στους Λήπτες ?</a:t>
            </a:r>
          </a:p>
        </p:txBody>
      </p:sp>
      <p:sp>
        <p:nvSpPr>
          <p:cNvPr id="6" name="Rectangle 3">
            <a:extLst>
              <a:ext uri="{FF2B5EF4-FFF2-40B4-BE49-F238E27FC236}">
                <a16:creationId xmlns:a16="http://schemas.microsoft.com/office/drawing/2014/main" id="{07664D8B-3104-405D-9876-EAFF04358D9C}"/>
              </a:ext>
            </a:extLst>
          </p:cNvPr>
          <p:cNvSpPr txBox="1">
            <a:spLocks noChangeArrowheads="1"/>
          </p:cNvSpPr>
          <p:nvPr/>
        </p:nvSpPr>
        <p:spPr>
          <a:xfrm>
            <a:off x="3158794" y="1982666"/>
            <a:ext cx="6324600" cy="1071570"/>
          </a:xfrm>
          <a:prstGeom prst="rect">
            <a:avLst/>
          </a:prstGeom>
        </p:spPr>
        <p:txBody>
          <a:bodyPr vert="horz" lIns="91440" tIns="45720" rIns="91440" bIns="45720" rtlCol="0">
            <a:noAutofit/>
          </a:bodyPr>
          <a:lstStyle/>
          <a:p>
            <a:pPr marL="342900" marR="0" lvl="0" indent="-342900" algn="ctr" defTabSz="914400" rtl="0" eaLnBrk="1" fontAlgn="auto" latinLnBrk="0" hangingPunct="1">
              <a:lnSpc>
                <a:spcPct val="80000"/>
              </a:lnSpc>
              <a:spcBef>
                <a:spcPct val="20000"/>
              </a:spcBef>
              <a:spcAft>
                <a:spcPts val="0"/>
              </a:spcAft>
              <a:buClrTx/>
              <a:buSzTx/>
              <a:tabLst/>
              <a:defRPr/>
            </a:pPr>
            <a:r>
              <a:rPr lang="el-GR" sz="1600" dirty="0">
                <a:solidFill>
                  <a:srgbClr val="FF6600"/>
                </a:solidFill>
                <a:latin typeface="Calibri" panose="020F0502020204030204" pitchFamily="34" charset="0"/>
                <a:cs typeface="Calibri" panose="020F0502020204030204" pitchFamily="34" charset="0"/>
              </a:rPr>
              <a:t>Βασική Αρχή Κατανομής Οργάνων : </a:t>
            </a:r>
            <a:endParaRPr kumimoji="0" lang="el-GR" sz="1600" i="0" u="none" strike="noStrike" kern="1200" cap="none" spc="0" normalizeH="0" baseline="0" noProof="0" dirty="0">
              <a:ln>
                <a:noFill/>
              </a:ln>
              <a:solidFill>
                <a:srgbClr val="FF6600"/>
              </a:solidFill>
              <a:effectLst/>
              <a:uLnTx/>
              <a:uFillTx/>
              <a:latin typeface="Calibri" panose="020F0502020204030204" pitchFamily="34" charset="0"/>
              <a:cs typeface="Calibri" panose="020F0502020204030204" pitchFamily="34" charset="0"/>
            </a:endParaRPr>
          </a:p>
          <a:p>
            <a:pPr marL="342900" marR="0" lvl="0" indent="-342900" algn="ctr" defTabSz="914400" rtl="0" eaLnBrk="1" fontAlgn="auto" latinLnBrk="0" hangingPunct="1">
              <a:lnSpc>
                <a:spcPct val="80000"/>
              </a:lnSpc>
              <a:spcBef>
                <a:spcPct val="20000"/>
              </a:spcBef>
              <a:spcAft>
                <a:spcPts val="0"/>
              </a:spcAft>
              <a:buClrTx/>
              <a:buSzTx/>
              <a:tabLst/>
              <a:defRPr/>
            </a:pPr>
            <a:r>
              <a:rPr kumimoji="0" lang="el-GR" sz="1600" i="0" u="none" strike="noStrike" kern="1200" cap="none" spc="0" normalizeH="0" baseline="0" noProof="0" dirty="0">
                <a:ln>
                  <a:noFill/>
                </a:ln>
                <a:solidFill>
                  <a:srgbClr val="FF6600"/>
                </a:solidFill>
                <a:effectLst/>
                <a:uLnTx/>
                <a:uFillTx/>
                <a:latin typeface="Calibri" panose="020F0502020204030204" pitchFamily="34" charset="0"/>
                <a:cs typeface="Calibri" panose="020F0502020204030204" pitchFamily="34" charset="0"/>
              </a:rPr>
              <a:t>Διαφάνεια - Δικαιοσύνη</a:t>
            </a:r>
            <a:r>
              <a:rPr kumimoji="0" lang="el-GR" sz="1600" i="0" u="none" strike="noStrike" kern="1200" cap="none" spc="0" normalizeH="0" noProof="0" dirty="0">
                <a:ln>
                  <a:noFill/>
                </a:ln>
                <a:solidFill>
                  <a:srgbClr val="FF6600"/>
                </a:solidFill>
                <a:effectLst/>
                <a:uLnTx/>
                <a:uFillTx/>
                <a:latin typeface="Calibri" panose="020F0502020204030204" pitchFamily="34" charset="0"/>
                <a:cs typeface="Calibri" panose="020F0502020204030204" pitchFamily="34" charset="0"/>
              </a:rPr>
              <a:t> </a:t>
            </a:r>
          </a:p>
          <a:p>
            <a:pPr marL="342900" marR="0" lvl="0" indent="-342900" algn="ctr" defTabSz="914400" rtl="0" eaLnBrk="1" fontAlgn="auto" latinLnBrk="0" hangingPunct="1">
              <a:lnSpc>
                <a:spcPct val="80000"/>
              </a:lnSpc>
              <a:spcBef>
                <a:spcPct val="20000"/>
              </a:spcBef>
              <a:spcAft>
                <a:spcPts val="0"/>
              </a:spcAft>
              <a:buClrTx/>
              <a:buSzTx/>
              <a:tabLst/>
              <a:defRPr/>
            </a:pPr>
            <a:r>
              <a:rPr lang="el-GR" sz="1600" dirty="0">
                <a:solidFill>
                  <a:srgbClr val="FF6600"/>
                </a:solidFill>
                <a:latin typeface="Calibri" panose="020F0502020204030204" pitchFamily="34" charset="0"/>
                <a:cs typeface="Calibri" panose="020F0502020204030204" pitchFamily="34" charset="0"/>
              </a:rPr>
              <a:t>Ισότιμη πρόσβαση των ασθενών στο αγαθό της Μεταμόσχευσης</a:t>
            </a:r>
          </a:p>
          <a:p>
            <a:pPr marL="342900" marR="0" lvl="0" indent="-342900" algn="ctr" defTabSz="914400" rtl="0" eaLnBrk="1" fontAlgn="auto" latinLnBrk="0" hangingPunct="1">
              <a:lnSpc>
                <a:spcPct val="80000"/>
              </a:lnSpc>
              <a:spcBef>
                <a:spcPct val="20000"/>
              </a:spcBef>
              <a:spcAft>
                <a:spcPts val="0"/>
              </a:spcAft>
              <a:buClrTx/>
              <a:buSzTx/>
              <a:buFont typeface="Arial" pitchFamily="34" charset="0"/>
              <a:buChar char="•"/>
              <a:tabLst/>
              <a:defRPr/>
            </a:pPr>
            <a:endParaRPr lang="el-GR" sz="1600" dirty="0">
              <a:solidFill>
                <a:srgbClr val="FF6600"/>
              </a:solidFill>
              <a:latin typeface="Calibri" panose="020F0502020204030204" pitchFamily="34" charset="0"/>
              <a:cs typeface="Calibri" panose="020F0502020204030204" pitchFamily="34" charset="0"/>
            </a:endParaRPr>
          </a:p>
          <a:p>
            <a:pPr marL="342900" marR="0" lvl="0" indent="-342900" algn="ctr" defTabSz="914400" rtl="0" eaLnBrk="1" fontAlgn="auto" latinLnBrk="0" hangingPunct="1">
              <a:lnSpc>
                <a:spcPct val="80000"/>
              </a:lnSpc>
              <a:spcBef>
                <a:spcPct val="20000"/>
              </a:spcBef>
              <a:spcAft>
                <a:spcPts val="0"/>
              </a:spcAft>
              <a:buClrTx/>
              <a:buSzTx/>
              <a:tabLst/>
              <a:defRPr/>
            </a:pPr>
            <a:endParaRPr kumimoji="0" lang="en-US" sz="1600" i="0" u="none" strike="noStrike" kern="1200" cap="none" spc="0" normalizeH="0" baseline="0" noProof="0" dirty="0">
              <a:ln>
                <a:noFill/>
              </a:ln>
              <a:solidFill>
                <a:srgbClr val="FF6600"/>
              </a:solidFill>
              <a:effectLst/>
              <a:uLnTx/>
              <a:uFillTx/>
              <a:latin typeface="Calibri" panose="020F0502020204030204" pitchFamily="34" charset="0"/>
              <a:cs typeface="Calibri" panose="020F0502020204030204" pitchFamily="34" charset="0"/>
            </a:endParaRPr>
          </a:p>
        </p:txBody>
      </p:sp>
      <p:pic>
        <p:nvPicPr>
          <p:cNvPr id="7" name="Εικόνα 6">
            <a:extLst>
              <a:ext uri="{FF2B5EF4-FFF2-40B4-BE49-F238E27FC236}">
                <a16:creationId xmlns:a16="http://schemas.microsoft.com/office/drawing/2014/main" id="{FC52024B-60F8-4EB3-87B2-83A1F5C02F0A}"/>
              </a:ext>
            </a:extLst>
          </p:cNvPr>
          <p:cNvPicPr>
            <a:picLocks noChangeAspect="1"/>
          </p:cNvPicPr>
          <p:nvPr/>
        </p:nvPicPr>
        <p:blipFill rotWithShape="1">
          <a:blip r:embed="rId2"/>
          <a:srcRect l="32500" t="3673" r="21667"/>
          <a:stretch/>
        </p:blipFill>
        <p:spPr>
          <a:xfrm>
            <a:off x="6033882" y="3818994"/>
            <a:ext cx="2876959" cy="2719114"/>
          </a:xfrm>
          <a:prstGeom prst="rect">
            <a:avLst/>
          </a:prstGeom>
        </p:spPr>
      </p:pic>
      <p:pic>
        <p:nvPicPr>
          <p:cNvPr id="8" name="Picture 3" descr="P:\6.Προώθηση\c ΚΑΤΑΧΩΡΗΣΕΙΣ ΔΗΜΙΟΥΡΓΙΚΑ\EOM LOGO\logo full.JPG">
            <a:extLst>
              <a:ext uri="{FF2B5EF4-FFF2-40B4-BE49-F238E27FC236}">
                <a16:creationId xmlns:a16="http://schemas.microsoft.com/office/drawing/2014/main" id="{14098846-0E19-4D84-B23D-1AE9A2B55E55}"/>
              </a:ext>
            </a:extLst>
          </p:cNvPr>
          <p:cNvPicPr>
            <a:picLocks noChangeAspect="1" noChangeArrowheads="1"/>
          </p:cNvPicPr>
          <p:nvPr/>
        </p:nvPicPr>
        <p:blipFill>
          <a:blip r:embed="rId3" cstate="print"/>
          <a:srcRect/>
          <a:stretch>
            <a:fillRect/>
          </a:stretch>
        </p:blipFill>
        <p:spPr bwMode="auto">
          <a:xfrm>
            <a:off x="103308" y="76200"/>
            <a:ext cx="1115892" cy="1066800"/>
          </a:xfrm>
          <a:prstGeom prst="rect">
            <a:avLst/>
          </a:prstGeom>
          <a:noFill/>
        </p:spPr>
      </p:pic>
      <p:sp>
        <p:nvSpPr>
          <p:cNvPr id="9" name="1 - Τίτλος">
            <a:extLst>
              <a:ext uri="{FF2B5EF4-FFF2-40B4-BE49-F238E27FC236}">
                <a16:creationId xmlns:a16="http://schemas.microsoft.com/office/drawing/2014/main" id="{DB9C266D-FB7C-46A2-99C6-0C050354C4C4}"/>
              </a:ext>
            </a:extLst>
          </p:cNvPr>
          <p:cNvSpPr txBox="1">
            <a:spLocks/>
          </p:cNvSpPr>
          <p:nvPr/>
        </p:nvSpPr>
        <p:spPr bwMode="auto">
          <a:xfrm>
            <a:off x="-152400" y="1147354"/>
            <a:ext cx="9448800" cy="6540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pPr algn="ctr"/>
            <a:r>
              <a:rPr lang="el-GR" sz="1600" dirty="0">
                <a:solidFill>
                  <a:srgbClr val="0070C0"/>
                </a:solidFill>
                <a:latin typeface="Calibri" panose="020F0502020204030204" pitchFamily="34" charset="0"/>
                <a:cs typeface="Calibri" panose="020F0502020204030204" pitchFamily="34" charset="0"/>
              </a:rPr>
              <a:t>Πραγματοποιείται από τον Εθνικό Οργανισμό Μεταμοσχεύσεων (ΕΟΜ), μέσω ειδικού αδιάβλητου Πληροφοριακού Συστήματος (</a:t>
            </a:r>
            <a:r>
              <a:rPr lang="en-US" sz="1600" dirty="0">
                <a:solidFill>
                  <a:srgbClr val="0070C0"/>
                </a:solidFill>
                <a:latin typeface="Calibri" panose="020F0502020204030204" pitchFamily="34" charset="0"/>
                <a:cs typeface="Calibri" panose="020F0502020204030204" pitchFamily="34" charset="0"/>
              </a:rPr>
              <a:t>Transmed)</a:t>
            </a:r>
            <a:r>
              <a:rPr lang="el-GR" sz="1600" dirty="0">
                <a:solidFill>
                  <a:srgbClr val="0070C0"/>
                </a:solidFill>
                <a:latin typeface="Calibri" panose="020F0502020204030204" pitchFamily="34" charset="0"/>
                <a:cs typeface="Calibri" panose="020F0502020204030204" pitchFamily="34" charset="0"/>
              </a:rPr>
              <a:t> που «συνταιριάζει» τους δότες με τους λήπτες </a:t>
            </a:r>
          </a:p>
        </p:txBody>
      </p:sp>
      <p:pic>
        <p:nvPicPr>
          <p:cNvPr id="10" name="Picture 2" descr="http://allaboutswing.co.uk/wp-content/uploads/2016/04/witing-list.jpg">
            <a:extLst>
              <a:ext uri="{FF2B5EF4-FFF2-40B4-BE49-F238E27FC236}">
                <a16:creationId xmlns:a16="http://schemas.microsoft.com/office/drawing/2014/main" id="{E9B724ED-EC4C-4185-9034-0916EA4A9E43}"/>
              </a:ext>
            </a:extLst>
          </p:cNvPr>
          <p:cNvPicPr>
            <a:picLocks noChangeAspect="1" noChangeArrowheads="1"/>
          </p:cNvPicPr>
          <p:nvPr/>
        </p:nvPicPr>
        <p:blipFill>
          <a:blip r:embed="rId4"/>
          <a:srcRect/>
          <a:stretch>
            <a:fillRect/>
          </a:stretch>
        </p:blipFill>
        <p:spPr bwMode="auto">
          <a:xfrm flipH="1">
            <a:off x="1600200" y="5178551"/>
            <a:ext cx="4343400" cy="1321014"/>
          </a:xfrm>
          <a:prstGeom prst="rect">
            <a:avLst/>
          </a:prstGeom>
          <a:noFill/>
        </p:spPr>
      </p:pic>
      <p:pic>
        <p:nvPicPr>
          <p:cNvPr id="11" name="Picture 3">
            <a:extLst>
              <a:ext uri="{FF2B5EF4-FFF2-40B4-BE49-F238E27FC236}">
                <a16:creationId xmlns:a16="http://schemas.microsoft.com/office/drawing/2014/main" id="{B03F2A60-3494-4874-87DB-7D8850B486E8}"/>
              </a:ext>
            </a:extLst>
          </p:cNvPr>
          <p:cNvPicPr>
            <a:picLocks noGrp="1" noChangeAspect="1" noChangeArrowheads="1"/>
          </p:cNvPicPr>
          <p:nvPr>
            <p:ph sz="quarter" idx="1"/>
          </p:nvPr>
        </p:nvPicPr>
        <p:blipFill rotWithShape="1">
          <a:blip r:embed="rId5"/>
          <a:srcRect r="3071" b="7564"/>
          <a:stretch/>
        </p:blipFill>
        <p:spPr bwMode="auto">
          <a:xfrm>
            <a:off x="238184" y="1967405"/>
            <a:ext cx="3127706" cy="1864185"/>
          </a:xfrm>
          <a:prstGeom prst="rect">
            <a:avLst/>
          </a:prstGeom>
          <a:noFill/>
          <a:ln w="9525">
            <a:noFill/>
            <a:miter lim="800000"/>
            <a:headEnd/>
            <a:tailEnd/>
          </a:ln>
          <a:effectLst/>
        </p:spPr>
      </p:pic>
      <p:pic>
        <p:nvPicPr>
          <p:cNvPr id="12" name="Picture 2">
            <a:extLst>
              <a:ext uri="{FF2B5EF4-FFF2-40B4-BE49-F238E27FC236}">
                <a16:creationId xmlns:a16="http://schemas.microsoft.com/office/drawing/2014/main" id="{D59321FE-5663-4C5C-A74F-55587C413CD1}"/>
              </a:ext>
            </a:extLst>
          </p:cNvPr>
          <p:cNvPicPr>
            <a:picLocks noChangeAspect="1" noChangeArrowheads="1"/>
          </p:cNvPicPr>
          <p:nvPr/>
        </p:nvPicPr>
        <p:blipFill>
          <a:blip r:embed="rId6"/>
          <a:srcRect/>
          <a:stretch>
            <a:fillRect/>
          </a:stretch>
        </p:blipFill>
        <p:spPr bwMode="auto">
          <a:xfrm>
            <a:off x="2129971" y="3029713"/>
            <a:ext cx="3199001" cy="2228087"/>
          </a:xfrm>
          <a:prstGeom prst="rect">
            <a:avLst/>
          </a:prstGeom>
          <a:noFill/>
          <a:ln w="9525">
            <a:noFill/>
            <a:miter lim="800000"/>
            <a:headEnd/>
            <a:tailEnd/>
          </a:ln>
          <a:effectLst/>
        </p:spPr>
      </p:pic>
      <p:sp>
        <p:nvSpPr>
          <p:cNvPr id="13" name="1 - Τίτλος">
            <a:extLst>
              <a:ext uri="{FF2B5EF4-FFF2-40B4-BE49-F238E27FC236}">
                <a16:creationId xmlns:a16="http://schemas.microsoft.com/office/drawing/2014/main" id="{76B1E886-3CDA-4C49-9EFF-9C88B8B5CDD8}"/>
              </a:ext>
            </a:extLst>
          </p:cNvPr>
          <p:cNvSpPr>
            <a:spLocks noGrp="1"/>
          </p:cNvSpPr>
          <p:nvPr>
            <p:ph type="title"/>
          </p:nvPr>
        </p:nvSpPr>
        <p:spPr>
          <a:xfrm>
            <a:off x="6002532" y="3346472"/>
            <a:ext cx="2920610" cy="485118"/>
          </a:xfrm>
        </p:spPr>
        <p:txBody>
          <a:bodyPr>
            <a:normAutofit/>
          </a:bodyPr>
          <a:lstStyle/>
          <a:p>
            <a:r>
              <a:rPr lang="el-GR" sz="1600" dirty="0">
                <a:solidFill>
                  <a:srgbClr val="C00000"/>
                </a:solidFill>
              </a:rPr>
              <a:t>Κριτήρια Κατανομής :</a:t>
            </a:r>
          </a:p>
        </p:txBody>
      </p:sp>
      <p:sp>
        <p:nvSpPr>
          <p:cNvPr id="2" name="Ορθογώνιο 1">
            <a:extLst>
              <a:ext uri="{FF2B5EF4-FFF2-40B4-BE49-F238E27FC236}">
                <a16:creationId xmlns:a16="http://schemas.microsoft.com/office/drawing/2014/main" id="{9EA552CB-3516-46B4-882E-D6086B0F388F}"/>
              </a:ext>
            </a:extLst>
          </p:cNvPr>
          <p:cNvSpPr/>
          <p:nvPr/>
        </p:nvSpPr>
        <p:spPr>
          <a:xfrm>
            <a:off x="3505200" y="1922573"/>
            <a:ext cx="5562600" cy="896827"/>
          </a:xfrm>
          <a:prstGeom prst="rect">
            <a:avLst/>
          </a:prstGeom>
          <a:noFill/>
          <a:ln cmpd="dbl">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3049841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AutoShape 2"/>
          <p:cNvSpPr>
            <a:spLocks noGrp="1" noChangeArrowheads="1"/>
          </p:cNvSpPr>
          <p:nvPr>
            <p:ph type="title" idx="4294967295"/>
          </p:nvPr>
        </p:nvSpPr>
        <p:spPr>
          <a:xfrm>
            <a:off x="152400" y="453626"/>
            <a:ext cx="8229600" cy="1066800"/>
          </a:xfrm>
        </p:spPr>
        <p:txBody>
          <a:bodyPr/>
          <a:lstStyle/>
          <a:p>
            <a:pPr algn="ctr" eaLnBrk="1" hangingPunct="1"/>
            <a:r>
              <a:rPr lang="el-GR" sz="2000" b="1" dirty="0">
                <a:solidFill>
                  <a:srgbClr val="FF9933"/>
                </a:solidFill>
                <a:latin typeface="Calibri" panose="020F0502020204030204" pitchFamily="34" charset="0"/>
                <a:cs typeface="Calibri" panose="020F0502020204030204" pitchFamily="34" charset="0"/>
              </a:rPr>
              <a:t>Τώρα πιά γνωρίζω καλά ότι:</a:t>
            </a:r>
            <a:endParaRPr lang="el-GR" sz="2000" b="1" i="1" dirty="0">
              <a:solidFill>
                <a:srgbClr val="FF9933"/>
              </a:solidFill>
              <a:latin typeface="Calibri" panose="020F0502020204030204" pitchFamily="34" charset="0"/>
              <a:cs typeface="Calibri" panose="020F0502020204030204" pitchFamily="34" charset="0"/>
            </a:endParaRPr>
          </a:p>
        </p:txBody>
      </p:sp>
      <p:sp>
        <p:nvSpPr>
          <p:cNvPr id="350211" name="Rectangle 3"/>
          <p:cNvSpPr>
            <a:spLocks noGrp="1" noChangeArrowheads="1"/>
          </p:cNvSpPr>
          <p:nvPr>
            <p:ph type="body" sz="half" idx="4294967295"/>
          </p:nvPr>
        </p:nvSpPr>
        <p:spPr>
          <a:xfrm>
            <a:off x="304800" y="4767649"/>
            <a:ext cx="8077200" cy="1171575"/>
          </a:xfrm>
          <a:noFill/>
        </p:spPr>
        <p:txBody>
          <a:bodyPr/>
          <a:lstStyle/>
          <a:p>
            <a:pPr eaLnBrk="1" hangingPunct="1">
              <a:lnSpc>
                <a:spcPct val="80000"/>
              </a:lnSpc>
              <a:buFont typeface="Wingdings" pitchFamily="2" charset="2"/>
              <a:buNone/>
            </a:pPr>
            <a:endParaRPr lang="el-GR" sz="1600" dirty="0">
              <a:solidFill>
                <a:schemeClr val="accent2">
                  <a:lumMod val="75000"/>
                </a:schemeClr>
              </a:solidFill>
              <a:latin typeface="Calibri" pitchFamily="34" charset="0"/>
              <a:cs typeface="Calibri" pitchFamily="34" charset="0"/>
            </a:endParaRPr>
          </a:p>
          <a:p>
            <a:pPr eaLnBrk="1" hangingPunct="1">
              <a:lnSpc>
                <a:spcPct val="80000"/>
              </a:lnSpc>
              <a:buFont typeface="Wingdings" pitchFamily="2" charset="2"/>
              <a:buNone/>
            </a:pPr>
            <a:endParaRPr lang="el-GR" sz="1600" dirty="0">
              <a:solidFill>
                <a:schemeClr val="accent2">
                  <a:lumMod val="75000"/>
                </a:schemeClr>
              </a:solidFill>
              <a:latin typeface="Calibri" pitchFamily="34" charset="0"/>
              <a:cs typeface="Calibri" pitchFamily="34" charset="0"/>
            </a:endParaRPr>
          </a:p>
          <a:p>
            <a:pPr marL="109537" indent="0" eaLnBrk="1" hangingPunct="1">
              <a:lnSpc>
                <a:spcPct val="80000"/>
              </a:lnSpc>
              <a:buNone/>
            </a:pPr>
            <a:r>
              <a:rPr lang="el-GR" sz="1600" dirty="0">
                <a:solidFill>
                  <a:schemeClr val="accent2">
                    <a:lumMod val="75000"/>
                  </a:schemeClr>
                </a:solidFill>
                <a:latin typeface="Calibri" pitchFamily="34" charset="0"/>
                <a:cs typeface="Calibri" pitchFamily="34" charset="0"/>
              </a:rPr>
              <a:t>Οι </a:t>
            </a:r>
            <a:r>
              <a:rPr lang="el-GR" sz="1600" b="1" dirty="0">
                <a:solidFill>
                  <a:schemeClr val="accent2">
                    <a:lumMod val="75000"/>
                  </a:schemeClr>
                </a:solidFill>
                <a:latin typeface="Calibri" pitchFamily="34" charset="0"/>
                <a:cs typeface="Calibri" pitchFamily="34" charset="0"/>
              </a:rPr>
              <a:t>«αστικοί μύθοι»</a:t>
            </a:r>
            <a:r>
              <a:rPr lang="el-GR" sz="1600" dirty="0">
                <a:solidFill>
                  <a:schemeClr val="accent2">
                    <a:lumMod val="75000"/>
                  </a:schemeClr>
                </a:solidFill>
                <a:latin typeface="Calibri" pitchFamily="34" charset="0"/>
                <a:cs typeface="Calibri" pitchFamily="34" charset="0"/>
              </a:rPr>
              <a:t> που κυκλοφορούν κατά καιρούς περί απαγωγών και άλλων περίεργων καταστάσεων, </a:t>
            </a:r>
            <a:r>
              <a:rPr lang="el-GR" sz="1600" b="1" dirty="0">
                <a:solidFill>
                  <a:schemeClr val="accent2">
                    <a:lumMod val="75000"/>
                  </a:schemeClr>
                </a:solidFill>
                <a:latin typeface="Calibri" pitchFamily="34" charset="0"/>
                <a:cs typeface="Calibri" pitchFamily="34" charset="0"/>
              </a:rPr>
              <a:t>δεν ευσταθούν</a:t>
            </a:r>
            <a:r>
              <a:rPr lang="el-GR" sz="1600" dirty="0">
                <a:solidFill>
                  <a:schemeClr val="accent2">
                    <a:lumMod val="75000"/>
                  </a:schemeClr>
                </a:solidFill>
                <a:latin typeface="Calibri" pitchFamily="34" charset="0"/>
                <a:cs typeface="Calibri" pitchFamily="34" charset="0"/>
              </a:rPr>
              <a:t> και καταρρέουν έπειτα από ελάχιστη έρευνα. </a:t>
            </a:r>
            <a:endParaRPr lang="el-GR" sz="1600" b="1" dirty="0">
              <a:solidFill>
                <a:schemeClr val="accent2">
                  <a:lumMod val="75000"/>
                </a:schemeClr>
              </a:solidFill>
              <a:latin typeface="Calibri" pitchFamily="34" charset="0"/>
              <a:cs typeface="Calibri" pitchFamily="34" charset="0"/>
            </a:endParaRPr>
          </a:p>
        </p:txBody>
      </p:sp>
      <p:sp>
        <p:nvSpPr>
          <p:cNvPr id="34821" name="Rectangle 4"/>
          <p:cNvSpPr>
            <a:spLocks noChangeArrowheads="1"/>
          </p:cNvSpPr>
          <p:nvPr/>
        </p:nvSpPr>
        <p:spPr bwMode="auto">
          <a:xfrm>
            <a:off x="0" y="1903413"/>
            <a:ext cx="9144000" cy="336550"/>
          </a:xfrm>
          <a:prstGeom prst="rect">
            <a:avLst/>
          </a:prstGeom>
          <a:noFill/>
          <a:ln w="9525">
            <a:noFill/>
            <a:miter lim="800000"/>
            <a:headEnd/>
            <a:tailEnd/>
          </a:ln>
        </p:spPr>
        <p:txBody>
          <a:bodyPr anchor="ctr">
            <a:spAutoFit/>
          </a:bodyPr>
          <a:lstStyle/>
          <a:p>
            <a:endParaRPr lang="el-GR"/>
          </a:p>
        </p:txBody>
      </p:sp>
      <p:sp>
        <p:nvSpPr>
          <p:cNvPr id="34823" name="AutoShape 7"/>
          <p:cNvSpPr>
            <a:spLocks noChangeArrowheads="1"/>
          </p:cNvSpPr>
          <p:nvPr/>
        </p:nvSpPr>
        <p:spPr bwMode="auto">
          <a:xfrm>
            <a:off x="755650" y="2492375"/>
            <a:ext cx="8153400" cy="1108075"/>
          </a:xfrm>
          <a:prstGeom prst="roundRect">
            <a:avLst>
              <a:gd name="adj" fmla="val 21667"/>
            </a:avLst>
          </a:prstGeom>
          <a:noFill/>
          <a:ln w="9525">
            <a:noFill/>
            <a:round/>
            <a:headEnd/>
            <a:tailEnd/>
          </a:ln>
        </p:spPr>
        <p:txBody>
          <a:bodyPr anchor="b"/>
          <a:lstStyle/>
          <a:p>
            <a:pPr>
              <a:lnSpc>
                <a:spcPct val="90000"/>
              </a:lnSpc>
            </a:pPr>
            <a:br>
              <a:rPr lang="el-GR" sz="1800">
                <a:solidFill>
                  <a:schemeClr val="hlink"/>
                </a:solidFill>
                <a:latin typeface="Verdana" pitchFamily="34" charset="0"/>
              </a:rPr>
            </a:br>
            <a:endParaRPr lang="el-GR" sz="1800">
              <a:solidFill>
                <a:schemeClr val="hlink"/>
              </a:solidFill>
              <a:latin typeface="Verdana" pitchFamily="34" charset="0"/>
            </a:endParaRPr>
          </a:p>
        </p:txBody>
      </p:sp>
      <p:pic>
        <p:nvPicPr>
          <p:cNvPr id="7" name="Picture 3" descr="P:\6.Προώθηση\c ΚΑΤΑΧΩΡΗΣΕΙΣ ΔΗΜΙΟΥΡΓΙΚΑ\EOM LOGO\logo full.JPG">
            <a:extLst>
              <a:ext uri="{FF2B5EF4-FFF2-40B4-BE49-F238E27FC236}">
                <a16:creationId xmlns:a16="http://schemas.microsoft.com/office/drawing/2014/main" id="{D9329AEC-663F-4207-B13C-0DA0CC871E56}"/>
              </a:ext>
            </a:extLst>
          </p:cNvPr>
          <p:cNvPicPr>
            <a:picLocks noChangeAspect="1" noChangeArrowheads="1"/>
          </p:cNvPicPr>
          <p:nvPr/>
        </p:nvPicPr>
        <p:blipFill>
          <a:blip r:embed="rId3" cstate="print"/>
          <a:srcRect/>
          <a:stretch>
            <a:fillRect/>
          </a:stretch>
        </p:blipFill>
        <p:spPr bwMode="auto">
          <a:xfrm>
            <a:off x="103308" y="76200"/>
            <a:ext cx="1115892" cy="1066800"/>
          </a:xfrm>
          <a:prstGeom prst="rect">
            <a:avLst/>
          </a:prstGeom>
          <a:noFill/>
        </p:spPr>
      </p:pic>
      <p:sp>
        <p:nvSpPr>
          <p:cNvPr id="8" name="Rectangle 3">
            <a:extLst>
              <a:ext uri="{FF2B5EF4-FFF2-40B4-BE49-F238E27FC236}">
                <a16:creationId xmlns:a16="http://schemas.microsoft.com/office/drawing/2014/main" id="{BC1B8393-DA64-492D-83D9-397930745C07}"/>
              </a:ext>
            </a:extLst>
          </p:cNvPr>
          <p:cNvSpPr txBox="1">
            <a:spLocks noChangeArrowheads="1"/>
          </p:cNvSpPr>
          <p:nvPr/>
        </p:nvSpPr>
        <p:spPr bwMode="auto">
          <a:xfrm>
            <a:off x="6324600" y="2893364"/>
            <a:ext cx="2555875" cy="70008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300"/>
              </a:spcBef>
              <a:spcAft>
                <a:spcPct val="0"/>
              </a:spcAft>
              <a:buClr>
                <a:srgbClr val="A04DA3"/>
              </a:buClr>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eaLnBrk="1" hangingPunct="1">
              <a:lnSpc>
                <a:spcPct val="80000"/>
              </a:lnSpc>
              <a:buFont typeface="Wingdings" pitchFamily="2" charset="2"/>
              <a:buNone/>
            </a:pPr>
            <a:endParaRPr lang="el-GR" sz="1600" dirty="0">
              <a:solidFill>
                <a:schemeClr val="accent2">
                  <a:lumMod val="75000"/>
                </a:schemeClr>
              </a:solidFill>
              <a:latin typeface="Calibri" pitchFamily="34" charset="0"/>
              <a:cs typeface="Calibri" pitchFamily="34" charset="0"/>
            </a:endParaRPr>
          </a:p>
          <a:p>
            <a:pPr eaLnBrk="1" hangingPunct="1">
              <a:lnSpc>
                <a:spcPct val="80000"/>
              </a:lnSpc>
              <a:buFont typeface="Wingdings" pitchFamily="2" charset="2"/>
              <a:buNone/>
            </a:pPr>
            <a:endParaRPr lang="en-US" sz="1600" dirty="0">
              <a:solidFill>
                <a:schemeClr val="accent2">
                  <a:lumMod val="75000"/>
                </a:schemeClr>
              </a:solidFill>
              <a:latin typeface="Calibri" pitchFamily="34" charset="0"/>
              <a:cs typeface="Calibri" pitchFamily="34" charset="0"/>
            </a:endParaRPr>
          </a:p>
        </p:txBody>
      </p:sp>
      <p:sp>
        <p:nvSpPr>
          <p:cNvPr id="9" name="Rectangle 3">
            <a:extLst>
              <a:ext uri="{FF2B5EF4-FFF2-40B4-BE49-F238E27FC236}">
                <a16:creationId xmlns:a16="http://schemas.microsoft.com/office/drawing/2014/main" id="{D474C013-70AE-4F98-851D-8EA1218D5FB5}"/>
              </a:ext>
            </a:extLst>
          </p:cNvPr>
          <p:cNvSpPr txBox="1">
            <a:spLocks noChangeArrowheads="1"/>
          </p:cNvSpPr>
          <p:nvPr/>
        </p:nvSpPr>
        <p:spPr bwMode="auto">
          <a:xfrm>
            <a:off x="75212" y="2565593"/>
            <a:ext cx="5085082" cy="21288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300"/>
              </a:spcBef>
              <a:spcAft>
                <a:spcPct val="0"/>
              </a:spcAft>
              <a:buClr>
                <a:srgbClr val="A04DA3"/>
              </a:buClr>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eaLnBrk="1" hangingPunct="1">
              <a:lnSpc>
                <a:spcPct val="80000"/>
              </a:lnSpc>
              <a:buFont typeface="Wingdings" pitchFamily="2" charset="2"/>
              <a:buNone/>
            </a:pPr>
            <a:endParaRPr lang="el-GR" sz="1600" dirty="0">
              <a:solidFill>
                <a:schemeClr val="accent2">
                  <a:lumMod val="75000"/>
                </a:schemeClr>
              </a:solidFill>
              <a:latin typeface="Calibri" pitchFamily="34" charset="0"/>
              <a:cs typeface="Calibri" pitchFamily="34" charset="0"/>
            </a:endParaRPr>
          </a:p>
          <a:p>
            <a:pPr marL="109537" indent="0" eaLnBrk="1" hangingPunct="1">
              <a:lnSpc>
                <a:spcPct val="80000"/>
              </a:lnSpc>
              <a:buNone/>
            </a:pPr>
            <a:r>
              <a:rPr lang="el-GR" sz="1600" b="1" dirty="0">
                <a:solidFill>
                  <a:schemeClr val="accent2">
                    <a:lumMod val="75000"/>
                  </a:schemeClr>
                </a:solidFill>
                <a:latin typeface="Calibri" pitchFamily="34" charset="0"/>
                <a:cs typeface="Calibri" pitchFamily="34" charset="0"/>
              </a:rPr>
              <a:t>Κανένας Δωρητής Οργάνων δεν κινδυνεύει…</a:t>
            </a:r>
            <a:r>
              <a:rPr lang="el-GR" sz="1600" dirty="0">
                <a:solidFill>
                  <a:schemeClr val="accent2">
                    <a:lumMod val="75000"/>
                  </a:schemeClr>
                </a:solidFill>
                <a:latin typeface="Calibri" pitchFamily="34" charset="0"/>
                <a:cs typeface="Calibri" pitchFamily="34" charset="0"/>
              </a:rPr>
              <a:t> Η κάρτα δεν είναι χρήσιμη σε κανέναν άλλον, πέρα από τον ίδιο για να εκπληρωθεί ίσως η επιθυμία του. </a:t>
            </a:r>
          </a:p>
        </p:txBody>
      </p:sp>
      <p:sp>
        <p:nvSpPr>
          <p:cNvPr id="10" name="Rectangle 3">
            <a:extLst>
              <a:ext uri="{FF2B5EF4-FFF2-40B4-BE49-F238E27FC236}">
                <a16:creationId xmlns:a16="http://schemas.microsoft.com/office/drawing/2014/main" id="{FACA0133-DE4D-4CD2-A5E7-951B3815168B}"/>
              </a:ext>
            </a:extLst>
          </p:cNvPr>
          <p:cNvSpPr txBox="1">
            <a:spLocks noChangeArrowheads="1"/>
          </p:cNvSpPr>
          <p:nvPr/>
        </p:nvSpPr>
        <p:spPr bwMode="auto">
          <a:xfrm>
            <a:off x="725057" y="1524989"/>
            <a:ext cx="7772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300"/>
              </a:spcBef>
              <a:spcAft>
                <a:spcPct val="0"/>
              </a:spcAft>
              <a:buClr>
                <a:srgbClr val="A04DA3"/>
              </a:buClr>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eaLnBrk="1" hangingPunct="1">
              <a:lnSpc>
                <a:spcPct val="80000"/>
              </a:lnSpc>
              <a:buFont typeface="Wingdings" pitchFamily="2" charset="2"/>
              <a:buNone/>
            </a:pPr>
            <a:endParaRPr lang="el-GR" sz="1600" dirty="0">
              <a:solidFill>
                <a:schemeClr val="accent2">
                  <a:lumMod val="75000"/>
                </a:schemeClr>
              </a:solidFill>
              <a:latin typeface="Calibri" pitchFamily="34" charset="0"/>
              <a:cs typeface="Calibri" pitchFamily="34" charset="0"/>
            </a:endParaRPr>
          </a:p>
          <a:p>
            <a:pPr marL="109537" indent="0" eaLnBrk="1" hangingPunct="1">
              <a:lnSpc>
                <a:spcPct val="80000"/>
              </a:lnSpc>
              <a:buNone/>
            </a:pPr>
            <a:r>
              <a:rPr lang="el-GR" sz="1600" dirty="0">
                <a:solidFill>
                  <a:schemeClr val="accent2">
                    <a:lumMod val="75000"/>
                  </a:schemeClr>
                </a:solidFill>
                <a:latin typeface="Calibri" pitchFamily="34" charset="0"/>
                <a:cs typeface="Calibri" pitchFamily="34" charset="0"/>
              </a:rPr>
              <a:t>Ο</a:t>
            </a:r>
            <a:r>
              <a:rPr lang="el-GR" sz="1600" b="1" dirty="0">
                <a:solidFill>
                  <a:schemeClr val="accent2">
                    <a:lumMod val="75000"/>
                  </a:schemeClr>
                </a:solidFill>
                <a:latin typeface="Calibri" pitchFamily="34" charset="0"/>
                <a:cs typeface="Calibri" pitchFamily="34" charset="0"/>
              </a:rPr>
              <a:t> ΕΟΜ </a:t>
            </a:r>
            <a:r>
              <a:rPr lang="el-GR" sz="1600" dirty="0">
                <a:solidFill>
                  <a:schemeClr val="accent2">
                    <a:lumMod val="75000"/>
                  </a:schemeClr>
                </a:solidFill>
                <a:latin typeface="Calibri" pitchFamily="34" charset="0"/>
                <a:cs typeface="Calibri" pitchFamily="34" charset="0"/>
              </a:rPr>
              <a:t>είναι ο αρμόδιος φορέας του Υπουργείου Υγείας, που ελέγχει, συντονίζει και διασφαλίζει τη δωρεά και τις μεταμοσχεύσεις Ιστών &amp; Οργάνων 24ώρες το 24ωρο. </a:t>
            </a:r>
          </a:p>
        </p:txBody>
      </p:sp>
      <p:sp>
        <p:nvSpPr>
          <p:cNvPr id="11" name="Rectangle 3">
            <a:extLst>
              <a:ext uri="{FF2B5EF4-FFF2-40B4-BE49-F238E27FC236}">
                <a16:creationId xmlns:a16="http://schemas.microsoft.com/office/drawing/2014/main" id="{C5B3BA2A-7CD4-4401-B2EF-D9378C7362C9}"/>
              </a:ext>
            </a:extLst>
          </p:cNvPr>
          <p:cNvSpPr txBox="1">
            <a:spLocks noChangeArrowheads="1"/>
          </p:cNvSpPr>
          <p:nvPr/>
        </p:nvSpPr>
        <p:spPr bwMode="auto">
          <a:xfrm>
            <a:off x="75212" y="3621088"/>
            <a:ext cx="5085082" cy="15287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300"/>
              </a:spcBef>
              <a:spcAft>
                <a:spcPct val="0"/>
              </a:spcAft>
              <a:buClr>
                <a:srgbClr val="A04DA3"/>
              </a:buClr>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eaLnBrk="1" hangingPunct="1">
              <a:lnSpc>
                <a:spcPct val="80000"/>
              </a:lnSpc>
              <a:buFont typeface="Wingdings" pitchFamily="2" charset="2"/>
              <a:buNone/>
            </a:pPr>
            <a:endParaRPr lang="el-GR" sz="1600" dirty="0">
              <a:solidFill>
                <a:schemeClr val="accent2">
                  <a:lumMod val="75000"/>
                </a:schemeClr>
              </a:solidFill>
              <a:latin typeface="Calibri" pitchFamily="34" charset="0"/>
              <a:cs typeface="Calibri" pitchFamily="34" charset="0"/>
            </a:endParaRPr>
          </a:p>
          <a:p>
            <a:pPr marL="109537" indent="0" eaLnBrk="1" hangingPunct="1">
              <a:lnSpc>
                <a:spcPct val="80000"/>
              </a:lnSpc>
              <a:buNone/>
            </a:pPr>
            <a:r>
              <a:rPr lang="el-GR" sz="1600" dirty="0">
                <a:solidFill>
                  <a:schemeClr val="accent2">
                    <a:lumMod val="75000"/>
                  </a:schemeClr>
                </a:solidFill>
                <a:latin typeface="Calibri" pitchFamily="34" charset="0"/>
                <a:cs typeface="Calibri" pitchFamily="34" charset="0"/>
              </a:rPr>
              <a:t>Με τον όρο </a:t>
            </a:r>
            <a:r>
              <a:rPr lang="el-GR" sz="1600" b="1" dirty="0">
                <a:solidFill>
                  <a:schemeClr val="accent2">
                    <a:lumMod val="75000"/>
                  </a:schemeClr>
                </a:solidFill>
                <a:latin typeface="Calibri" pitchFamily="34" charset="0"/>
                <a:cs typeface="Calibri" pitchFamily="34" charset="0"/>
              </a:rPr>
              <a:t>«εμπόριο οργάνων»</a:t>
            </a:r>
            <a:r>
              <a:rPr lang="el-GR" sz="1600" dirty="0">
                <a:solidFill>
                  <a:schemeClr val="accent2">
                    <a:lumMod val="75000"/>
                  </a:schemeClr>
                </a:solidFill>
                <a:latin typeface="Calibri" pitchFamily="34" charset="0"/>
                <a:cs typeface="Calibri" pitchFamily="34" charset="0"/>
              </a:rPr>
              <a:t> νοείται οικειοθελής από την πλευρά του δότη προσφορά και η οργανωμένη αγοραπωλησία οργάνων που πραγματοποιείται σε υποανάπτυκτες χώρες, χωρίς νομικό πλαίσιο που να την απαγορεύει. </a:t>
            </a:r>
          </a:p>
        </p:txBody>
      </p:sp>
      <p:pic>
        <p:nvPicPr>
          <p:cNvPr id="4" name="Εικόνα 3">
            <a:extLst>
              <a:ext uri="{FF2B5EF4-FFF2-40B4-BE49-F238E27FC236}">
                <a16:creationId xmlns:a16="http://schemas.microsoft.com/office/drawing/2014/main" id="{029B2183-5AF3-4C65-B14B-D93057513333}"/>
              </a:ext>
            </a:extLst>
          </p:cNvPr>
          <p:cNvPicPr>
            <a:picLocks noChangeAspect="1"/>
          </p:cNvPicPr>
          <p:nvPr/>
        </p:nvPicPr>
        <p:blipFill rotWithShape="1">
          <a:blip r:embed="rId4"/>
          <a:srcRect t="30320" r="2144"/>
          <a:stretch/>
        </p:blipFill>
        <p:spPr>
          <a:xfrm>
            <a:off x="6629401" y="5671783"/>
            <a:ext cx="2514600" cy="1194299"/>
          </a:xfrm>
          <a:prstGeom prst="rect">
            <a:avLst/>
          </a:prstGeom>
        </p:spPr>
      </p:pic>
      <p:pic>
        <p:nvPicPr>
          <p:cNvPr id="2" name="Εικόνα 1">
            <a:extLst>
              <a:ext uri="{FF2B5EF4-FFF2-40B4-BE49-F238E27FC236}">
                <a16:creationId xmlns:a16="http://schemas.microsoft.com/office/drawing/2014/main" id="{7FB8C74B-DDA5-4E18-A1B5-203510EDD2B5}"/>
              </a:ext>
            </a:extLst>
          </p:cNvPr>
          <p:cNvPicPr>
            <a:picLocks noChangeAspect="1"/>
          </p:cNvPicPr>
          <p:nvPr/>
        </p:nvPicPr>
        <p:blipFill>
          <a:blip r:embed="rId5"/>
          <a:stretch>
            <a:fillRect/>
          </a:stretch>
        </p:blipFill>
        <p:spPr>
          <a:xfrm>
            <a:off x="5055997" y="2772765"/>
            <a:ext cx="3883646" cy="2196109"/>
          </a:xfrm>
          <a:prstGeom prst="rect">
            <a:avLst/>
          </a:prstGeom>
        </p:spPr>
      </p:pic>
    </p:spTree>
    <p:extLst>
      <p:ext uri="{BB962C8B-B14F-4D97-AF65-F5344CB8AC3E}">
        <p14:creationId xmlns:p14="http://schemas.microsoft.com/office/powerpoint/2010/main" val="367174414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4B2F6C10-69DA-4A6C-A5D3-F6F242C50D7D}"/>
              </a:ext>
            </a:extLst>
          </p:cNvPr>
          <p:cNvPicPr>
            <a:picLocks noChangeAspect="1"/>
          </p:cNvPicPr>
          <p:nvPr/>
        </p:nvPicPr>
        <p:blipFill>
          <a:blip r:embed="rId2"/>
          <a:stretch>
            <a:fillRect/>
          </a:stretch>
        </p:blipFill>
        <p:spPr>
          <a:xfrm>
            <a:off x="5495925" y="2338387"/>
            <a:ext cx="3619500" cy="2762250"/>
          </a:xfrm>
          <a:prstGeom prst="rect">
            <a:avLst/>
          </a:prstGeom>
        </p:spPr>
      </p:pic>
      <p:sp>
        <p:nvSpPr>
          <p:cNvPr id="2" name="Τίτλος 1">
            <a:extLst>
              <a:ext uri="{FF2B5EF4-FFF2-40B4-BE49-F238E27FC236}">
                <a16:creationId xmlns:a16="http://schemas.microsoft.com/office/drawing/2014/main" id="{89281D62-2EFA-442C-B6BB-D974EDE21C31}"/>
              </a:ext>
            </a:extLst>
          </p:cNvPr>
          <p:cNvSpPr>
            <a:spLocks noGrp="1"/>
          </p:cNvSpPr>
          <p:nvPr>
            <p:ph type="title"/>
          </p:nvPr>
        </p:nvSpPr>
        <p:spPr>
          <a:xfrm>
            <a:off x="1600200" y="214313"/>
            <a:ext cx="3657600" cy="1066800"/>
          </a:xfrm>
        </p:spPr>
        <p:txBody>
          <a:bodyPr/>
          <a:lstStyle/>
          <a:p>
            <a:r>
              <a:rPr lang="el-GR" sz="2400" dirty="0">
                <a:latin typeface="Calibri" panose="020F0502020204030204" pitchFamily="34" charset="0"/>
                <a:cs typeface="Calibri" panose="020F0502020204030204" pitchFamily="34" charset="0"/>
              </a:rPr>
              <a:t>Σκοπός &amp; Περιεχόμενα</a:t>
            </a:r>
          </a:p>
        </p:txBody>
      </p:sp>
      <p:sp>
        <p:nvSpPr>
          <p:cNvPr id="3" name="Θέση περιεχομένου 2">
            <a:extLst>
              <a:ext uri="{FF2B5EF4-FFF2-40B4-BE49-F238E27FC236}">
                <a16:creationId xmlns:a16="http://schemas.microsoft.com/office/drawing/2014/main" id="{99FA7DBA-BB80-478A-95AF-5E2DCC47C04D}"/>
              </a:ext>
            </a:extLst>
          </p:cNvPr>
          <p:cNvSpPr>
            <a:spLocks noGrp="1"/>
          </p:cNvSpPr>
          <p:nvPr>
            <p:ph idx="1"/>
          </p:nvPr>
        </p:nvSpPr>
        <p:spPr>
          <a:xfrm>
            <a:off x="304800" y="2271713"/>
            <a:ext cx="5943600" cy="3748087"/>
          </a:xfrm>
        </p:spPr>
        <p:txBody>
          <a:bodyPr/>
          <a:lstStyle/>
          <a:p>
            <a:pPr marL="109537" indent="0">
              <a:buNone/>
            </a:pPr>
            <a:endParaRPr lang="el-GR" sz="1600" dirty="0">
              <a:latin typeface="Calibri" panose="020F0502020204030204" pitchFamily="34" charset="0"/>
              <a:cs typeface="Calibri" panose="020F0502020204030204" pitchFamily="34" charset="0"/>
            </a:endParaRPr>
          </a:p>
          <a:p>
            <a:pPr marL="109537" indent="0">
              <a:buNone/>
            </a:pPr>
            <a:r>
              <a:rPr lang="el-GR" sz="1600" dirty="0">
                <a:latin typeface="Calibri" panose="020F0502020204030204" pitchFamily="34" charset="0"/>
                <a:cs typeface="Calibri" panose="020F0502020204030204" pitchFamily="34" charset="0"/>
              </a:rPr>
              <a:t>Θα μιλήσουμε για:</a:t>
            </a:r>
          </a:p>
          <a:p>
            <a:pPr>
              <a:buFont typeface="Wingdings" panose="05000000000000000000" pitchFamily="2" charset="2"/>
              <a:buChar char="Ø"/>
            </a:pPr>
            <a:r>
              <a:rPr lang="el-GR" sz="1600" dirty="0">
                <a:latin typeface="Calibri" panose="020F0502020204030204" pitchFamily="34" charset="0"/>
                <a:cs typeface="Calibri" panose="020F0502020204030204" pitchFamily="34" charset="0"/>
              </a:rPr>
              <a:t>Τα όργανα του σώματος και τις λειτουργίες τους</a:t>
            </a:r>
          </a:p>
          <a:p>
            <a:pPr>
              <a:buFont typeface="Wingdings" panose="05000000000000000000" pitchFamily="2" charset="2"/>
              <a:buChar char="Ø"/>
            </a:pPr>
            <a:r>
              <a:rPr lang="el-GR" sz="1600" dirty="0">
                <a:latin typeface="Calibri" panose="020F0502020204030204" pitchFamily="34" charset="0"/>
                <a:cs typeface="Calibri" panose="020F0502020204030204" pitchFamily="34" charset="0"/>
              </a:rPr>
              <a:t>Το τί είναι η Δωρεά Οργάνων και η Μεταμόσχευση</a:t>
            </a:r>
          </a:p>
          <a:p>
            <a:pPr>
              <a:buFont typeface="Wingdings" panose="05000000000000000000" pitchFamily="2" charset="2"/>
              <a:buChar char="Ø"/>
            </a:pPr>
            <a:r>
              <a:rPr lang="el-GR" sz="1600" dirty="0">
                <a:latin typeface="Calibri" panose="020F0502020204030204" pitchFamily="34" charset="0"/>
                <a:cs typeface="Calibri" panose="020F0502020204030204" pitchFamily="34" charset="0"/>
              </a:rPr>
              <a:t>Τις απόψεις των πολιτών και τους προβληματισμούς τους</a:t>
            </a:r>
          </a:p>
          <a:p>
            <a:pPr>
              <a:buFont typeface="Wingdings" panose="05000000000000000000" pitchFamily="2" charset="2"/>
              <a:buChar char="Ø"/>
            </a:pPr>
            <a:r>
              <a:rPr lang="el-GR" sz="1600" dirty="0">
                <a:latin typeface="Calibri" panose="020F0502020204030204" pitchFamily="34" charset="0"/>
                <a:cs typeface="Calibri" panose="020F0502020204030204" pitchFamily="34" charset="0"/>
              </a:rPr>
              <a:t>Τη θέση των θρησκευμάτων</a:t>
            </a:r>
          </a:p>
          <a:p>
            <a:pPr>
              <a:buFont typeface="Wingdings" panose="05000000000000000000" pitchFamily="2" charset="2"/>
              <a:buChar char="Ø"/>
            </a:pPr>
            <a:r>
              <a:rPr lang="el-GR" sz="1600" dirty="0">
                <a:latin typeface="Calibri" panose="020F0502020204030204" pitchFamily="34" charset="0"/>
                <a:cs typeface="Calibri" panose="020F0502020204030204" pitchFamily="34" charset="0"/>
              </a:rPr>
              <a:t>Το πώς ένας ενήλικος μπορεί να δηλώσει Δωρητής Οργάνων</a:t>
            </a:r>
          </a:p>
          <a:p>
            <a:pPr>
              <a:buFont typeface="Wingdings" panose="05000000000000000000" pitchFamily="2" charset="2"/>
              <a:buChar char="Ø"/>
            </a:pPr>
            <a:r>
              <a:rPr lang="el-GR" sz="1600" dirty="0">
                <a:latin typeface="Calibri" panose="020F0502020204030204" pitchFamily="34" charset="0"/>
                <a:cs typeface="Calibri" panose="020F0502020204030204" pitchFamily="34" charset="0"/>
              </a:rPr>
              <a:t>Τις προϋποθέσεις κάτω από τις οποίες μπορεί να πραγματοποιηθεί η Δωρεά οργάνων </a:t>
            </a:r>
          </a:p>
          <a:p>
            <a:pPr>
              <a:buFont typeface="Wingdings" panose="05000000000000000000" pitchFamily="2" charset="2"/>
              <a:buChar char="Ø"/>
            </a:pPr>
            <a:r>
              <a:rPr lang="el-GR" sz="1600" dirty="0">
                <a:latin typeface="Calibri" panose="020F0502020204030204" pitchFamily="34" charset="0"/>
                <a:cs typeface="Calibri" panose="020F0502020204030204" pitchFamily="34" charset="0"/>
              </a:rPr>
              <a:t>Τα κριτήρια με τα οποία κατανέμονται τα μοσχεύματα στους λήπτες</a:t>
            </a:r>
          </a:p>
          <a:p>
            <a:pPr>
              <a:buFont typeface="Wingdings" panose="05000000000000000000" pitchFamily="2" charset="2"/>
              <a:buChar char="Ø"/>
            </a:pPr>
            <a:endParaRPr lang="el-GR" sz="1600" dirty="0">
              <a:latin typeface="Calibri" panose="020F0502020204030204" pitchFamily="34" charset="0"/>
              <a:cs typeface="Calibri" panose="020F0502020204030204" pitchFamily="34" charset="0"/>
            </a:endParaRPr>
          </a:p>
          <a:p>
            <a:pPr>
              <a:buFont typeface="Wingdings" panose="05000000000000000000" pitchFamily="2" charset="2"/>
              <a:buChar char="Ø"/>
            </a:pPr>
            <a:endParaRPr lang="el-GR" sz="1600" dirty="0">
              <a:latin typeface="Calibri" panose="020F0502020204030204" pitchFamily="34" charset="0"/>
              <a:cs typeface="Calibri" panose="020F0502020204030204" pitchFamily="34" charset="0"/>
            </a:endParaRPr>
          </a:p>
        </p:txBody>
      </p:sp>
      <p:sp>
        <p:nvSpPr>
          <p:cNvPr id="5" name="Θέση περιεχομένου 2">
            <a:extLst>
              <a:ext uri="{FF2B5EF4-FFF2-40B4-BE49-F238E27FC236}">
                <a16:creationId xmlns:a16="http://schemas.microsoft.com/office/drawing/2014/main" id="{6D6F2510-A11D-4411-83A2-1E3904A694CF}"/>
              </a:ext>
            </a:extLst>
          </p:cNvPr>
          <p:cNvSpPr txBox="1">
            <a:spLocks/>
          </p:cNvSpPr>
          <p:nvPr/>
        </p:nvSpPr>
        <p:spPr bwMode="auto">
          <a:xfrm>
            <a:off x="446941" y="1295400"/>
            <a:ext cx="8250117"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300"/>
              </a:spcBef>
              <a:spcAft>
                <a:spcPct val="0"/>
              </a:spcAft>
              <a:buClr>
                <a:srgbClr val="A04DA3"/>
              </a:buClr>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537" indent="0" algn="just">
              <a:buFont typeface="Georgia" pitchFamily="18" charset="0"/>
              <a:buNone/>
            </a:pPr>
            <a:r>
              <a:rPr lang="el-GR" sz="1600" dirty="0">
                <a:latin typeface="Calibri" panose="020F0502020204030204" pitchFamily="34" charset="0"/>
                <a:cs typeface="Calibri" panose="020F0502020204030204" pitchFamily="34" charset="0"/>
              </a:rPr>
              <a:t>Σκοπός της παρουσίασης είναι η εξοικείωση των μαθητών/τριών Λυκείου με την ιδέα της Δωρεάς Οργάνων και την πρακτική των Μεταμοσχεύσεων, μέσω της έγκυρης ενημέρωσης από τον </a:t>
            </a:r>
            <a:r>
              <a:rPr lang="el-GR" sz="1600" b="1" dirty="0">
                <a:latin typeface="Calibri" panose="020F0502020204030204" pitchFamily="34" charset="0"/>
                <a:cs typeface="Calibri" panose="020F0502020204030204" pitchFamily="34" charset="0"/>
              </a:rPr>
              <a:t>Εθνικό Οργανισμό Μεταμοσχεύσεων (ΕΟΜ).</a:t>
            </a:r>
          </a:p>
          <a:p>
            <a:pPr marL="109537" indent="0" algn="just">
              <a:buFont typeface="Georgia" pitchFamily="18" charset="0"/>
              <a:buNone/>
            </a:pPr>
            <a:endParaRPr lang="el-GR" sz="1600" dirty="0">
              <a:latin typeface="+mj-lt"/>
            </a:endParaRPr>
          </a:p>
          <a:p>
            <a:pPr algn="just">
              <a:buFont typeface="Wingdings" panose="05000000000000000000" pitchFamily="2" charset="2"/>
              <a:buChar char="Ø"/>
            </a:pPr>
            <a:endParaRPr lang="el-GR" sz="1600" dirty="0">
              <a:latin typeface="+mj-lt"/>
            </a:endParaRPr>
          </a:p>
        </p:txBody>
      </p:sp>
      <p:sp>
        <p:nvSpPr>
          <p:cNvPr id="6" name="Θέση περιεχομένου 2">
            <a:extLst>
              <a:ext uri="{FF2B5EF4-FFF2-40B4-BE49-F238E27FC236}">
                <a16:creationId xmlns:a16="http://schemas.microsoft.com/office/drawing/2014/main" id="{6FA3024D-66DF-479C-9447-0F41AC934210}"/>
              </a:ext>
            </a:extLst>
          </p:cNvPr>
          <p:cNvSpPr txBox="1">
            <a:spLocks/>
          </p:cNvSpPr>
          <p:nvPr/>
        </p:nvSpPr>
        <p:spPr bwMode="auto">
          <a:xfrm>
            <a:off x="304800" y="5395912"/>
            <a:ext cx="8458200" cy="9572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300"/>
              </a:spcBef>
              <a:spcAft>
                <a:spcPct val="0"/>
              </a:spcAft>
              <a:buClr>
                <a:srgbClr val="A04DA3"/>
              </a:buClr>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a:buFont typeface="Wingdings" panose="05000000000000000000" pitchFamily="2" charset="2"/>
              <a:buChar char="Ø"/>
            </a:pPr>
            <a:endParaRPr lang="el-GR" sz="1600" dirty="0">
              <a:latin typeface="Calibri" panose="020F0502020204030204" pitchFamily="34" charset="0"/>
              <a:cs typeface="Calibri" panose="020F0502020204030204" pitchFamily="34" charset="0"/>
            </a:endParaRPr>
          </a:p>
          <a:p>
            <a:pPr marL="109537" indent="0">
              <a:buFont typeface="Georgia" pitchFamily="18" charset="0"/>
              <a:buNone/>
            </a:pPr>
            <a:r>
              <a:rPr lang="el-GR" sz="1600" dirty="0">
                <a:latin typeface="Calibri" panose="020F0502020204030204" pitchFamily="34" charset="0"/>
                <a:cs typeface="Calibri" panose="020F0502020204030204" pitchFamily="34" charset="0"/>
              </a:rPr>
              <a:t>Και κυρίως θα συζητήσουμε τις απορίες και ό,τι μπορεί να μας απασχολεί σχετικά με τη Δωρεά Οργάνων και η Μεταμόσχευση</a:t>
            </a:r>
          </a:p>
          <a:p>
            <a:pPr>
              <a:buFont typeface="Wingdings" panose="05000000000000000000" pitchFamily="2" charset="2"/>
              <a:buChar char="Ø"/>
            </a:pPr>
            <a:endParaRPr lang="el-GR" sz="1600" dirty="0">
              <a:latin typeface="Calibri" panose="020F0502020204030204" pitchFamily="34" charset="0"/>
              <a:cs typeface="Calibri" panose="020F0502020204030204" pitchFamily="34" charset="0"/>
            </a:endParaRPr>
          </a:p>
        </p:txBody>
      </p:sp>
      <p:pic>
        <p:nvPicPr>
          <p:cNvPr id="7" name="Picture 3" descr="P:\6.Προώθηση\c ΚΑΤΑΧΩΡΗΣΕΙΣ ΔΗΜΙΟΥΡΓΙΚΑ\EOM LOGO\logo full.JPG">
            <a:extLst>
              <a:ext uri="{FF2B5EF4-FFF2-40B4-BE49-F238E27FC236}">
                <a16:creationId xmlns:a16="http://schemas.microsoft.com/office/drawing/2014/main" id="{FEB860C7-566D-464C-A554-EFBF5085CD54}"/>
              </a:ext>
            </a:extLst>
          </p:cNvPr>
          <p:cNvPicPr>
            <a:picLocks noChangeAspect="1" noChangeArrowheads="1"/>
          </p:cNvPicPr>
          <p:nvPr/>
        </p:nvPicPr>
        <p:blipFill>
          <a:blip r:embed="rId3" cstate="print"/>
          <a:srcRect/>
          <a:stretch>
            <a:fillRect/>
          </a:stretch>
        </p:blipFill>
        <p:spPr bwMode="auto">
          <a:xfrm>
            <a:off x="103308" y="76200"/>
            <a:ext cx="1115892" cy="1066800"/>
          </a:xfrm>
          <a:prstGeom prst="rect">
            <a:avLst/>
          </a:prstGeom>
          <a:noFill/>
        </p:spPr>
      </p:pic>
    </p:spTree>
    <p:extLst>
      <p:ext uri="{BB962C8B-B14F-4D97-AF65-F5344CB8AC3E}">
        <p14:creationId xmlns:p14="http://schemas.microsoft.com/office/powerpoint/2010/main" val="42830018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ABCB7A6F-616D-450B-8E78-D5E4ABDB21F7}"/>
              </a:ext>
            </a:extLst>
          </p:cNvPr>
          <p:cNvSpPr txBox="1">
            <a:spLocks noChangeArrowheads="1"/>
          </p:cNvSpPr>
          <p:nvPr/>
        </p:nvSpPr>
        <p:spPr bwMode="auto">
          <a:xfrm>
            <a:off x="680304" y="422124"/>
            <a:ext cx="8225571"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pPr algn="ctr" eaLnBrk="1" hangingPunct="1"/>
            <a:r>
              <a:rPr lang="el-GR" sz="2000" dirty="0">
                <a:solidFill>
                  <a:srgbClr val="FF9933"/>
                </a:solidFill>
                <a:latin typeface="Calibri" panose="020F0502020204030204" pitchFamily="34" charset="0"/>
                <a:cs typeface="Calibri" panose="020F0502020204030204" pitchFamily="34" charset="0"/>
              </a:rPr>
              <a:t>Μια σύντομη αναφορά σε μια διαφορετική μεταμόσχευση</a:t>
            </a:r>
          </a:p>
        </p:txBody>
      </p:sp>
      <p:pic>
        <p:nvPicPr>
          <p:cNvPr id="3" name="Picture 3" descr="P:\6.Προώθηση\c ΚΑΤΑΧΩΡΗΣΕΙΣ ΔΗΜΙΟΥΡΓΙΚΑ\EOM LOGO\logo full.JPG">
            <a:extLst>
              <a:ext uri="{FF2B5EF4-FFF2-40B4-BE49-F238E27FC236}">
                <a16:creationId xmlns:a16="http://schemas.microsoft.com/office/drawing/2014/main" id="{6AFCFA2C-9354-47BC-A1FC-343897E139B8}"/>
              </a:ext>
            </a:extLst>
          </p:cNvPr>
          <p:cNvPicPr>
            <a:picLocks noChangeAspect="1" noChangeArrowheads="1"/>
          </p:cNvPicPr>
          <p:nvPr/>
        </p:nvPicPr>
        <p:blipFill>
          <a:blip r:embed="rId3" cstate="print"/>
          <a:srcRect/>
          <a:stretch>
            <a:fillRect/>
          </a:stretch>
        </p:blipFill>
        <p:spPr bwMode="auto">
          <a:xfrm>
            <a:off x="103308" y="76200"/>
            <a:ext cx="1115892" cy="1066800"/>
          </a:xfrm>
          <a:prstGeom prst="rect">
            <a:avLst/>
          </a:prstGeom>
          <a:noFill/>
        </p:spPr>
      </p:pic>
      <p:sp>
        <p:nvSpPr>
          <p:cNvPr id="4" name="AutoShape 2">
            <a:extLst>
              <a:ext uri="{FF2B5EF4-FFF2-40B4-BE49-F238E27FC236}">
                <a16:creationId xmlns:a16="http://schemas.microsoft.com/office/drawing/2014/main" id="{C2CFB0E7-7EE9-4249-B924-F6BEAFE3DA6A}"/>
              </a:ext>
            </a:extLst>
          </p:cNvPr>
          <p:cNvSpPr txBox="1">
            <a:spLocks noChangeArrowheads="1"/>
          </p:cNvSpPr>
          <p:nvPr/>
        </p:nvSpPr>
        <p:spPr bwMode="auto">
          <a:xfrm>
            <a:off x="536147" y="962454"/>
            <a:ext cx="8225571"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pPr algn="ctr" eaLnBrk="1" hangingPunct="1"/>
            <a:r>
              <a:rPr lang="el-GR" sz="2000" b="1" dirty="0">
                <a:solidFill>
                  <a:srgbClr val="FF9933"/>
                </a:solidFill>
                <a:latin typeface="Calibri" panose="020F0502020204030204" pitchFamily="34" charset="0"/>
                <a:cs typeface="Calibri" panose="020F0502020204030204" pitchFamily="34" charset="0"/>
              </a:rPr>
              <a:t>Τη μεταμόσχευση ΜΥΕΛΟΥ ΤΩΝ ΟΣΤΩΝ</a:t>
            </a:r>
          </a:p>
        </p:txBody>
      </p:sp>
      <p:sp>
        <p:nvSpPr>
          <p:cNvPr id="6" name="Rectangle 3">
            <a:extLst>
              <a:ext uri="{FF2B5EF4-FFF2-40B4-BE49-F238E27FC236}">
                <a16:creationId xmlns:a16="http://schemas.microsoft.com/office/drawing/2014/main" id="{4B1FF8B2-311F-4A85-9B3D-1CB409C5AB35}"/>
              </a:ext>
            </a:extLst>
          </p:cNvPr>
          <p:cNvSpPr txBox="1">
            <a:spLocks noChangeArrowheads="1"/>
          </p:cNvSpPr>
          <p:nvPr/>
        </p:nvSpPr>
        <p:spPr bwMode="auto">
          <a:xfrm>
            <a:off x="247649" y="2695789"/>
            <a:ext cx="4471894" cy="266028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300"/>
              </a:spcBef>
              <a:spcAft>
                <a:spcPct val="0"/>
              </a:spcAft>
              <a:buClr>
                <a:srgbClr val="A04DA3"/>
              </a:buClr>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eaLnBrk="1" hangingPunct="1">
              <a:lnSpc>
                <a:spcPct val="80000"/>
              </a:lnSpc>
              <a:buFont typeface="Wingdings" pitchFamily="2" charset="2"/>
              <a:buNone/>
            </a:pPr>
            <a:endParaRPr lang="el-GR" sz="1600" dirty="0">
              <a:solidFill>
                <a:schemeClr val="accent2">
                  <a:lumMod val="75000"/>
                </a:schemeClr>
              </a:solidFill>
              <a:latin typeface="Calibri" pitchFamily="34" charset="0"/>
              <a:cs typeface="Calibri" pitchFamily="34" charset="0"/>
            </a:endParaRPr>
          </a:p>
          <a:p>
            <a:pPr eaLnBrk="1" hangingPunct="1">
              <a:lnSpc>
                <a:spcPct val="80000"/>
              </a:lnSpc>
              <a:buFont typeface="Wingdings" panose="05000000000000000000" pitchFamily="2" charset="2"/>
              <a:buChar char="ü"/>
            </a:pPr>
            <a:r>
              <a:rPr lang="el-GR" sz="1600" dirty="0">
                <a:solidFill>
                  <a:schemeClr val="accent2">
                    <a:lumMod val="75000"/>
                  </a:schemeClr>
                </a:solidFill>
                <a:latin typeface="Calibri" pitchFamily="34" charset="0"/>
                <a:cs typeface="Calibri" pitchFamily="34" charset="0"/>
              </a:rPr>
              <a:t>Κάποιες φορές το αιμοποιητικό σύστημα του ανθρώπου προσβάλλεται από ορισμένα νοσήματα, όπως η λευχαιμία, τα λεμφώματα, η δρεπανοκυτταρική αναιμία κ.α.</a:t>
            </a:r>
          </a:p>
          <a:p>
            <a:pPr eaLnBrk="1" hangingPunct="1">
              <a:lnSpc>
                <a:spcPct val="80000"/>
              </a:lnSpc>
              <a:buFont typeface="Wingdings" panose="05000000000000000000" pitchFamily="2" charset="2"/>
              <a:buChar char="ü"/>
            </a:pPr>
            <a:r>
              <a:rPr lang="el-GR" sz="1600" dirty="0">
                <a:solidFill>
                  <a:schemeClr val="accent2">
                    <a:lumMod val="75000"/>
                  </a:schemeClr>
                </a:solidFill>
                <a:latin typeface="Calibri" pitchFamily="34" charset="0"/>
                <a:cs typeface="Calibri" pitchFamily="34" charset="0"/>
              </a:rPr>
              <a:t>Τότε συχνά η μόνη θεραπεία για τον ασθενή είναι η μεταμόσχευση αιμοποιητικών κυττάρων ή όπως είναι πιο γνωστή η μεταμόσχευση Μυελού των Οστών, </a:t>
            </a:r>
          </a:p>
          <a:p>
            <a:pPr eaLnBrk="1" hangingPunct="1">
              <a:lnSpc>
                <a:spcPct val="80000"/>
              </a:lnSpc>
              <a:buFont typeface="Wingdings" panose="05000000000000000000" pitchFamily="2" charset="2"/>
              <a:buChar char="ü"/>
            </a:pPr>
            <a:r>
              <a:rPr lang="el-GR" sz="1600" dirty="0">
                <a:solidFill>
                  <a:schemeClr val="accent2">
                    <a:lumMod val="75000"/>
                  </a:schemeClr>
                </a:solidFill>
                <a:latin typeface="Calibri" pitchFamily="34" charset="0"/>
                <a:cs typeface="Calibri" pitchFamily="34" charset="0"/>
              </a:rPr>
              <a:t>Αυτό είναι </a:t>
            </a:r>
            <a:r>
              <a:rPr lang="el-GR" sz="1600" b="1" dirty="0">
                <a:solidFill>
                  <a:schemeClr val="accent2">
                    <a:lumMod val="75000"/>
                  </a:schemeClr>
                </a:solidFill>
                <a:latin typeface="Calibri" pitchFamily="34" charset="0"/>
                <a:cs typeface="Calibri" pitchFamily="34" charset="0"/>
              </a:rPr>
              <a:t>η αντικατάσταση του μυελού του ασθενή με τον μυελό από έναν υγιή και πολύ συμβατό δότη.</a:t>
            </a:r>
          </a:p>
        </p:txBody>
      </p:sp>
      <p:sp>
        <p:nvSpPr>
          <p:cNvPr id="7" name="Rectangle 3">
            <a:extLst>
              <a:ext uri="{FF2B5EF4-FFF2-40B4-BE49-F238E27FC236}">
                <a16:creationId xmlns:a16="http://schemas.microsoft.com/office/drawing/2014/main" id="{44ACA2E5-735B-4B99-AC22-A34C71E690B7}"/>
              </a:ext>
            </a:extLst>
          </p:cNvPr>
          <p:cNvSpPr txBox="1">
            <a:spLocks noChangeArrowheads="1"/>
          </p:cNvSpPr>
          <p:nvPr/>
        </p:nvSpPr>
        <p:spPr bwMode="auto">
          <a:xfrm>
            <a:off x="276224" y="1961935"/>
            <a:ext cx="8216046" cy="75247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300"/>
              </a:spcBef>
              <a:spcAft>
                <a:spcPct val="0"/>
              </a:spcAft>
              <a:buClr>
                <a:srgbClr val="A04DA3"/>
              </a:buClr>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eaLnBrk="1" hangingPunct="1">
              <a:lnSpc>
                <a:spcPct val="80000"/>
              </a:lnSpc>
              <a:buFont typeface="Wingdings" pitchFamily="2" charset="2"/>
              <a:buNone/>
            </a:pPr>
            <a:r>
              <a:rPr lang="el-GR" sz="1600" dirty="0">
                <a:solidFill>
                  <a:schemeClr val="accent2">
                    <a:lumMod val="75000"/>
                  </a:schemeClr>
                </a:solidFill>
                <a:latin typeface="Calibri" pitchFamily="34" charset="0"/>
                <a:cs typeface="Calibri" pitchFamily="34" charset="0"/>
              </a:rPr>
              <a:t>	Ο μυελός των οστών είναι ένας </a:t>
            </a:r>
            <a:r>
              <a:rPr lang="el-GR" sz="1600" b="1" dirty="0">
                <a:solidFill>
                  <a:schemeClr val="accent2">
                    <a:lumMod val="75000"/>
                  </a:schemeClr>
                </a:solidFill>
                <a:latin typeface="Calibri" pitchFamily="34" charset="0"/>
                <a:cs typeface="Calibri" pitchFamily="34" charset="0"/>
              </a:rPr>
              <a:t>ρευστό ιστός </a:t>
            </a:r>
            <a:r>
              <a:rPr lang="el-GR" sz="1600" dirty="0">
                <a:solidFill>
                  <a:schemeClr val="accent2">
                    <a:lumMod val="75000"/>
                  </a:schemeClr>
                </a:solidFill>
                <a:latin typeface="Calibri" pitchFamily="34" charset="0"/>
                <a:cs typeface="Calibri" pitchFamily="34" charset="0"/>
              </a:rPr>
              <a:t>που βρίσκεται μέσα στα οστά της λεκάνης και του στέρνου. Εκεί παράγονται τα </a:t>
            </a:r>
            <a:r>
              <a:rPr lang="el-GR" sz="1600" b="1" dirty="0">
                <a:solidFill>
                  <a:schemeClr val="accent2">
                    <a:lumMod val="75000"/>
                  </a:schemeClr>
                </a:solidFill>
                <a:latin typeface="Calibri" pitchFamily="34" charset="0"/>
                <a:cs typeface="Calibri" pitchFamily="34" charset="0"/>
              </a:rPr>
              <a:t>λευκά και τα ερυθρά αιμοσφαίρια και τα αιμοπετάλια</a:t>
            </a:r>
            <a:r>
              <a:rPr lang="el-GR" sz="1600" dirty="0">
                <a:solidFill>
                  <a:schemeClr val="accent2">
                    <a:lumMod val="75000"/>
                  </a:schemeClr>
                </a:solidFill>
                <a:latin typeface="Calibri" pitchFamily="34" charset="0"/>
                <a:cs typeface="Calibri" pitchFamily="34" charset="0"/>
              </a:rPr>
              <a:t>, ενώ παίζει σημαντικό ρόλο στο </a:t>
            </a:r>
            <a:r>
              <a:rPr lang="el-GR" sz="1600" b="1" dirty="0">
                <a:solidFill>
                  <a:schemeClr val="accent2">
                    <a:lumMod val="75000"/>
                  </a:schemeClr>
                </a:solidFill>
                <a:latin typeface="Calibri" pitchFamily="34" charset="0"/>
                <a:cs typeface="Calibri" pitchFamily="34" charset="0"/>
              </a:rPr>
              <a:t>ανοσοποιητικό σύστημα </a:t>
            </a:r>
            <a:r>
              <a:rPr lang="el-GR" sz="1600" dirty="0">
                <a:solidFill>
                  <a:schemeClr val="accent2">
                    <a:lumMod val="75000"/>
                  </a:schemeClr>
                </a:solidFill>
                <a:latin typeface="Calibri" pitchFamily="34" charset="0"/>
                <a:cs typeface="Calibri" pitchFamily="34" charset="0"/>
              </a:rPr>
              <a:t>του ανθρώπου.</a:t>
            </a:r>
          </a:p>
        </p:txBody>
      </p:sp>
      <p:sp>
        <p:nvSpPr>
          <p:cNvPr id="8" name="Rectangle 3">
            <a:extLst>
              <a:ext uri="{FF2B5EF4-FFF2-40B4-BE49-F238E27FC236}">
                <a16:creationId xmlns:a16="http://schemas.microsoft.com/office/drawing/2014/main" id="{623AF6D5-3D66-4978-B5E1-878DD78198F0}"/>
              </a:ext>
            </a:extLst>
          </p:cNvPr>
          <p:cNvSpPr txBox="1">
            <a:spLocks noChangeArrowheads="1"/>
          </p:cNvSpPr>
          <p:nvPr/>
        </p:nvSpPr>
        <p:spPr bwMode="auto">
          <a:xfrm>
            <a:off x="498047" y="5429250"/>
            <a:ext cx="7994223" cy="1352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300"/>
              </a:spcBef>
              <a:spcAft>
                <a:spcPct val="0"/>
              </a:spcAft>
              <a:buClr>
                <a:srgbClr val="A04DA3"/>
              </a:buClr>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eaLnBrk="1" hangingPunct="1">
              <a:lnSpc>
                <a:spcPct val="80000"/>
              </a:lnSpc>
              <a:buFont typeface="Wingdings" pitchFamily="2" charset="2"/>
              <a:buNone/>
            </a:pPr>
            <a:endParaRPr lang="el-GR" sz="1600" dirty="0">
              <a:solidFill>
                <a:schemeClr val="accent2">
                  <a:lumMod val="75000"/>
                </a:schemeClr>
              </a:solidFill>
              <a:latin typeface="Calibri" pitchFamily="34" charset="0"/>
              <a:cs typeface="Calibri" pitchFamily="34" charset="0"/>
            </a:endParaRPr>
          </a:p>
          <a:p>
            <a:pPr marL="109537" indent="0" algn="ctr" eaLnBrk="1" hangingPunct="1">
              <a:lnSpc>
                <a:spcPct val="80000"/>
              </a:lnSpc>
              <a:buNone/>
            </a:pPr>
            <a:r>
              <a:rPr lang="el-GR" sz="1600" dirty="0">
                <a:solidFill>
                  <a:schemeClr val="accent2">
                    <a:lumMod val="75000"/>
                  </a:schemeClr>
                </a:solidFill>
                <a:latin typeface="Calibri" pitchFamily="34" charset="0"/>
                <a:cs typeface="Calibri" pitchFamily="34" charset="0"/>
              </a:rPr>
              <a:t>Επειδή έχουμε μόλις 25% πιθανότητες να είμαστε απόλυτα συμβατοί με μέλη της οικογένειάς μας  (π.χ. αδέρφια) είναι σημαντικό να υπάρχουν αρκετοί  </a:t>
            </a:r>
          </a:p>
          <a:p>
            <a:pPr marL="109537" indent="0" algn="ctr" eaLnBrk="1" hangingPunct="1">
              <a:lnSpc>
                <a:spcPct val="80000"/>
              </a:lnSpc>
              <a:buNone/>
            </a:pPr>
            <a:r>
              <a:rPr lang="el-GR" sz="1600" b="1" dirty="0">
                <a:solidFill>
                  <a:srgbClr val="FF6600"/>
                </a:solidFill>
                <a:latin typeface="Calibri" pitchFamily="34" charset="0"/>
                <a:cs typeface="Calibri" pitchFamily="34" charset="0"/>
              </a:rPr>
              <a:t>Εθελοντές Δότες Μυελού των Οστών</a:t>
            </a:r>
          </a:p>
        </p:txBody>
      </p:sp>
      <p:pic>
        <p:nvPicPr>
          <p:cNvPr id="9" name="Εικόνα 8">
            <a:extLst>
              <a:ext uri="{FF2B5EF4-FFF2-40B4-BE49-F238E27FC236}">
                <a16:creationId xmlns:a16="http://schemas.microsoft.com/office/drawing/2014/main" id="{7F9976D2-73B5-4990-B62C-D2B1234DC43F}"/>
              </a:ext>
            </a:extLst>
          </p:cNvPr>
          <p:cNvPicPr>
            <a:picLocks noChangeAspect="1"/>
          </p:cNvPicPr>
          <p:nvPr/>
        </p:nvPicPr>
        <p:blipFill>
          <a:blip r:embed="rId4"/>
          <a:stretch>
            <a:fillRect/>
          </a:stretch>
        </p:blipFill>
        <p:spPr>
          <a:xfrm>
            <a:off x="4837121" y="2714409"/>
            <a:ext cx="4030655" cy="2922225"/>
          </a:xfrm>
          <a:prstGeom prst="rect">
            <a:avLst/>
          </a:prstGeom>
        </p:spPr>
      </p:pic>
    </p:spTree>
    <p:extLst>
      <p:ext uri="{BB962C8B-B14F-4D97-AF65-F5344CB8AC3E}">
        <p14:creationId xmlns:p14="http://schemas.microsoft.com/office/powerpoint/2010/main" val="8734929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P:\6.Προώθηση\c ΚΑΤΑΧΩΡΗΣΕΙΣ ΔΗΜΙΟΥΡΓΙΚΑ\EOM LOGO\logo full.JPG">
            <a:extLst>
              <a:ext uri="{FF2B5EF4-FFF2-40B4-BE49-F238E27FC236}">
                <a16:creationId xmlns:a16="http://schemas.microsoft.com/office/drawing/2014/main" id="{6AFCFA2C-9354-47BC-A1FC-343897E139B8}"/>
              </a:ext>
            </a:extLst>
          </p:cNvPr>
          <p:cNvPicPr>
            <a:picLocks noChangeAspect="1" noChangeArrowheads="1"/>
          </p:cNvPicPr>
          <p:nvPr/>
        </p:nvPicPr>
        <p:blipFill>
          <a:blip r:embed="rId3" cstate="print"/>
          <a:srcRect/>
          <a:stretch>
            <a:fillRect/>
          </a:stretch>
        </p:blipFill>
        <p:spPr bwMode="auto">
          <a:xfrm>
            <a:off x="103308" y="76200"/>
            <a:ext cx="1115892" cy="1066800"/>
          </a:xfrm>
          <a:prstGeom prst="rect">
            <a:avLst/>
          </a:prstGeom>
          <a:noFill/>
        </p:spPr>
      </p:pic>
      <p:sp>
        <p:nvSpPr>
          <p:cNvPr id="4" name="AutoShape 2">
            <a:extLst>
              <a:ext uri="{FF2B5EF4-FFF2-40B4-BE49-F238E27FC236}">
                <a16:creationId xmlns:a16="http://schemas.microsoft.com/office/drawing/2014/main" id="{C2CFB0E7-7EE9-4249-B924-F6BEAFE3DA6A}"/>
              </a:ext>
            </a:extLst>
          </p:cNvPr>
          <p:cNvSpPr txBox="1">
            <a:spLocks noChangeArrowheads="1"/>
          </p:cNvSpPr>
          <p:nvPr/>
        </p:nvSpPr>
        <p:spPr bwMode="auto">
          <a:xfrm>
            <a:off x="536147" y="571500"/>
            <a:ext cx="8225571"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pPr algn="ctr" eaLnBrk="1" hangingPunct="1"/>
            <a:r>
              <a:rPr lang="el-GR" sz="2000" b="1" dirty="0">
                <a:solidFill>
                  <a:srgbClr val="FF9933"/>
                </a:solidFill>
                <a:latin typeface="Calibri" panose="020F0502020204030204" pitchFamily="34" charset="0"/>
                <a:cs typeface="Calibri" panose="020F0502020204030204" pitchFamily="34" charset="0"/>
              </a:rPr>
              <a:t>Εθελοντής Δότης ΜΥΕΛΟΥ ΤΩΝ ΟΣΤΩΝ</a:t>
            </a:r>
          </a:p>
        </p:txBody>
      </p:sp>
      <p:sp>
        <p:nvSpPr>
          <p:cNvPr id="6" name="Rectangle 3">
            <a:extLst>
              <a:ext uri="{FF2B5EF4-FFF2-40B4-BE49-F238E27FC236}">
                <a16:creationId xmlns:a16="http://schemas.microsoft.com/office/drawing/2014/main" id="{4B1FF8B2-311F-4A85-9B3D-1CB409C5AB35}"/>
              </a:ext>
            </a:extLst>
          </p:cNvPr>
          <p:cNvSpPr txBox="1">
            <a:spLocks noChangeArrowheads="1"/>
          </p:cNvSpPr>
          <p:nvPr/>
        </p:nvSpPr>
        <p:spPr bwMode="auto">
          <a:xfrm>
            <a:off x="488522" y="1978497"/>
            <a:ext cx="4540678"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300"/>
              </a:spcBef>
              <a:spcAft>
                <a:spcPct val="0"/>
              </a:spcAft>
              <a:buClr>
                <a:srgbClr val="A04DA3"/>
              </a:buClr>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eaLnBrk="1" hangingPunct="1">
              <a:lnSpc>
                <a:spcPct val="80000"/>
              </a:lnSpc>
              <a:buFont typeface="Wingdings" pitchFamily="2" charset="2"/>
              <a:buNone/>
            </a:pPr>
            <a:endParaRPr lang="el-GR" sz="1600" dirty="0">
              <a:solidFill>
                <a:schemeClr val="accent2">
                  <a:lumMod val="75000"/>
                </a:schemeClr>
              </a:solidFill>
              <a:latin typeface="Calibri" pitchFamily="34" charset="0"/>
              <a:cs typeface="Calibri" pitchFamily="34" charset="0"/>
            </a:endParaRPr>
          </a:p>
          <a:p>
            <a:pPr eaLnBrk="1" hangingPunct="1">
              <a:lnSpc>
                <a:spcPct val="80000"/>
              </a:lnSpc>
              <a:buFont typeface="Wingdings" panose="05000000000000000000" pitchFamily="2" charset="2"/>
              <a:buChar char="ü"/>
            </a:pPr>
            <a:r>
              <a:rPr lang="el-GR" sz="1600" dirty="0">
                <a:solidFill>
                  <a:schemeClr val="accent2">
                    <a:lumMod val="75000"/>
                  </a:schemeClr>
                </a:solidFill>
                <a:latin typeface="Calibri" pitchFamily="34" charset="0"/>
                <a:cs typeface="Calibri" pitchFamily="34" charset="0"/>
              </a:rPr>
              <a:t>Εθελοντής Δότης γίνεται κάποιος δίνοντας δείγμα σάλιου και συμπληρώνοντας μια αίτηση</a:t>
            </a:r>
            <a:endParaRPr lang="en-US" sz="1600" dirty="0">
              <a:solidFill>
                <a:schemeClr val="accent2">
                  <a:lumMod val="75000"/>
                </a:schemeClr>
              </a:solidFill>
              <a:latin typeface="Calibri" pitchFamily="34" charset="0"/>
              <a:cs typeface="Calibri" pitchFamily="34" charset="0"/>
            </a:endParaRPr>
          </a:p>
          <a:p>
            <a:pPr eaLnBrk="1" hangingPunct="1">
              <a:lnSpc>
                <a:spcPct val="80000"/>
              </a:lnSpc>
              <a:buFont typeface="Wingdings" panose="05000000000000000000" pitchFamily="2" charset="2"/>
              <a:buChar char="ü"/>
            </a:pPr>
            <a:endParaRPr lang="el-GR" sz="1600" dirty="0">
              <a:solidFill>
                <a:schemeClr val="accent2">
                  <a:lumMod val="75000"/>
                </a:schemeClr>
              </a:solidFill>
              <a:latin typeface="Calibri" pitchFamily="34" charset="0"/>
              <a:cs typeface="Calibri" pitchFamily="34" charset="0"/>
            </a:endParaRPr>
          </a:p>
          <a:p>
            <a:pPr eaLnBrk="1" hangingPunct="1">
              <a:lnSpc>
                <a:spcPct val="80000"/>
              </a:lnSpc>
              <a:buFont typeface="Wingdings" panose="05000000000000000000" pitchFamily="2" charset="2"/>
              <a:buChar char="ü"/>
            </a:pPr>
            <a:r>
              <a:rPr lang="el-GR" sz="1600" dirty="0">
                <a:solidFill>
                  <a:schemeClr val="accent2">
                    <a:lumMod val="75000"/>
                  </a:schemeClr>
                </a:solidFill>
                <a:latin typeface="Calibri" pitchFamily="34" charset="0"/>
                <a:cs typeface="Calibri" pitchFamily="34" charset="0"/>
              </a:rPr>
              <a:t>Αν κάποια στιγμή βρεθεί συμβατός με κάποιον ασθενή που χρειάζεται μεταμόσχευση, τότε καλείται (χωρίς να είναι υποχρεωτικό) να δώσει αιμοποιητικά κύτταρα ή μυελό των οστών (πιο σπάνια)</a:t>
            </a:r>
            <a:endParaRPr lang="en-US" sz="1600" dirty="0">
              <a:solidFill>
                <a:schemeClr val="accent2">
                  <a:lumMod val="75000"/>
                </a:schemeClr>
              </a:solidFill>
              <a:latin typeface="Calibri" pitchFamily="34" charset="0"/>
              <a:cs typeface="Calibri" pitchFamily="34" charset="0"/>
            </a:endParaRPr>
          </a:p>
          <a:p>
            <a:pPr eaLnBrk="1" hangingPunct="1">
              <a:lnSpc>
                <a:spcPct val="80000"/>
              </a:lnSpc>
              <a:buFont typeface="Wingdings" panose="05000000000000000000" pitchFamily="2" charset="2"/>
              <a:buChar char="ü"/>
            </a:pPr>
            <a:endParaRPr lang="el-GR" sz="1600" dirty="0">
              <a:solidFill>
                <a:schemeClr val="accent2">
                  <a:lumMod val="75000"/>
                </a:schemeClr>
              </a:solidFill>
              <a:latin typeface="Calibri" pitchFamily="34" charset="0"/>
              <a:cs typeface="Calibri" pitchFamily="34" charset="0"/>
            </a:endParaRPr>
          </a:p>
          <a:p>
            <a:pPr eaLnBrk="1" hangingPunct="1">
              <a:lnSpc>
                <a:spcPct val="80000"/>
              </a:lnSpc>
              <a:buFont typeface="Wingdings" panose="05000000000000000000" pitchFamily="2" charset="2"/>
              <a:buChar char="ü"/>
            </a:pPr>
            <a:r>
              <a:rPr lang="el-GR" sz="1600" dirty="0">
                <a:solidFill>
                  <a:schemeClr val="accent2">
                    <a:lumMod val="75000"/>
                  </a:schemeClr>
                </a:solidFill>
                <a:latin typeface="Calibri" pitchFamily="34" charset="0"/>
                <a:cs typeface="Calibri" pitchFamily="34" charset="0"/>
              </a:rPr>
              <a:t> Πλέον οι περισσότεροι δότες δίνουν αιμοποιητικά κύτταρα, που είναι μια ανώδυνη και ακίνδυνη διαδικασία λήψης κυττάρων αίματος διάρκειας </a:t>
            </a:r>
            <a:r>
              <a:rPr lang="en-US" sz="1600" dirty="0">
                <a:solidFill>
                  <a:schemeClr val="accent2">
                    <a:lumMod val="75000"/>
                  </a:schemeClr>
                </a:solidFill>
                <a:latin typeface="Calibri" pitchFamily="34" charset="0"/>
                <a:cs typeface="Calibri" pitchFamily="34" charset="0"/>
              </a:rPr>
              <a:t>3 </a:t>
            </a:r>
            <a:r>
              <a:rPr lang="el-GR" sz="1600" dirty="0">
                <a:solidFill>
                  <a:schemeClr val="accent2">
                    <a:lumMod val="75000"/>
                  </a:schemeClr>
                </a:solidFill>
                <a:latin typeface="Calibri" pitchFamily="34" charset="0"/>
                <a:cs typeface="Calibri" pitchFamily="34" charset="0"/>
              </a:rPr>
              <a:t>ωρών </a:t>
            </a:r>
          </a:p>
        </p:txBody>
      </p:sp>
      <p:sp>
        <p:nvSpPr>
          <p:cNvPr id="7" name="Rectangle 3">
            <a:extLst>
              <a:ext uri="{FF2B5EF4-FFF2-40B4-BE49-F238E27FC236}">
                <a16:creationId xmlns:a16="http://schemas.microsoft.com/office/drawing/2014/main" id="{44ACA2E5-735B-4B99-AC22-A34C71E690B7}"/>
              </a:ext>
            </a:extLst>
          </p:cNvPr>
          <p:cNvSpPr txBox="1">
            <a:spLocks noChangeArrowheads="1"/>
          </p:cNvSpPr>
          <p:nvPr/>
        </p:nvSpPr>
        <p:spPr bwMode="auto">
          <a:xfrm>
            <a:off x="471486" y="1569951"/>
            <a:ext cx="5776914" cy="51456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300"/>
              </a:spcBef>
              <a:spcAft>
                <a:spcPct val="0"/>
              </a:spcAft>
              <a:buClr>
                <a:srgbClr val="A04DA3"/>
              </a:buClr>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eaLnBrk="1" hangingPunct="1">
              <a:lnSpc>
                <a:spcPct val="80000"/>
              </a:lnSpc>
              <a:buFont typeface="Wingdings" pitchFamily="2" charset="2"/>
              <a:buNone/>
            </a:pPr>
            <a:r>
              <a:rPr lang="el-GR" sz="1600" b="1" dirty="0">
                <a:solidFill>
                  <a:schemeClr val="accent2">
                    <a:lumMod val="75000"/>
                  </a:schemeClr>
                </a:solidFill>
                <a:latin typeface="Calibri" pitchFamily="34" charset="0"/>
                <a:cs typeface="Calibri" pitchFamily="34" charset="0"/>
              </a:rPr>
              <a:t>	Για να γίνει κάποιος εθελοντής δότης «Μυελού των Οστών», θα πρέπει να είναι μεταξύ 18 – 45 ετών. </a:t>
            </a:r>
          </a:p>
        </p:txBody>
      </p:sp>
      <p:sp>
        <p:nvSpPr>
          <p:cNvPr id="8" name="Rectangle 3">
            <a:extLst>
              <a:ext uri="{FF2B5EF4-FFF2-40B4-BE49-F238E27FC236}">
                <a16:creationId xmlns:a16="http://schemas.microsoft.com/office/drawing/2014/main" id="{623AF6D5-3D66-4978-B5E1-878DD78198F0}"/>
              </a:ext>
            </a:extLst>
          </p:cNvPr>
          <p:cNvSpPr txBox="1">
            <a:spLocks noChangeArrowheads="1"/>
          </p:cNvSpPr>
          <p:nvPr/>
        </p:nvSpPr>
        <p:spPr bwMode="auto">
          <a:xfrm>
            <a:off x="2057399" y="5243127"/>
            <a:ext cx="7079823" cy="1352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300"/>
              </a:spcBef>
              <a:spcAft>
                <a:spcPct val="0"/>
              </a:spcAft>
              <a:buClr>
                <a:srgbClr val="A04DA3"/>
              </a:buClr>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algn="ctr" eaLnBrk="1" hangingPunct="1">
              <a:lnSpc>
                <a:spcPct val="80000"/>
              </a:lnSpc>
              <a:buFont typeface="Wingdings" pitchFamily="2" charset="2"/>
              <a:buNone/>
            </a:pPr>
            <a:endParaRPr lang="el-GR" sz="1600" dirty="0">
              <a:solidFill>
                <a:schemeClr val="accent2">
                  <a:lumMod val="75000"/>
                </a:schemeClr>
              </a:solidFill>
              <a:latin typeface="Calibri" pitchFamily="34" charset="0"/>
              <a:cs typeface="Calibri" pitchFamily="34" charset="0"/>
            </a:endParaRPr>
          </a:p>
          <a:p>
            <a:pPr marL="109537" indent="0" algn="ctr" eaLnBrk="1" hangingPunct="1">
              <a:lnSpc>
                <a:spcPct val="80000"/>
              </a:lnSpc>
              <a:buNone/>
            </a:pPr>
            <a:r>
              <a:rPr lang="el-GR" sz="1600" b="1" dirty="0">
                <a:solidFill>
                  <a:schemeClr val="accent2">
                    <a:lumMod val="75000"/>
                  </a:schemeClr>
                </a:solidFill>
                <a:latin typeface="Calibri" pitchFamily="34" charset="0"/>
                <a:cs typeface="Calibri" pitchFamily="34" charset="0"/>
              </a:rPr>
              <a:t>Επειδή είναι εξαιρετικά σπάνιο δύο άνθρωποι να είναι απόλυτα συμβατοί μεταξύ τους, έχει δημιουργηθεί η «Παγκόσμια Δεξαμενή Εθελοντών Δοτών Μυελού των Οστών» και πλέον μπορεί κάποιος να σώσει μια ζωή ακόμα και στην άλλη άκρη του κόσμου! </a:t>
            </a:r>
          </a:p>
          <a:p>
            <a:pPr marL="109537" indent="0" algn="ctr" eaLnBrk="1" hangingPunct="1">
              <a:lnSpc>
                <a:spcPct val="80000"/>
              </a:lnSpc>
              <a:buNone/>
            </a:pPr>
            <a:r>
              <a:rPr lang="el-GR" sz="1600" b="1" dirty="0">
                <a:solidFill>
                  <a:srgbClr val="FF6600"/>
                </a:solidFill>
                <a:latin typeface="Calibri" pitchFamily="34" charset="0"/>
                <a:cs typeface="Calibri" pitchFamily="34" charset="0"/>
              </a:rPr>
              <a:t>Αυτό είναι αλληλεγγύη χωρίς σύνορα!</a:t>
            </a:r>
          </a:p>
        </p:txBody>
      </p:sp>
      <p:pic>
        <p:nvPicPr>
          <p:cNvPr id="5" name="Εικόνα 4">
            <a:extLst>
              <a:ext uri="{FF2B5EF4-FFF2-40B4-BE49-F238E27FC236}">
                <a16:creationId xmlns:a16="http://schemas.microsoft.com/office/drawing/2014/main" id="{9D4AB777-8FCC-4EE2-95C6-0EEF165C3A40}"/>
              </a:ext>
            </a:extLst>
          </p:cNvPr>
          <p:cNvPicPr>
            <a:picLocks noChangeAspect="1"/>
          </p:cNvPicPr>
          <p:nvPr/>
        </p:nvPicPr>
        <p:blipFill>
          <a:blip r:embed="rId4"/>
          <a:stretch>
            <a:fillRect/>
          </a:stretch>
        </p:blipFill>
        <p:spPr>
          <a:xfrm>
            <a:off x="6146372" y="1614873"/>
            <a:ext cx="2243870" cy="1256567"/>
          </a:xfrm>
          <a:prstGeom prst="rect">
            <a:avLst/>
          </a:prstGeom>
        </p:spPr>
      </p:pic>
      <p:pic>
        <p:nvPicPr>
          <p:cNvPr id="10" name="Εικόνα 9">
            <a:extLst>
              <a:ext uri="{FF2B5EF4-FFF2-40B4-BE49-F238E27FC236}">
                <a16:creationId xmlns:a16="http://schemas.microsoft.com/office/drawing/2014/main" id="{E2C26D9B-BBF1-4CB3-AA13-2BAD69A53B52}"/>
              </a:ext>
            </a:extLst>
          </p:cNvPr>
          <p:cNvPicPr>
            <a:picLocks noChangeAspect="1"/>
          </p:cNvPicPr>
          <p:nvPr/>
        </p:nvPicPr>
        <p:blipFill>
          <a:blip r:embed="rId5"/>
          <a:stretch>
            <a:fillRect/>
          </a:stretch>
        </p:blipFill>
        <p:spPr>
          <a:xfrm>
            <a:off x="5019676" y="3184228"/>
            <a:ext cx="2371724" cy="1581149"/>
          </a:xfrm>
          <a:prstGeom prst="rect">
            <a:avLst/>
          </a:prstGeom>
        </p:spPr>
      </p:pic>
      <p:pic>
        <p:nvPicPr>
          <p:cNvPr id="12" name="Εικόνα 11">
            <a:extLst>
              <a:ext uri="{FF2B5EF4-FFF2-40B4-BE49-F238E27FC236}">
                <a16:creationId xmlns:a16="http://schemas.microsoft.com/office/drawing/2014/main" id="{4085BD8D-5D9C-4BE2-B3FB-FE64BBC09432}"/>
              </a:ext>
            </a:extLst>
          </p:cNvPr>
          <p:cNvPicPr>
            <a:picLocks noChangeAspect="1"/>
          </p:cNvPicPr>
          <p:nvPr/>
        </p:nvPicPr>
        <p:blipFill>
          <a:blip r:embed="rId6"/>
          <a:stretch>
            <a:fillRect/>
          </a:stretch>
        </p:blipFill>
        <p:spPr>
          <a:xfrm>
            <a:off x="441784" y="5029200"/>
            <a:ext cx="1768016" cy="1773216"/>
          </a:xfrm>
          <a:prstGeom prst="rect">
            <a:avLst/>
          </a:prstGeom>
        </p:spPr>
      </p:pic>
    </p:spTree>
    <p:extLst>
      <p:ext uri="{BB962C8B-B14F-4D97-AF65-F5344CB8AC3E}">
        <p14:creationId xmlns:p14="http://schemas.microsoft.com/office/powerpoint/2010/main" val="17915859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FBFA5E0C-FA60-462A-9493-F17E61642A07}"/>
              </a:ext>
            </a:extLst>
          </p:cNvPr>
          <p:cNvPicPr>
            <a:picLocks noChangeAspect="1"/>
          </p:cNvPicPr>
          <p:nvPr/>
        </p:nvPicPr>
        <p:blipFill rotWithShape="1">
          <a:blip r:embed="rId2"/>
          <a:srcRect t="507" r="14309" b="-1"/>
          <a:stretch/>
        </p:blipFill>
        <p:spPr>
          <a:xfrm>
            <a:off x="4953000" y="3124200"/>
            <a:ext cx="4107033" cy="3581400"/>
          </a:xfrm>
          <a:prstGeom prst="rect">
            <a:avLst/>
          </a:prstGeom>
        </p:spPr>
      </p:pic>
      <p:pic>
        <p:nvPicPr>
          <p:cNvPr id="2" name="Εικόνα 1">
            <a:extLst>
              <a:ext uri="{FF2B5EF4-FFF2-40B4-BE49-F238E27FC236}">
                <a16:creationId xmlns:a16="http://schemas.microsoft.com/office/drawing/2014/main" id="{EBFFF4FE-2214-4ED3-AB50-1EEEDE78607D}"/>
              </a:ext>
            </a:extLst>
          </p:cNvPr>
          <p:cNvPicPr>
            <a:picLocks noChangeAspect="1"/>
          </p:cNvPicPr>
          <p:nvPr/>
        </p:nvPicPr>
        <p:blipFill>
          <a:blip r:embed="rId3"/>
          <a:stretch>
            <a:fillRect/>
          </a:stretch>
        </p:blipFill>
        <p:spPr>
          <a:xfrm>
            <a:off x="228600" y="1280128"/>
            <a:ext cx="3714768" cy="2089557"/>
          </a:xfrm>
          <a:prstGeom prst="rect">
            <a:avLst/>
          </a:prstGeom>
        </p:spPr>
      </p:pic>
      <p:sp>
        <p:nvSpPr>
          <p:cNvPr id="5" name="AutoShape 2">
            <a:extLst>
              <a:ext uri="{FF2B5EF4-FFF2-40B4-BE49-F238E27FC236}">
                <a16:creationId xmlns:a16="http://schemas.microsoft.com/office/drawing/2014/main" id="{1DBC93D3-664C-493E-93A1-C37800EB7CFB}"/>
              </a:ext>
            </a:extLst>
          </p:cNvPr>
          <p:cNvSpPr txBox="1">
            <a:spLocks noChangeArrowheads="1"/>
          </p:cNvSpPr>
          <p:nvPr/>
        </p:nvSpPr>
        <p:spPr bwMode="auto">
          <a:xfrm>
            <a:off x="1371600" y="277027"/>
            <a:ext cx="58674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pPr eaLnBrk="1" hangingPunct="1"/>
            <a:r>
              <a:rPr lang="el-GR" sz="2000" b="1" i="1" dirty="0">
                <a:solidFill>
                  <a:srgbClr val="FF9933"/>
                </a:solidFill>
                <a:latin typeface="Calibri" panose="020F0502020204030204" pitchFamily="34" charset="0"/>
                <a:cs typeface="Calibri" panose="020F0502020204030204" pitchFamily="34" charset="0"/>
              </a:rPr>
              <a:t>Πριν &amp; Μετά</a:t>
            </a:r>
            <a:r>
              <a:rPr lang="en-US" sz="2000" b="1" i="1" dirty="0">
                <a:solidFill>
                  <a:srgbClr val="FF9933"/>
                </a:solidFill>
                <a:latin typeface="Calibri" panose="020F0502020204030204" pitchFamily="34" charset="0"/>
                <a:cs typeface="Calibri" panose="020F0502020204030204" pitchFamily="34" charset="0"/>
              </a:rPr>
              <a:t> </a:t>
            </a:r>
            <a:r>
              <a:rPr lang="el-GR" sz="2000" b="1" i="1" dirty="0">
                <a:solidFill>
                  <a:srgbClr val="FF9933"/>
                </a:solidFill>
                <a:latin typeface="Calibri" panose="020F0502020204030204" pitchFamily="34" charset="0"/>
                <a:cs typeface="Calibri" panose="020F0502020204030204" pitchFamily="34" charset="0"/>
              </a:rPr>
              <a:t>τη μεταμόσχευση</a:t>
            </a:r>
          </a:p>
        </p:txBody>
      </p:sp>
      <p:pic>
        <p:nvPicPr>
          <p:cNvPr id="6" name="Picture 3" descr="P:\6.Προώθηση\c ΚΑΤΑΧΩΡΗΣΕΙΣ ΔΗΜΙΟΥΡΓΙΚΑ\EOM LOGO\logo full.JPG">
            <a:extLst>
              <a:ext uri="{FF2B5EF4-FFF2-40B4-BE49-F238E27FC236}">
                <a16:creationId xmlns:a16="http://schemas.microsoft.com/office/drawing/2014/main" id="{4DA285E5-6906-405C-9A89-73E00428EA71}"/>
              </a:ext>
            </a:extLst>
          </p:cNvPr>
          <p:cNvPicPr>
            <a:picLocks noChangeAspect="1" noChangeArrowheads="1"/>
          </p:cNvPicPr>
          <p:nvPr/>
        </p:nvPicPr>
        <p:blipFill>
          <a:blip r:embed="rId4" cstate="print"/>
          <a:srcRect/>
          <a:stretch>
            <a:fillRect/>
          </a:stretch>
        </p:blipFill>
        <p:spPr bwMode="auto">
          <a:xfrm>
            <a:off x="103308" y="76200"/>
            <a:ext cx="1115892" cy="1066800"/>
          </a:xfrm>
          <a:prstGeom prst="rect">
            <a:avLst/>
          </a:prstGeom>
          <a:noFill/>
        </p:spPr>
      </p:pic>
      <p:pic>
        <p:nvPicPr>
          <p:cNvPr id="7" name="Εικόνα 6">
            <a:extLst>
              <a:ext uri="{FF2B5EF4-FFF2-40B4-BE49-F238E27FC236}">
                <a16:creationId xmlns:a16="http://schemas.microsoft.com/office/drawing/2014/main" id="{B644573E-D60B-4596-8286-64D56AAF83BE}"/>
              </a:ext>
            </a:extLst>
          </p:cNvPr>
          <p:cNvPicPr>
            <a:picLocks noChangeAspect="1"/>
          </p:cNvPicPr>
          <p:nvPr/>
        </p:nvPicPr>
        <p:blipFill rotWithShape="1">
          <a:blip r:embed="rId5"/>
          <a:srcRect l="2601" t="3233" r="2890" b="1402"/>
          <a:stretch/>
        </p:blipFill>
        <p:spPr>
          <a:xfrm>
            <a:off x="990600" y="3487763"/>
            <a:ext cx="3733800" cy="3102735"/>
          </a:xfrm>
          <a:prstGeom prst="rect">
            <a:avLst/>
          </a:prstGeom>
        </p:spPr>
      </p:pic>
      <p:pic>
        <p:nvPicPr>
          <p:cNvPr id="8" name="Εικόνα 7">
            <a:extLst>
              <a:ext uri="{FF2B5EF4-FFF2-40B4-BE49-F238E27FC236}">
                <a16:creationId xmlns:a16="http://schemas.microsoft.com/office/drawing/2014/main" id="{C7EEC0F2-01DB-4B8A-92FE-5435DEC78966}"/>
              </a:ext>
            </a:extLst>
          </p:cNvPr>
          <p:cNvPicPr>
            <a:picLocks noChangeAspect="1"/>
          </p:cNvPicPr>
          <p:nvPr/>
        </p:nvPicPr>
        <p:blipFill>
          <a:blip r:embed="rId6"/>
          <a:stretch>
            <a:fillRect/>
          </a:stretch>
        </p:blipFill>
        <p:spPr>
          <a:xfrm>
            <a:off x="4206945" y="1447800"/>
            <a:ext cx="3870255" cy="2178259"/>
          </a:xfrm>
          <a:prstGeom prst="rect">
            <a:avLst/>
          </a:prstGeom>
        </p:spPr>
      </p:pic>
    </p:spTree>
    <p:extLst>
      <p:ext uri="{BB962C8B-B14F-4D97-AF65-F5344CB8AC3E}">
        <p14:creationId xmlns:p14="http://schemas.microsoft.com/office/powerpoint/2010/main" val="17410697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AutoShape 2"/>
          <p:cNvSpPr>
            <a:spLocks noGrp="1" noChangeArrowheads="1"/>
          </p:cNvSpPr>
          <p:nvPr>
            <p:ph type="title" idx="4294967295"/>
          </p:nvPr>
        </p:nvSpPr>
        <p:spPr>
          <a:xfrm>
            <a:off x="1313596" y="1089025"/>
            <a:ext cx="3505200" cy="1066800"/>
          </a:xfrm>
        </p:spPr>
        <p:txBody>
          <a:bodyPr/>
          <a:lstStyle/>
          <a:p>
            <a:pPr eaLnBrk="1" hangingPunct="1"/>
            <a:r>
              <a:rPr lang="el-GR" sz="2000" b="1" dirty="0">
                <a:solidFill>
                  <a:srgbClr val="C00000"/>
                </a:solidFill>
                <a:latin typeface="Calibri" panose="020F0502020204030204" pitchFamily="34" charset="0"/>
                <a:cs typeface="Calibri" panose="020F0502020204030204" pitchFamily="34" charset="0"/>
              </a:rPr>
              <a:t>Κλείνοντας, ας θυμόμαστε ότι :</a:t>
            </a:r>
            <a:endParaRPr lang="el-GR" sz="2000" b="1" i="1" dirty="0">
              <a:solidFill>
                <a:srgbClr val="C00000"/>
              </a:solidFill>
              <a:latin typeface="Calibri" panose="020F0502020204030204" pitchFamily="34" charset="0"/>
              <a:cs typeface="Calibri" panose="020F0502020204030204" pitchFamily="34" charset="0"/>
            </a:endParaRPr>
          </a:p>
        </p:txBody>
      </p:sp>
      <p:sp>
        <p:nvSpPr>
          <p:cNvPr id="425991" name="Rectangle 7"/>
          <p:cNvSpPr>
            <a:spLocks noGrp="1" noChangeArrowheads="1"/>
          </p:cNvSpPr>
          <p:nvPr>
            <p:ph type="body" sz="half" idx="4294967295"/>
          </p:nvPr>
        </p:nvSpPr>
        <p:spPr>
          <a:xfrm>
            <a:off x="244475" y="2143137"/>
            <a:ext cx="4937125" cy="3343263"/>
          </a:xfrm>
          <a:noFill/>
        </p:spPr>
        <p:txBody>
          <a:bodyPr/>
          <a:lstStyle/>
          <a:p>
            <a:pPr eaLnBrk="1" hangingPunct="1">
              <a:lnSpc>
                <a:spcPct val="80000"/>
              </a:lnSpc>
              <a:buFont typeface="Wingdings" pitchFamily="2" charset="2"/>
              <a:buNone/>
            </a:pPr>
            <a:endParaRPr lang="el-GR" sz="1600" b="1" dirty="0">
              <a:solidFill>
                <a:srgbClr val="0070C0"/>
              </a:solidFill>
              <a:latin typeface="Calibri" panose="020F0502020204030204" pitchFamily="34" charset="0"/>
              <a:cs typeface="Calibri" panose="020F0502020204030204" pitchFamily="34" charset="0"/>
            </a:endParaRPr>
          </a:p>
          <a:p>
            <a:pPr eaLnBrk="1" hangingPunct="1">
              <a:lnSpc>
                <a:spcPct val="80000"/>
              </a:lnSpc>
              <a:buFont typeface="Wingdings" panose="05000000000000000000" pitchFamily="2" charset="2"/>
              <a:buChar char="ü"/>
            </a:pPr>
            <a:r>
              <a:rPr lang="el-GR" sz="1600" b="1" dirty="0">
                <a:solidFill>
                  <a:srgbClr val="C00000"/>
                </a:solidFill>
                <a:latin typeface="Calibri" panose="020F0502020204030204" pitchFamily="34" charset="0"/>
                <a:cs typeface="Calibri" panose="020F0502020204030204" pitchFamily="34" charset="0"/>
              </a:rPr>
              <a:t>Τα όργανα από πολλούς δυνητικούς δότες δεν αξιοποιούνται</a:t>
            </a:r>
            <a:r>
              <a:rPr lang="en-US" sz="1600" b="1" dirty="0">
                <a:solidFill>
                  <a:srgbClr val="C00000"/>
                </a:solidFill>
                <a:latin typeface="Calibri" panose="020F0502020204030204" pitchFamily="34" charset="0"/>
                <a:cs typeface="Calibri" panose="020F0502020204030204" pitchFamily="34" charset="0"/>
              </a:rPr>
              <a:t>,</a:t>
            </a:r>
            <a:r>
              <a:rPr lang="el-GR" sz="1600" b="1" dirty="0">
                <a:solidFill>
                  <a:srgbClr val="C00000"/>
                </a:solidFill>
                <a:latin typeface="Calibri" panose="020F0502020204030204" pitchFamily="34" charset="0"/>
                <a:cs typeface="Calibri" panose="020F0502020204030204" pitchFamily="34" charset="0"/>
              </a:rPr>
              <a:t> επειδή </a:t>
            </a:r>
            <a:r>
              <a:rPr lang="el-GR" sz="1600" b="1" u="sng" dirty="0">
                <a:solidFill>
                  <a:srgbClr val="C00000"/>
                </a:solidFill>
                <a:latin typeface="Calibri" panose="020F0502020204030204" pitchFamily="34" charset="0"/>
                <a:cs typeface="Calibri" panose="020F0502020204030204" pitchFamily="34" charset="0"/>
              </a:rPr>
              <a:t>δεν είχαν συζητήσει ποτέ με την οικογένειά τους</a:t>
            </a:r>
            <a:r>
              <a:rPr lang="el-GR" sz="1600" b="1" dirty="0">
                <a:solidFill>
                  <a:srgbClr val="C00000"/>
                </a:solidFill>
                <a:latin typeface="Calibri" panose="020F0502020204030204" pitchFamily="34" charset="0"/>
                <a:cs typeface="Calibri" panose="020F0502020204030204" pitchFamily="34" charset="0"/>
              </a:rPr>
              <a:t> τη θετική τους στάση απέναντι στη Δωρεά</a:t>
            </a:r>
            <a:r>
              <a:rPr lang="en-US" sz="1600" b="1" dirty="0">
                <a:solidFill>
                  <a:srgbClr val="C00000"/>
                </a:solidFill>
                <a:latin typeface="Calibri" panose="020F0502020204030204" pitchFamily="34" charset="0"/>
                <a:cs typeface="Calibri" panose="020F0502020204030204" pitchFamily="34" charset="0"/>
              </a:rPr>
              <a:t> </a:t>
            </a:r>
            <a:r>
              <a:rPr lang="el-GR" sz="1600" b="1" dirty="0">
                <a:solidFill>
                  <a:srgbClr val="C00000"/>
                </a:solidFill>
                <a:latin typeface="Calibri" panose="020F0502020204030204" pitchFamily="34" charset="0"/>
                <a:cs typeface="Calibri" panose="020F0502020204030204" pitchFamily="34" charset="0"/>
              </a:rPr>
              <a:t>Οργάνων.</a:t>
            </a:r>
            <a:endParaRPr lang="en-US" sz="1600" b="1" dirty="0">
              <a:solidFill>
                <a:srgbClr val="C00000"/>
              </a:solidFill>
              <a:latin typeface="Calibri" panose="020F0502020204030204" pitchFamily="34" charset="0"/>
              <a:cs typeface="Calibri" panose="020F0502020204030204" pitchFamily="34" charset="0"/>
            </a:endParaRPr>
          </a:p>
          <a:p>
            <a:pPr marL="109537" indent="0" eaLnBrk="1" hangingPunct="1">
              <a:lnSpc>
                <a:spcPct val="80000"/>
              </a:lnSpc>
              <a:buNone/>
            </a:pPr>
            <a:endParaRPr lang="el-GR" sz="1600" b="1" dirty="0">
              <a:solidFill>
                <a:srgbClr val="C00000"/>
              </a:solidFill>
              <a:latin typeface="Calibri" panose="020F0502020204030204" pitchFamily="34" charset="0"/>
              <a:cs typeface="Calibri" panose="020F0502020204030204" pitchFamily="34" charset="0"/>
            </a:endParaRPr>
          </a:p>
          <a:p>
            <a:pPr eaLnBrk="1" hangingPunct="1">
              <a:lnSpc>
                <a:spcPct val="80000"/>
              </a:lnSpc>
              <a:buFont typeface="Wingdings" panose="05000000000000000000" pitchFamily="2" charset="2"/>
              <a:buChar char="ü"/>
            </a:pPr>
            <a:endParaRPr lang="el-GR" sz="1600" b="1" dirty="0">
              <a:solidFill>
                <a:srgbClr val="C00000"/>
              </a:solidFill>
              <a:latin typeface="Calibri" panose="020F0502020204030204" pitchFamily="34" charset="0"/>
              <a:cs typeface="Calibri" panose="020F0502020204030204" pitchFamily="34" charset="0"/>
            </a:endParaRPr>
          </a:p>
          <a:p>
            <a:pPr eaLnBrk="1" hangingPunct="1">
              <a:lnSpc>
                <a:spcPct val="80000"/>
              </a:lnSpc>
              <a:buFont typeface="Wingdings" panose="05000000000000000000" pitchFamily="2" charset="2"/>
              <a:buChar char="ü"/>
            </a:pPr>
            <a:r>
              <a:rPr lang="el-GR" sz="1600" b="1" dirty="0">
                <a:solidFill>
                  <a:srgbClr val="C00000"/>
                </a:solidFill>
                <a:latin typeface="Calibri" panose="020F0502020204030204" pitchFamily="34" charset="0"/>
                <a:cs typeface="Calibri" panose="020F0502020204030204" pitchFamily="34" charset="0"/>
              </a:rPr>
              <a:t>Η πιθανότητα να χρειαστούμε εμείς οι ίδιοι κάποια στιγμή της ζωής μας ένα μόσχευμα, είναι πολύ μεγαλύτερη από την πιθανότητα να δωρίσουμε τα όργανά μας μετά θάνατον…</a:t>
            </a:r>
            <a:endParaRPr lang="en-US" sz="1600" b="1" dirty="0">
              <a:solidFill>
                <a:srgbClr val="C00000"/>
              </a:solidFill>
              <a:latin typeface="Calibri" panose="020F0502020204030204" pitchFamily="34" charset="0"/>
              <a:cs typeface="Calibri" panose="020F0502020204030204" pitchFamily="34" charset="0"/>
            </a:endParaRPr>
          </a:p>
          <a:p>
            <a:pPr eaLnBrk="1" hangingPunct="1">
              <a:lnSpc>
                <a:spcPct val="80000"/>
              </a:lnSpc>
              <a:buFont typeface="Wingdings" panose="05000000000000000000" pitchFamily="2" charset="2"/>
              <a:buChar char="ü"/>
            </a:pPr>
            <a:endParaRPr lang="el-GR" sz="1600" b="1" dirty="0">
              <a:solidFill>
                <a:srgbClr val="C00000"/>
              </a:solidFill>
              <a:latin typeface="Calibri" panose="020F0502020204030204" pitchFamily="34" charset="0"/>
              <a:cs typeface="Calibri" panose="020F0502020204030204" pitchFamily="34" charset="0"/>
            </a:endParaRPr>
          </a:p>
          <a:p>
            <a:pPr eaLnBrk="1" hangingPunct="1">
              <a:lnSpc>
                <a:spcPct val="80000"/>
              </a:lnSpc>
            </a:pPr>
            <a:endParaRPr lang="el-GR" sz="1600" b="1" dirty="0">
              <a:solidFill>
                <a:srgbClr val="C00000"/>
              </a:solidFill>
              <a:latin typeface="Calibri" panose="020F0502020204030204" pitchFamily="34" charset="0"/>
              <a:cs typeface="Calibri" panose="020F0502020204030204" pitchFamily="34" charset="0"/>
            </a:endParaRPr>
          </a:p>
          <a:p>
            <a:pPr algn="ctr" eaLnBrk="1" hangingPunct="1">
              <a:lnSpc>
                <a:spcPct val="80000"/>
              </a:lnSpc>
              <a:buFont typeface="Wingdings" pitchFamily="2" charset="2"/>
              <a:buNone/>
            </a:pPr>
            <a:r>
              <a:rPr lang="el-GR" sz="1600" b="1" dirty="0">
                <a:solidFill>
                  <a:srgbClr val="C00000"/>
                </a:solidFill>
                <a:latin typeface="Calibri" panose="020F0502020204030204" pitchFamily="34" charset="0"/>
                <a:cs typeface="Calibri" panose="020F0502020204030204" pitchFamily="34" charset="0"/>
              </a:rPr>
              <a:t>	 Άρα μας αφορά όλους !!!</a:t>
            </a:r>
          </a:p>
          <a:p>
            <a:pPr eaLnBrk="1" hangingPunct="1">
              <a:lnSpc>
                <a:spcPct val="80000"/>
              </a:lnSpc>
              <a:buFont typeface="Wingdings" pitchFamily="2" charset="2"/>
              <a:buNone/>
            </a:pPr>
            <a:endParaRPr lang="el-GR" sz="1600" b="1" dirty="0">
              <a:solidFill>
                <a:srgbClr val="0070C0"/>
              </a:solidFill>
              <a:latin typeface="Calibri" panose="020F0502020204030204" pitchFamily="34" charset="0"/>
              <a:cs typeface="Calibri" panose="020F0502020204030204" pitchFamily="34" charset="0"/>
            </a:endParaRPr>
          </a:p>
          <a:p>
            <a:pPr eaLnBrk="1" hangingPunct="1">
              <a:lnSpc>
                <a:spcPct val="80000"/>
              </a:lnSpc>
              <a:buFont typeface="Wingdings" pitchFamily="2" charset="2"/>
              <a:buNone/>
            </a:pPr>
            <a:endParaRPr lang="el-GR" sz="1600" b="1" dirty="0">
              <a:solidFill>
                <a:srgbClr val="0070C0"/>
              </a:solidFill>
              <a:latin typeface="Calibri" panose="020F0502020204030204" pitchFamily="34" charset="0"/>
              <a:cs typeface="Calibri" panose="020F0502020204030204" pitchFamily="34" charset="0"/>
            </a:endParaRPr>
          </a:p>
        </p:txBody>
      </p:sp>
      <p:sp>
        <p:nvSpPr>
          <p:cNvPr id="44036" name="Rectangle 3"/>
          <p:cNvSpPr>
            <a:spLocks noChangeArrowheads="1"/>
          </p:cNvSpPr>
          <p:nvPr/>
        </p:nvSpPr>
        <p:spPr bwMode="auto">
          <a:xfrm>
            <a:off x="0" y="2009775"/>
            <a:ext cx="9144000" cy="0"/>
          </a:xfrm>
          <a:prstGeom prst="rect">
            <a:avLst/>
          </a:prstGeom>
          <a:noFill/>
          <a:ln w="9525">
            <a:noFill/>
            <a:miter lim="800000"/>
            <a:headEnd/>
            <a:tailEnd/>
          </a:ln>
        </p:spPr>
        <p:txBody>
          <a:bodyPr wrap="none" anchor="ctr">
            <a:spAutoFit/>
          </a:bodyPr>
          <a:lstStyle/>
          <a:p>
            <a:endParaRPr lang="el-GR"/>
          </a:p>
        </p:txBody>
      </p:sp>
      <p:sp>
        <p:nvSpPr>
          <p:cNvPr id="44038" name="AutoShape 6"/>
          <p:cNvSpPr>
            <a:spLocks noChangeArrowheads="1"/>
          </p:cNvSpPr>
          <p:nvPr/>
        </p:nvSpPr>
        <p:spPr bwMode="auto">
          <a:xfrm>
            <a:off x="755650" y="2492375"/>
            <a:ext cx="8153400" cy="1108075"/>
          </a:xfrm>
          <a:prstGeom prst="roundRect">
            <a:avLst>
              <a:gd name="adj" fmla="val 21667"/>
            </a:avLst>
          </a:prstGeom>
          <a:noFill/>
          <a:ln w="9525">
            <a:noFill/>
            <a:round/>
            <a:headEnd/>
            <a:tailEnd/>
          </a:ln>
        </p:spPr>
        <p:txBody>
          <a:bodyPr anchor="b"/>
          <a:lstStyle/>
          <a:p>
            <a:pPr>
              <a:lnSpc>
                <a:spcPct val="90000"/>
              </a:lnSpc>
            </a:pPr>
            <a:br>
              <a:rPr lang="el-GR" sz="1800">
                <a:solidFill>
                  <a:schemeClr val="hlink"/>
                </a:solidFill>
                <a:latin typeface="Verdana" pitchFamily="34" charset="0"/>
              </a:rPr>
            </a:br>
            <a:endParaRPr lang="el-GR" sz="1800">
              <a:solidFill>
                <a:schemeClr val="hlink"/>
              </a:solidFill>
              <a:latin typeface="Verdana" pitchFamily="34" charset="0"/>
            </a:endParaRPr>
          </a:p>
        </p:txBody>
      </p:sp>
      <p:pic>
        <p:nvPicPr>
          <p:cNvPr id="8" name="Picture 3" descr="P:\6.Προώθηση\c ΚΑΤΑΧΩΡΗΣΕΙΣ ΔΗΜΙΟΥΡΓΙΚΑ\EOM LOGO\logo full.JPG">
            <a:extLst>
              <a:ext uri="{FF2B5EF4-FFF2-40B4-BE49-F238E27FC236}">
                <a16:creationId xmlns:a16="http://schemas.microsoft.com/office/drawing/2014/main" id="{F6ED918A-7142-4335-A2B6-FA461AE47BED}"/>
              </a:ext>
            </a:extLst>
          </p:cNvPr>
          <p:cNvPicPr>
            <a:picLocks noChangeAspect="1" noChangeArrowheads="1"/>
          </p:cNvPicPr>
          <p:nvPr/>
        </p:nvPicPr>
        <p:blipFill>
          <a:blip r:embed="rId2" cstate="print"/>
          <a:srcRect/>
          <a:stretch>
            <a:fillRect/>
          </a:stretch>
        </p:blipFill>
        <p:spPr bwMode="auto">
          <a:xfrm>
            <a:off x="197704" y="152400"/>
            <a:ext cx="1115892" cy="1066800"/>
          </a:xfrm>
          <a:prstGeom prst="rect">
            <a:avLst/>
          </a:prstGeom>
          <a:noFill/>
        </p:spPr>
      </p:pic>
      <p:pic>
        <p:nvPicPr>
          <p:cNvPr id="9" name="Εικόνα 8">
            <a:extLst>
              <a:ext uri="{FF2B5EF4-FFF2-40B4-BE49-F238E27FC236}">
                <a16:creationId xmlns:a16="http://schemas.microsoft.com/office/drawing/2014/main" id="{4152F83E-9597-4F9D-ACE8-FC7FCC0F3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1236" y="4177100"/>
            <a:ext cx="1341818" cy="1723720"/>
          </a:xfrm>
          <a:prstGeom prst="rect">
            <a:avLst/>
          </a:prstGeom>
        </p:spPr>
      </p:pic>
      <p:pic>
        <p:nvPicPr>
          <p:cNvPr id="10" name="Εικόνα 9">
            <a:extLst>
              <a:ext uri="{FF2B5EF4-FFF2-40B4-BE49-F238E27FC236}">
                <a16:creationId xmlns:a16="http://schemas.microsoft.com/office/drawing/2014/main" id="{7BDC3380-4079-41A9-81E6-602B4DFB66C6}"/>
              </a:ext>
            </a:extLst>
          </p:cNvPr>
          <p:cNvPicPr>
            <a:picLocks noChangeAspect="1"/>
          </p:cNvPicPr>
          <p:nvPr/>
        </p:nvPicPr>
        <p:blipFill>
          <a:blip r:embed="rId4"/>
          <a:stretch>
            <a:fillRect/>
          </a:stretch>
        </p:blipFill>
        <p:spPr>
          <a:xfrm>
            <a:off x="7295302" y="1737096"/>
            <a:ext cx="1485900" cy="1190625"/>
          </a:xfrm>
          <a:prstGeom prst="rect">
            <a:avLst/>
          </a:prstGeom>
        </p:spPr>
      </p:pic>
      <p:pic>
        <p:nvPicPr>
          <p:cNvPr id="11" name="Εικόνα 10">
            <a:extLst>
              <a:ext uri="{FF2B5EF4-FFF2-40B4-BE49-F238E27FC236}">
                <a16:creationId xmlns:a16="http://schemas.microsoft.com/office/drawing/2014/main" id="{A234D4D5-FC8F-4295-BE50-BEF85C4BA553}"/>
              </a:ext>
            </a:extLst>
          </p:cNvPr>
          <p:cNvPicPr>
            <a:picLocks noChangeAspect="1"/>
          </p:cNvPicPr>
          <p:nvPr/>
        </p:nvPicPr>
        <p:blipFill rotWithShape="1">
          <a:blip r:embed="rId5"/>
          <a:srcRect l="25386" t="4675" r="47444" b="63032"/>
          <a:stretch/>
        </p:blipFill>
        <p:spPr>
          <a:xfrm>
            <a:off x="5296637" y="1662506"/>
            <a:ext cx="1485900" cy="1323189"/>
          </a:xfrm>
          <a:prstGeom prst="rect">
            <a:avLst/>
          </a:prstGeom>
        </p:spPr>
      </p:pic>
      <p:pic>
        <p:nvPicPr>
          <p:cNvPr id="12" name="Εικόνα 11">
            <a:extLst>
              <a:ext uri="{FF2B5EF4-FFF2-40B4-BE49-F238E27FC236}">
                <a16:creationId xmlns:a16="http://schemas.microsoft.com/office/drawing/2014/main" id="{29C8BEB4-8F5E-4E99-855D-73191021B4E2}"/>
              </a:ext>
            </a:extLst>
          </p:cNvPr>
          <p:cNvPicPr>
            <a:picLocks noChangeAspect="1"/>
          </p:cNvPicPr>
          <p:nvPr/>
        </p:nvPicPr>
        <p:blipFill rotWithShape="1">
          <a:blip r:embed="rId5"/>
          <a:srcRect l="73003" t="10767" r="1437" b="61941"/>
          <a:stretch/>
        </p:blipFill>
        <p:spPr>
          <a:xfrm>
            <a:off x="7385049" y="4385493"/>
            <a:ext cx="1524001" cy="1219200"/>
          </a:xfrm>
          <a:prstGeom prst="rect">
            <a:avLst/>
          </a:prstGeom>
        </p:spPr>
      </p:pic>
      <p:pic>
        <p:nvPicPr>
          <p:cNvPr id="13" name="Εικόνα 12">
            <a:extLst>
              <a:ext uri="{FF2B5EF4-FFF2-40B4-BE49-F238E27FC236}">
                <a16:creationId xmlns:a16="http://schemas.microsoft.com/office/drawing/2014/main" id="{7CD1E3AB-161C-43D6-81EC-5902AF29CCC7}"/>
              </a:ext>
            </a:extLst>
          </p:cNvPr>
          <p:cNvPicPr>
            <a:picLocks noChangeAspect="1"/>
          </p:cNvPicPr>
          <p:nvPr/>
        </p:nvPicPr>
        <p:blipFill>
          <a:blip r:embed="rId6"/>
          <a:stretch>
            <a:fillRect/>
          </a:stretch>
        </p:blipFill>
        <p:spPr>
          <a:xfrm>
            <a:off x="6697208" y="3158344"/>
            <a:ext cx="1196187" cy="1196187"/>
          </a:xfrm>
          <a:prstGeom prst="rect">
            <a:avLst/>
          </a:prstGeom>
          <a:ln>
            <a:noFill/>
          </a:ln>
          <a:effectLst>
            <a:outerShdw blurRad="190500" algn="tl" rotWithShape="0">
              <a:srgbClr val="000000">
                <a:alpha val="70000"/>
              </a:srgbClr>
            </a:outerShdw>
          </a:effectLst>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FD9A12E5-54FB-4E72-B5E5-61CF884EC2CE}"/>
              </a:ext>
            </a:extLst>
          </p:cNvPr>
          <p:cNvPicPr>
            <a:picLocks noChangeAspect="1"/>
          </p:cNvPicPr>
          <p:nvPr/>
        </p:nvPicPr>
        <p:blipFill>
          <a:blip r:embed="rId2"/>
          <a:stretch>
            <a:fillRect/>
          </a:stretch>
        </p:blipFill>
        <p:spPr>
          <a:xfrm>
            <a:off x="990600" y="1042985"/>
            <a:ext cx="2438400" cy="2743200"/>
          </a:xfrm>
          <a:prstGeom prst="rect">
            <a:avLst/>
          </a:prstGeom>
        </p:spPr>
      </p:pic>
      <p:sp>
        <p:nvSpPr>
          <p:cNvPr id="44036" name="Rectangle 3"/>
          <p:cNvSpPr>
            <a:spLocks noChangeArrowheads="1"/>
          </p:cNvSpPr>
          <p:nvPr/>
        </p:nvSpPr>
        <p:spPr bwMode="auto">
          <a:xfrm>
            <a:off x="0" y="2009775"/>
            <a:ext cx="9144000" cy="0"/>
          </a:xfrm>
          <a:prstGeom prst="rect">
            <a:avLst/>
          </a:prstGeom>
          <a:noFill/>
          <a:ln w="9525">
            <a:noFill/>
            <a:miter lim="800000"/>
            <a:headEnd/>
            <a:tailEnd/>
          </a:ln>
        </p:spPr>
        <p:txBody>
          <a:bodyPr wrap="none" anchor="ctr">
            <a:spAutoFit/>
          </a:bodyPr>
          <a:lstStyle/>
          <a:p>
            <a:endParaRPr lang="el-GR"/>
          </a:p>
        </p:txBody>
      </p:sp>
      <p:sp>
        <p:nvSpPr>
          <p:cNvPr id="44038" name="AutoShape 6"/>
          <p:cNvSpPr>
            <a:spLocks noChangeArrowheads="1"/>
          </p:cNvSpPr>
          <p:nvPr/>
        </p:nvSpPr>
        <p:spPr bwMode="auto">
          <a:xfrm>
            <a:off x="755650" y="2492375"/>
            <a:ext cx="8153400" cy="1108075"/>
          </a:xfrm>
          <a:prstGeom prst="roundRect">
            <a:avLst>
              <a:gd name="adj" fmla="val 21667"/>
            </a:avLst>
          </a:prstGeom>
          <a:noFill/>
          <a:ln w="9525">
            <a:noFill/>
            <a:round/>
            <a:headEnd/>
            <a:tailEnd/>
          </a:ln>
        </p:spPr>
        <p:txBody>
          <a:bodyPr anchor="b"/>
          <a:lstStyle/>
          <a:p>
            <a:pPr>
              <a:lnSpc>
                <a:spcPct val="90000"/>
              </a:lnSpc>
            </a:pPr>
            <a:br>
              <a:rPr lang="el-GR" sz="1800">
                <a:solidFill>
                  <a:schemeClr val="hlink"/>
                </a:solidFill>
                <a:latin typeface="Verdana" pitchFamily="34" charset="0"/>
              </a:rPr>
            </a:br>
            <a:endParaRPr lang="el-GR" sz="1800">
              <a:solidFill>
                <a:schemeClr val="hlink"/>
              </a:solidFill>
              <a:latin typeface="Verdana" pitchFamily="34" charset="0"/>
            </a:endParaRPr>
          </a:p>
        </p:txBody>
      </p:sp>
      <p:pic>
        <p:nvPicPr>
          <p:cNvPr id="8" name="Picture 3" descr="P:\6.Προώθηση\c ΚΑΤΑΧΩΡΗΣΕΙΣ ΔΗΜΙΟΥΡΓΙΚΑ\EOM LOGO\logo full.JPG">
            <a:extLst>
              <a:ext uri="{FF2B5EF4-FFF2-40B4-BE49-F238E27FC236}">
                <a16:creationId xmlns:a16="http://schemas.microsoft.com/office/drawing/2014/main" id="{F6ED918A-7142-4335-A2B6-FA461AE47BED}"/>
              </a:ext>
            </a:extLst>
          </p:cNvPr>
          <p:cNvPicPr>
            <a:picLocks noChangeAspect="1" noChangeArrowheads="1"/>
          </p:cNvPicPr>
          <p:nvPr/>
        </p:nvPicPr>
        <p:blipFill>
          <a:blip r:embed="rId3" cstate="print"/>
          <a:srcRect/>
          <a:stretch>
            <a:fillRect/>
          </a:stretch>
        </p:blipFill>
        <p:spPr bwMode="auto">
          <a:xfrm>
            <a:off x="197704" y="152400"/>
            <a:ext cx="1115892" cy="1066800"/>
          </a:xfrm>
          <a:prstGeom prst="rect">
            <a:avLst/>
          </a:prstGeom>
          <a:noFill/>
        </p:spPr>
      </p:pic>
      <p:sp>
        <p:nvSpPr>
          <p:cNvPr id="9" name="Ορθογώνιο 8">
            <a:extLst>
              <a:ext uri="{FF2B5EF4-FFF2-40B4-BE49-F238E27FC236}">
                <a16:creationId xmlns:a16="http://schemas.microsoft.com/office/drawing/2014/main" id="{52B13040-6FED-4DB1-91CD-A9977851BFB2}"/>
              </a:ext>
            </a:extLst>
          </p:cNvPr>
          <p:cNvSpPr/>
          <p:nvPr/>
        </p:nvSpPr>
        <p:spPr>
          <a:xfrm>
            <a:off x="197704" y="4326240"/>
            <a:ext cx="8412896" cy="1569660"/>
          </a:xfrm>
          <a:prstGeom prst="rect">
            <a:avLst/>
          </a:prstGeom>
        </p:spPr>
        <p:txBody>
          <a:bodyPr wrap="square">
            <a:spAutoFit/>
          </a:bodyPr>
          <a:lstStyle/>
          <a:p>
            <a:pPr marL="285750" indent="-285750" algn="just">
              <a:buFont typeface="Wingdings" panose="05000000000000000000" pitchFamily="2" charset="2"/>
              <a:buChar char="ü"/>
            </a:pPr>
            <a:r>
              <a:rPr lang="el-GR" sz="1600" b="1" dirty="0">
                <a:solidFill>
                  <a:srgbClr val="C00000"/>
                </a:solidFill>
                <a:latin typeface="Calibri" panose="020F0502020204030204" pitchFamily="34" charset="0"/>
                <a:cs typeface="Calibri" panose="020F0502020204030204" pitchFamily="34" charset="0"/>
              </a:rPr>
              <a:t>Συζήτησε με τους εκπαιδευτικούς σου και με την οικογένειά σου όσα έμαθες σήμερα για τη Δωρεά </a:t>
            </a:r>
            <a:r>
              <a:rPr lang="en-US" sz="1600" b="1" dirty="0">
                <a:solidFill>
                  <a:srgbClr val="C00000"/>
                </a:solidFill>
                <a:latin typeface="Calibri" panose="020F0502020204030204" pitchFamily="34" charset="0"/>
                <a:cs typeface="Calibri" panose="020F0502020204030204" pitchFamily="34" charset="0"/>
              </a:rPr>
              <a:t>O</a:t>
            </a:r>
            <a:r>
              <a:rPr lang="el-GR" sz="1600" b="1" dirty="0">
                <a:solidFill>
                  <a:srgbClr val="C00000"/>
                </a:solidFill>
                <a:latin typeface="Calibri" panose="020F0502020204030204" pitchFamily="34" charset="0"/>
                <a:cs typeface="Calibri" panose="020F0502020204030204" pitchFamily="34" charset="0"/>
              </a:rPr>
              <a:t>ργάνων &amp; τις </a:t>
            </a:r>
            <a:r>
              <a:rPr lang="en-US" sz="1600" b="1" dirty="0">
                <a:solidFill>
                  <a:srgbClr val="C00000"/>
                </a:solidFill>
                <a:latin typeface="Calibri" panose="020F0502020204030204" pitchFamily="34" charset="0"/>
                <a:cs typeface="Calibri" panose="020F0502020204030204" pitchFamily="34" charset="0"/>
              </a:rPr>
              <a:t>M</a:t>
            </a:r>
            <a:r>
              <a:rPr lang="el-GR" sz="1600" b="1" dirty="0">
                <a:solidFill>
                  <a:srgbClr val="C00000"/>
                </a:solidFill>
                <a:latin typeface="Calibri" panose="020F0502020204030204" pitchFamily="34" charset="0"/>
                <a:cs typeface="Calibri" panose="020F0502020204030204" pitchFamily="34" charset="0"/>
              </a:rPr>
              <a:t>εταμοσχεύσεις</a:t>
            </a:r>
            <a:endParaRPr lang="en-US" sz="1600" b="1" dirty="0">
              <a:solidFill>
                <a:srgbClr val="C00000"/>
              </a:solidFill>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ü"/>
            </a:pPr>
            <a:endParaRPr lang="el-GR" sz="1600" b="1" dirty="0">
              <a:solidFill>
                <a:srgbClr val="C00000"/>
              </a:solidFill>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ü"/>
            </a:pPr>
            <a:endParaRPr lang="el-GR" sz="1600" b="1" dirty="0">
              <a:solidFill>
                <a:srgbClr val="C00000"/>
              </a:solidFill>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ü"/>
            </a:pPr>
            <a:r>
              <a:rPr lang="el-GR" sz="1600" b="1" dirty="0">
                <a:solidFill>
                  <a:srgbClr val="C00000"/>
                </a:solidFill>
                <a:latin typeface="Calibri" panose="020F0502020204030204" pitchFamily="34" charset="0"/>
                <a:cs typeface="Calibri" panose="020F0502020204030204" pitchFamily="34" charset="0"/>
              </a:rPr>
              <a:t>Έχεις απορίες?  Επικοινώνησε με τον ΕΟΜ στο τηλ. 1147 </a:t>
            </a:r>
          </a:p>
          <a:p>
            <a:pPr algn="just"/>
            <a:r>
              <a:rPr lang="el-GR" sz="1600" b="1" dirty="0">
                <a:solidFill>
                  <a:srgbClr val="C00000"/>
                </a:solidFill>
                <a:latin typeface="Calibri" panose="020F0502020204030204" pitchFamily="34" charset="0"/>
                <a:cs typeface="Calibri" panose="020F0502020204030204" pitchFamily="34" charset="0"/>
              </a:rPr>
              <a:t>      ή στείλε μας </a:t>
            </a:r>
            <a:r>
              <a:rPr lang="en-US" sz="1600" b="1" dirty="0">
                <a:solidFill>
                  <a:srgbClr val="C00000"/>
                </a:solidFill>
                <a:latin typeface="Calibri" panose="020F0502020204030204" pitchFamily="34" charset="0"/>
                <a:cs typeface="Calibri" panose="020F0502020204030204" pitchFamily="34" charset="0"/>
              </a:rPr>
              <a:t>e-mail </a:t>
            </a:r>
            <a:r>
              <a:rPr lang="el-GR" sz="1600" b="1" dirty="0">
                <a:solidFill>
                  <a:srgbClr val="C00000"/>
                </a:solidFill>
                <a:latin typeface="Calibri" panose="020F0502020204030204" pitchFamily="34" charset="0"/>
                <a:cs typeface="Calibri" panose="020F0502020204030204" pitchFamily="34" charset="0"/>
              </a:rPr>
              <a:t>στο </a:t>
            </a:r>
            <a:r>
              <a:rPr lang="en-US" sz="1600" b="1" dirty="0">
                <a:solidFill>
                  <a:srgbClr val="000000"/>
                </a:solidFill>
                <a:latin typeface="Calibri" panose="020F0502020204030204" pitchFamily="34" charset="0"/>
                <a:cs typeface="Calibri" panose="020F0502020204030204" pitchFamily="34" charset="0"/>
                <a:hlinkClick r:id="rId4"/>
              </a:rPr>
              <a:t>info@eom.gr</a:t>
            </a:r>
            <a:r>
              <a:rPr lang="en-US" sz="1600" b="1" dirty="0">
                <a:solidFill>
                  <a:srgbClr val="000000"/>
                </a:solidFill>
                <a:latin typeface="Calibri" panose="020F0502020204030204" pitchFamily="34" charset="0"/>
                <a:cs typeface="Calibri" panose="020F0502020204030204" pitchFamily="34" charset="0"/>
              </a:rPr>
              <a:t> </a:t>
            </a:r>
            <a:endParaRPr lang="el-GR" sz="1600" b="1" dirty="0">
              <a:latin typeface="Calibri" panose="020F0502020204030204" pitchFamily="34" charset="0"/>
              <a:cs typeface="Calibri" panose="020F0502020204030204" pitchFamily="34" charset="0"/>
            </a:endParaRPr>
          </a:p>
        </p:txBody>
      </p:sp>
      <p:pic>
        <p:nvPicPr>
          <p:cNvPr id="15" name="Εικόνα 14">
            <a:extLst>
              <a:ext uri="{FF2B5EF4-FFF2-40B4-BE49-F238E27FC236}">
                <a16:creationId xmlns:a16="http://schemas.microsoft.com/office/drawing/2014/main" id="{2B3616CD-514D-4586-AAE3-5E5D3782A01D}"/>
              </a:ext>
            </a:extLst>
          </p:cNvPr>
          <p:cNvPicPr>
            <a:picLocks noChangeAspect="1"/>
          </p:cNvPicPr>
          <p:nvPr/>
        </p:nvPicPr>
        <p:blipFill>
          <a:blip r:embed="rId5"/>
          <a:stretch>
            <a:fillRect/>
          </a:stretch>
        </p:blipFill>
        <p:spPr>
          <a:xfrm>
            <a:off x="6019800" y="4848224"/>
            <a:ext cx="1771650" cy="1771650"/>
          </a:xfrm>
          <a:prstGeom prst="rect">
            <a:avLst/>
          </a:prstGeom>
          <a:ln>
            <a:noFill/>
          </a:ln>
          <a:effectLst>
            <a:outerShdw blurRad="292100" dist="139700" dir="2700000" algn="tl" rotWithShape="0">
              <a:srgbClr val="333333">
                <a:alpha val="65000"/>
              </a:srgbClr>
            </a:outerShdw>
          </a:effectLst>
        </p:spPr>
      </p:pic>
      <p:pic>
        <p:nvPicPr>
          <p:cNvPr id="7" name="Εικόνα 6">
            <a:extLst>
              <a:ext uri="{FF2B5EF4-FFF2-40B4-BE49-F238E27FC236}">
                <a16:creationId xmlns:a16="http://schemas.microsoft.com/office/drawing/2014/main" id="{B14C0379-54E4-4A42-B2DE-A10E5D88E551}"/>
              </a:ext>
            </a:extLst>
          </p:cNvPr>
          <p:cNvPicPr>
            <a:picLocks noChangeAspect="1"/>
          </p:cNvPicPr>
          <p:nvPr/>
        </p:nvPicPr>
        <p:blipFill rotWithShape="1">
          <a:blip r:embed="rId6"/>
          <a:srcRect l="73003" t="10767" r="1437" b="61941"/>
          <a:stretch/>
        </p:blipFill>
        <p:spPr>
          <a:xfrm>
            <a:off x="7391399" y="2819400"/>
            <a:ext cx="1524001" cy="1219200"/>
          </a:xfrm>
          <a:prstGeom prst="rect">
            <a:avLst/>
          </a:prstGeom>
        </p:spPr>
      </p:pic>
      <p:sp>
        <p:nvSpPr>
          <p:cNvPr id="10" name="Φυσαλίδα ομιλίας: Έλλειψη 9">
            <a:extLst>
              <a:ext uri="{FF2B5EF4-FFF2-40B4-BE49-F238E27FC236}">
                <a16:creationId xmlns:a16="http://schemas.microsoft.com/office/drawing/2014/main" id="{A3FE0107-6FBA-442B-8D6C-1A810C9B2576}"/>
              </a:ext>
            </a:extLst>
          </p:cNvPr>
          <p:cNvSpPr/>
          <p:nvPr/>
        </p:nvSpPr>
        <p:spPr>
          <a:xfrm>
            <a:off x="4760907" y="1255410"/>
            <a:ext cx="2857502" cy="1645048"/>
          </a:xfrm>
          <a:prstGeom prst="wedgeEllipseCallout">
            <a:avLst>
              <a:gd name="adj1" fmla="val 42482"/>
              <a:gd name="adj2" fmla="val 55848"/>
            </a:avLst>
          </a:prstGeom>
          <a:solidFill>
            <a:srgbClr val="FFCE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dirty="0">
                <a:solidFill>
                  <a:srgbClr val="002060"/>
                </a:solidFill>
                <a:latin typeface="Comic Sans MS" panose="030F0702030302020204" pitchFamily="66" charset="0"/>
              </a:rPr>
              <a:t>Μπες στο </a:t>
            </a:r>
            <a:r>
              <a:rPr lang="en-US" sz="1400" dirty="0">
                <a:solidFill>
                  <a:srgbClr val="002060"/>
                </a:solidFill>
                <a:latin typeface="Comic Sans MS" panose="030F0702030302020204" pitchFamily="66" charset="0"/>
                <a:hlinkClick r:id="rId7">
                  <a:extLst>
                    <a:ext uri="{A12FA001-AC4F-418D-AE19-62706E023703}">
                      <ahyp:hlinkClr xmlns:ahyp="http://schemas.microsoft.com/office/drawing/2018/hyperlinkcolor" val="tx"/>
                    </a:ext>
                  </a:extLst>
                </a:hlinkClick>
              </a:rPr>
              <a:t>WWW.EOM.GR</a:t>
            </a:r>
            <a:endParaRPr lang="en-US" sz="1400" dirty="0">
              <a:solidFill>
                <a:srgbClr val="002060"/>
              </a:solidFill>
              <a:latin typeface="Comic Sans MS" panose="030F0702030302020204" pitchFamily="66" charset="0"/>
            </a:endParaRPr>
          </a:p>
          <a:p>
            <a:pPr algn="ctr"/>
            <a:r>
              <a:rPr lang="el-GR" sz="1400" dirty="0">
                <a:solidFill>
                  <a:srgbClr val="002060"/>
                </a:solidFill>
                <a:latin typeface="Comic Sans MS" panose="030F0702030302020204" pitchFamily="66" charset="0"/>
              </a:rPr>
              <a:t>και μάθε τα πάντα για τη Δωρεά Οργάνων &amp; τις Μεταμοσχεύσεις</a:t>
            </a:r>
            <a:r>
              <a:rPr lang="en-US" sz="1400" dirty="0">
                <a:solidFill>
                  <a:srgbClr val="002060"/>
                </a:solidFill>
                <a:latin typeface="Comic Sans MS" panose="030F0702030302020204" pitchFamily="66" charset="0"/>
              </a:rPr>
              <a:t> </a:t>
            </a:r>
            <a:endParaRPr lang="el-GR" sz="1400" dirty="0">
              <a:solidFill>
                <a:srgbClr val="002060"/>
              </a:solidFill>
              <a:latin typeface="Comic Sans MS" panose="030F0702030302020204" pitchFamily="66" charset="0"/>
            </a:endParaRPr>
          </a:p>
        </p:txBody>
      </p:sp>
      <p:sp>
        <p:nvSpPr>
          <p:cNvPr id="11" name="AutoShape 2">
            <a:extLst>
              <a:ext uri="{FF2B5EF4-FFF2-40B4-BE49-F238E27FC236}">
                <a16:creationId xmlns:a16="http://schemas.microsoft.com/office/drawing/2014/main" id="{7BDC095F-1F26-4475-9C4A-D70563BAC5CC}"/>
              </a:ext>
            </a:extLst>
          </p:cNvPr>
          <p:cNvSpPr txBox="1">
            <a:spLocks noChangeArrowheads="1"/>
          </p:cNvSpPr>
          <p:nvPr/>
        </p:nvSpPr>
        <p:spPr bwMode="auto">
          <a:xfrm>
            <a:off x="1476306" y="152400"/>
            <a:ext cx="3942622"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pPr eaLnBrk="1" hangingPunct="1"/>
            <a:r>
              <a:rPr lang="el-GR" sz="2000" b="1" dirty="0">
                <a:solidFill>
                  <a:srgbClr val="C00000"/>
                </a:solidFill>
                <a:latin typeface="Calibri" panose="020F0502020204030204" pitchFamily="34" charset="0"/>
                <a:cs typeface="Calibri" panose="020F0502020204030204" pitchFamily="34" charset="0"/>
              </a:rPr>
              <a:t>Θέλεις να μάθεις περισσότερα ?</a:t>
            </a:r>
            <a:endParaRPr lang="el-GR" sz="2000" b="1" i="1" dirty="0">
              <a:solidFill>
                <a:srgbClr val="C00000"/>
              </a:solidFill>
              <a:latin typeface="Calibri" panose="020F0502020204030204" pitchFamily="34" charset="0"/>
              <a:cs typeface="Calibri" panose="020F0502020204030204" pitchFamily="34" charset="0"/>
            </a:endParaRPr>
          </a:p>
        </p:txBody>
      </p:sp>
      <p:pic>
        <p:nvPicPr>
          <p:cNvPr id="4" name="Εικόνα 3">
            <a:extLst>
              <a:ext uri="{FF2B5EF4-FFF2-40B4-BE49-F238E27FC236}">
                <a16:creationId xmlns:a16="http://schemas.microsoft.com/office/drawing/2014/main" id="{59897F81-9D48-4C3A-986B-A80A1C4BB7D4}"/>
              </a:ext>
            </a:extLst>
          </p:cNvPr>
          <p:cNvPicPr>
            <a:picLocks noChangeAspect="1"/>
          </p:cNvPicPr>
          <p:nvPr/>
        </p:nvPicPr>
        <p:blipFill rotWithShape="1">
          <a:blip r:embed="rId8"/>
          <a:srcRect t="24383" r="-2701" b="28088"/>
          <a:stretch/>
        </p:blipFill>
        <p:spPr>
          <a:xfrm>
            <a:off x="2944013" y="957433"/>
            <a:ext cx="1627987" cy="753420"/>
          </a:xfrm>
          <a:prstGeom prst="rect">
            <a:avLst/>
          </a:prstGeom>
        </p:spPr>
      </p:pic>
    </p:spTree>
    <p:extLst>
      <p:ext uri="{BB962C8B-B14F-4D97-AF65-F5344CB8AC3E}">
        <p14:creationId xmlns:p14="http://schemas.microsoft.com/office/powerpoint/2010/main" val="227630855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6F68687-EBC1-4342-9E9B-D0941F2CCA23}"/>
              </a:ext>
            </a:extLst>
          </p:cNvPr>
          <p:cNvSpPr>
            <a:spLocks noGrp="1"/>
          </p:cNvSpPr>
          <p:nvPr>
            <p:ph type="title"/>
          </p:nvPr>
        </p:nvSpPr>
        <p:spPr>
          <a:xfrm>
            <a:off x="2109568" y="443956"/>
            <a:ext cx="6324600" cy="823512"/>
          </a:xfrm>
        </p:spPr>
        <p:txBody>
          <a:bodyPr/>
          <a:lstStyle/>
          <a:p>
            <a:r>
              <a:rPr lang="el-GR" sz="2000" b="1" dirty="0">
                <a:solidFill>
                  <a:srgbClr val="C00000"/>
                </a:solidFill>
                <a:latin typeface="Calibri" panose="020F0502020204030204" pitchFamily="34" charset="0"/>
                <a:cs typeface="Calibri" panose="020F0502020204030204" pitchFamily="34" charset="0"/>
              </a:rPr>
              <a:t>Τα όργανα του σώματος &amp; οι λειτουργίες τους</a:t>
            </a:r>
          </a:p>
        </p:txBody>
      </p:sp>
      <p:pic>
        <p:nvPicPr>
          <p:cNvPr id="5" name="Picture 3" descr="P:\6.Προώθηση\c ΚΑΤΑΧΩΡΗΣΕΙΣ ΔΗΜΙΟΥΡΓΙΚΑ\EOM LOGO\logo full.JPG">
            <a:extLst>
              <a:ext uri="{FF2B5EF4-FFF2-40B4-BE49-F238E27FC236}">
                <a16:creationId xmlns:a16="http://schemas.microsoft.com/office/drawing/2014/main" id="{8D474700-E6D3-498B-AD30-87CD03A2F2A3}"/>
              </a:ext>
            </a:extLst>
          </p:cNvPr>
          <p:cNvPicPr>
            <a:picLocks noChangeAspect="1" noChangeArrowheads="1"/>
          </p:cNvPicPr>
          <p:nvPr/>
        </p:nvPicPr>
        <p:blipFill>
          <a:blip r:embed="rId2" cstate="print"/>
          <a:srcRect/>
          <a:stretch>
            <a:fillRect/>
          </a:stretch>
        </p:blipFill>
        <p:spPr bwMode="auto">
          <a:xfrm>
            <a:off x="103308" y="76200"/>
            <a:ext cx="1115892" cy="1066800"/>
          </a:xfrm>
          <a:prstGeom prst="rect">
            <a:avLst/>
          </a:prstGeom>
          <a:noFill/>
        </p:spPr>
      </p:pic>
      <p:pic>
        <p:nvPicPr>
          <p:cNvPr id="6" name="Εικόνα 5">
            <a:extLst>
              <a:ext uri="{FF2B5EF4-FFF2-40B4-BE49-F238E27FC236}">
                <a16:creationId xmlns:a16="http://schemas.microsoft.com/office/drawing/2014/main" id="{D4CE83A3-646F-4D68-9430-3ABAF717141C}"/>
              </a:ext>
            </a:extLst>
          </p:cNvPr>
          <p:cNvPicPr>
            <a:picLocks noChangeAspect="1"/>
          </p:cNvPicPr>
          <p:nvPr/>
        </p:nvPicPr>
        <p:blipFill rotWithShape="1">
          <a:blip r:embed="rId3"/>
          <a:srcRect l="13352" t="52428" r="67466" b="33745"/>
          <a:stretch/>
        </p:blipFill>
        <p:spPr>
          <a:xfrm>
            <a:off x="6729193" y="4046653"/>
            <a:ext cx="1676400" cy="690282"/>
          </a:xfrm>
          <a:prstGeom prst="rect">
            <a:avLst/>
          </a:prstGeom>
          <a:ln>
            <a:noFill/>
          </a:ln>
          <a:effectLst>
            <a:outerShdw blurRad="190500" algn="tl" rotWithShape="0">
              <a:srgbClr val="000000">
                <a:alpha val="70000"/>
              </a:srgbClr>
            </a:outerShdw>
          </a:effectLst>
        </p:spPr>
      </p:pic>
      <p:pic>
        <p:nvPicPr>
          <p:cNvPr id="7" name="Εικόνα 6">
            <a:extLst>
              <a:ext uri="{FF2B5EF4-FFF2-40B4-BE49-F238E27FC236}">
                <a16:creationId xmlns:a16="http://schemas.microsoft.com/office/drawing/2014/main" id="{07442FB0-B4CA-4DB3-AD11-9B9161CCABB7}"/>
              </a:ext>
            </a:extLst>
          </p:cNvPr>
          <p:cNvPicPr>
            <a:picLocks noChangeAspect="1"/>
          </p:cNvPicPr>
          <p:nvPr/>
        </p:nvPicPr>
        <p:blipFill rotWithShape="1">
          <a:blip r:embed="rId3"/>
          <a:srcRect l="13352" t="26584" r="68594" b="59424"/>
          <a:stretch/>
        </p:blipFill>
        <p:spPr>
          <a:xfrm>
            <a:off x="511174" y="1363629"/>
            <a:ext cx="1477953" cy="654302"/>
          </a:xfrm>
          <a:prstGeom prst="rect">
            <a:avLst/>
          </a:prstGeom>
          <a:ln>
            <a:noFill/>
          </a:ln>
          <a:effectLst>
            <a:outerShdw blurRad="190500" algn="tl" rotWithShape="0">
              <a:srgbClr val="000000">
                <a:alpha val="70000"/>
              </a:srgbClr>
            </a:outerShdw>
          </a:effectLst>
        </p:spPr>
      </p:pic>
      <p:pic>
        <p:nvPicPr>
          <p:cNvPr id="8" name="Εικόνα 7">
            <a:extLst>
              <a:ext uri="{FF2B5EF4-FFF2-40B4-BE49-F238E27FC236}">
                <a16:creationId xmlns:a16="http://schemas.microsoft.com/office/drawing/2014/main" id="{B4D4C6B7-AC2A-41CF-B6ED-EC78582115DA}"/>
              </a:ext>
            </a:extLst>
          </p:cNvPr>
          <p:cNvPicPr>
            <a:picLocks noChangeAspect="1"/>
          </p:cNvPicPr>
          <p:nvPr/>
        </p:nvPicPr>
        <p:blipFill rotWithShape="1">
          <a:blip r:embed="rId3"/>
          <a:srcRect l="15609" t="40576" r="68594" b="47572"/>
          <a:stretch/>
        </p:blipFill>
        <p:spPr>
          <a:xfrm>
            <a:off x="433405" y="3158907"/>
            <a:ext cx="1584305" cy="678988"/>
          </a:xfrm>
          <a:prstGeom prst="rect">
            <a:avLst/>
          </a:prstGeom>
          <a:ln>
            <a:noFill/>
          </a:ln>
          <a:effectLst>
            <a:outerShdw blurRad="190500" algn="tl" rotWithShape="0">
              <a:srgbClr val="000000">
                <a:alpha val="70000"/>
              </a:srgbClr>
            </a:outerShdw>
          </a:effectLst>
        </p:spPr>
      </p:pic>
      <p:pic>
        <p:nvPicPr>
          <p:cNvPr id="10" name="Εικόνα 9">
            <a:extLst>
              <a:ext uri="{FF2B5EF4-FFF2-40B4-BE49-F238E27FC236}">
                <a16:creationId xmlns:a16="http://schemas.microsoft.com/office/drawing/2014/main" id="{10354B96-CAA8-4B28-8BDB-D70E67901BF4}"/>
              </a:ext>
            </a:extLst>
          </p:cNvPr>
          <p:cNvPicPr>
            <a:picLocks noChangeAspect="1"/>
          </p:cNvPicPr>
          <p:nvPr/>
        </p:nvPicPr>
        <p:blipFill rotWithShape="1">
          <a:blip r:embed="rId3"/>
          <a:srcRect l="67513" t="26255" r="9920" b="59918"/>
          <a:stretch/>
        </p:blipFill>
        <p:spPr>
          <a:xfrm>
            <a:off x="6553199" y="2095683"/>
            <a:ext cx="1880969" cy="658339"/>
          </a:xfrm>
          <a:prstGeom prst="rect">
            <a:avLst/>
          </a:prstGeom>
          <a:ln>
            <a:noFill/>
          </a:ln>
          <a:effectLst>
            <a:outerShdw blurRad="190500" algn="tl" rotWithShape="0">
              <a:srgbClr val="000000">
                <a:alpha val="70000"/>
              </a:srgbClr>
            </a:outerShdw>
          </a:effectLst>
        </p:spPr>
      </p:pic>
      <p:pic>
        <p:nvPicPr>
          <p:cNvPr id="11" name="Εικόνα 10">
            <a:extLst>
              <a:ext uri="{FF2B5EF4-FFF2-40B4-BE49-F238E27FC236}">
                <a16:creationId xmlns:a16="http://schemas.microsoft.com/office/drawing/2014/main" id="{1D2521A1-39BD-4594-9EAD-601AD721A20D}"/>
              </a:ext>
            </a:extLst>
          </p:cNvPr>
          <p:cNvPicPr>
            <a:picLocks noChangeAspect="1"/>
          </p:cNvPicPr>
          <p:nvPr/>
        </p:nvPicPr>
        <p:blipFill rotWithShape="1">
          <a:blip r:embed="rId3"/>
          <a:srcRect l="67513" t="52428" r="12177" b="33745"/>
          <a:stretch/>
        </p:blipFill>
        <p:spPr>
          <a:xfrm>
            <a:off x="423872" y="4863152"/>
            <a:ext cx="1506528" cy="585872"/>
          </a:xfrm>
          <a:prstGeom prst="rect">
            <a:avLst/>
          </a:prstGeom>
          <a:ln>
            <a:noFill/>
          </a:ln>
          <a:effectLst>
            <a:outerShdw blurRad="190500" algn="tl" rotWithShape="0">
              <a:srgbClr val="000000">
                <a:alpha val="70000"/>
              </a:srgbClr>
            </a:outerShdw>
          </a:effectLst>
        </p:spPr>
      </p:pic>
      <p:sp>
        <p:nvSpPr>
          <p:cNvPr id="3" name="Ορθογώνιο 2">
            <a:extLst>
              <a:ext uri="{FF2B5EF4-FFF2-40B4-BE49-F238E27FC236}">
                <a16:creationId xmlns:a16="http://schemas.microsoft.com/office/drawing/2014/main" id="{23354DC9-C905-40A2-891E-5FE0498109D5}"/>
              </a:ext>
            </a:extLst>
          </p:cNvPr>
          <p:cNvSpPr/>
          <p:nvPr/>
        </p:nvSpPr>
        <p:spPr>
          <a:xfrm>
            <a:off x="414347" y="4084753"/>
            <a:ext cx="6148378" cy="738664"/>
          </a:xfrm>
          <a:prstGeom prst="rect">
            <a:avLst/>
          </a:prstGeom>
        </p:spPr>
        <p:txBody>
          <a:bodyPr wrap="square">
            <a:spAutoFit/>
          </a:bodyPr>
          <a:lstStyle/>
          <a:p>
            <a:pPr algn="just"/>
            <a:r>
              <a:rPr lang="el-GR" sz="1400" dirty="0">
                <a:latin typeface="Calibri" panose="020F0502020204030204" pitchFamily="34" charset="0"/>
                <a:cs typeface="Calibri" panose="020F0502020204030204" pitchFamily="34" charset="0"/>
              </a:rPr>
              <a:t>Ρυθμίζουν τη συγκέντρωση των ούρων προκειμένου να διατηρούν την ισορροπία των μεταλλικών στοιχείων και του νερού, φιλτράρουν το άχρηστο νερό και τις χημικές ουσίες του αίματος. Καθαρίζουν τον οργανισμό μας από τοξίνες. </a:t>
            </a:r>
          </a:p>
        </p:txBody>
      </p:sp>
      <p:sp>
        <p:nvSpPr>
          <p:cNvPr id="12" name="Ορθογώνιο 11">
            <a:extLst>
              <a:ext uri="{FF2B5EF4-FFF2-40B4-BE49-F238E27FC236}">
                <a16:creationId xmlns:a16="http://schemas.microsoft.com/office/drawing/2014/main" id="{304C7D7D-C0B3-4C32-ACF0-EE7486D06FB5}"/>
              </a:ext>
            </a:extLst>
          </p:cNvPr>
          <p:cNvSpPr/>
          <p:nvPr/>
        </p:nvSpPr>
        <p:spPr>
          <a:xfrm>
            <a:off x="404822" y="2112649"/>
            <a:ext cx="6092923" cy="738664"/>
          </a:xfrm>
          <a:prstGeom prst="rect">
            <a:avLst/>
          </a:prstGeom>
        </p:spPr>
        <p:txBody>
          <a:bodyPr wrap="square">
            <a:spAutoFit/>
          </a:bodyPr>
          <a:lstStyle/>
          <a:p>
            <a:pPr algn="just"/>
            <a:r>
              <a:rPr lang="el-GR" sz="1400" dirty="0">
                <a:latin typeface="Calibri" panose="020F0502020204030204" pitchFamily="34" charset="0"/>
                <a:cs typeface="Calibri" panose="020F0502020204030204" pitchFamily="34" charset="0"/>
              </a:rPr>
              <a:t>Ο κύριος σκοπός των πνευμόνων είναι να φέρουν σε άμεση επαφή τον αέρα και το αίμα, έτσι ώστε το οξυγόνο να προστεθεί στο αίμα και το διοξείδιο του άνθρακα να απομακρυνθεί. Αυτό συντελείται μέσω της αναπνοής. </a:t>
            </a:r>
          </a:p>
        </p:txBody>
      </p:sp>
      <p:sp>
        <p:nvSpPr>
          <p:cNvPr id="13" name="Ορθογώνιο 12">
            <a:extLst>
              <a:ext uri="{FF2B5EF4-FFF2-40B4-BE49-F238E27FC236}">
                <a16:creationId xmlns:a16="http://schemas.microsoft.com/office/drawing/2014/main" id="{D446E67E-F877-41A4-954A-5C36FCCAF418}"/>
              </a:ext>
            </a:extLst>
          </p:cNvPr>
          <p:cNvSpPr/>
          <p:nvPr/>
        </p:nvSpPr>
        <p:spPr>
          <a:xfrm>
            <a:off x="2046285" y="2915202"/>
            <a:ext cx="6359308" cy="1169551"/>
          </a:xfrm>
          <a:prstGeom prst="rect">
            <a:avLst/>
          </a:prstGeom>
        </p:spPr>
        <p:txBody>
          <a:bodyPr wrap="square">
            <a:spAutoFit/>
          </a:bodyPr>
          <a:lstStyle/>
          <a:p>
            <a:pPr algn="just"/>
            <a:r>
              <a:rPr lang="el-GR" sz="1400" dirty="0">
                <a:latin typeface="Calibri" panose="020F0502020204030204" pitchFamily="34" charset="0"/>
                <a:cs typeface="Calibri" panose="020F0502020204030204" pitchFamily="34" charset="0"/>
              </a:rPr>
              <a:t>Διεξάγει περισσότερες από 300 διαφορετικές λειτουργίες (σύνθεση πρωτεϊνών του πλάσματος, παραγωγή ορμονών κ.ά.). Παίζει κυρίαρχο ρόλο στον μεταβολισμό. Φιλτράρει τις πρωτεΐνες του αίματος, εξουδετερώνει τις τοξικές ουσίες από το σώμα και διασπά τις τροφές για να τις αποθηκεύσει και να παράγει ενέργεια. Παράγει τη χολή που διαλύει τα λίπη και τις λιπαρές τροφές.</a:t>
            </a:r>
          </a:p>
        </p:txBody>
      </p:sp>
      <p:sp>
        <p:nvSpPr>
          <p:cNvPr id="14" name="Ορθογώνιο 13">
            <a:extLst>
              <a:ext uri="{FF2B5EF4-FFF2-40B4-BE49-F238E27FC236}">
                <a16:creationId xmlns:a16="http://schemas.microsoft.com/office/drawing/2014/main" id="{9F1BA16C-7EF9-47AC-BF71-FC243E7CD9F0}"/>
              </a:ext>
            </a:extLst>
          </p:cNvPr>
          <p:cNvSpPr/>
          <p:nvPr/>
        </p:nvSpPr>
        <p:spPr>
          <a:xfrm>
            <a:off x="1989127" y="4879557"/>
            <a:ext cx="6359307" cy="523220"/>
          </a:xfrm>
          <a:prstGeom prst="rect">
            <a:avLst/>
          </a:prstGeom>
        </p:spPr>
        <p:txBody>
          <a:bodyPr wrap="square">
            <a:spAutoFit/>
          </a:bodyPr>
          <a:lstStyle/>
          <a:p>
            <a:pPr algn="just"/>
            <a:r>
              <a:rPr lang="el-GR" sz="1400" dirty="0">
                <a:latin typeface="Calibri" panose="020F0502020204030204" pitchFamily="34" charset="0"/>
                <a:cs typeface="Calibri" panose="020F0502020204030204" pitchFamily="34" charset="0"/>
              </a:rPr>
              <a:t>Παράγει υγρό που εξουδετερώνει το οξύ του στομαχιού και βοηθάει στην πέψη των τροφών. Δημιουργεί ορμόνες και παράγει την ινσουλίνη.</a:t>
            </a:r>
          </a:p>
        </p:txBody>
      </p:sp>
      <p:sp>
        <p:nvSpPr>
          <p:cNvPr id="15" name="Ορθογώνιο 14">
            <a:extLst>
              <a:ext uri="{FF2B5EF4-FFF2-40B4-BE49-F238E27FC236}">
                <a16:creationId xmlns:a16="http://schemas.microsoft.com/office/drawing/2014/main" id="{F855E3C9-0920-4E1B-9160-44EE771FA6E4}"/>
              </a:ext>
            </a:extLst>
          </p:cNvPr>
          <p:cNvSpPr/>
          <p:nvPr/>
        </p:nvSpPr>
        <p:spPr>
          <a:xfrm>
            <a:off x="2054114" y="1359062"/>
            <a:ext cx="6435508" cy="738664"/>
          </a:xfrm>
          <a:prstGeom prst="rect">
            <a:avLst/>
          </a:prstGeom>
        </p:spPr>
        <p:txBody>
          <a:bodyPr wrap="square">
            <a:spAutoFit/>
          </a:bodyPr>
          <a:lstStyle/>
          <a:p>
            <a:pPr algn="just"/>
            <a:r>
              <a:rPr lang="el-GR" sz="1400" dirty="0">
                <a:latin typeface="Calibri" panose="020F0502020204030204" pitchFamily="34" charset="0"/>
                <a:cs typeface="Calibri" panose="020F0502020204030204" pitchFamily="34" charset="0"/>
              </a:rPr>
              <a:t>Η καρδιά Η καρδιά είναι μια μυϊκή αντλία στο θώρακα που εργάζεται διαρκώς, ωθώντας μέρα-νύχτα αίμα σε όλο το σώμα. Συσπάται και χαλαρώνει 100.000 φορές την ημέρα.</a:t>
            </a:r>
          </a:p>
        </p:txBody>
      </p:sp>
      <p:sp>
        <p:nvSpPr>
          <p:cNvPr id="16" name="Τίτλος 1">
            <a:extLst>
              <a:ext uri="{FF2B5EF4-FFF2-40B4-BE49-F238E27FC236}">
                <a16:creationId xmlns:a16="http://schemas.microsoft.com/office/drawing/2014/main" id="{EC23280C-9C77-4C7E-AEC1-621C4F423283}"/>
              </a:ext>
            </a:extLst>
          </p:cNvPr>
          <p:cNvSpPr txBox="1">
            <a:spLocks/>
          </p:cNvSpPr>
          <p:nvPr/>
        </p:nvSpPr>
        <p:spPr bwMode="auto">
          <a:xfrm>
            <a:off x="228600" y="5632014"/>
            <a:ext cx="8915400" cy="10156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pPr marL="285750" indent="-285750" algn="ctr">
              <a:buFont typeface="Wingdings" panose="05000000000000000000" pitchFamily="2" charset="2"/>
              <a:buChar char="Ø"/>
            </a:pPr>
            <a:r>
              <a:rPr lang="el-GR" sz="1400" b="1" dirty="0">
                <a:solidFill>
                  <a:srgbClr val="002060"/>
                </a:solidFill>
                <a:latin typeface="Calibri" panose="020F0502020204030204" pitchFamily="34" charset="0"/>
                <a:cs typeface="Calibri" panose="020F0502020204030204" pitchFamily="34" charset="0"/>
              </a:rPr>
              <a:t>Τί θα συμβεί αν κάποιο από αυτά τα όργανα σταματήσει να λειτουργεί επαρκώς ?</a:t>
            </a:r>
          </a:p>
          <a:p>
            <a:pPr marL="285750" indent="-285750" algn="ctr">
              <a:buFont typeface="Wingdings" panose="05000000000000000000" pitchFamily="2" charset="2"/>
              <a:buChar char="Ø"/>
            </a:pPr>
            <a:endParaRPr lang="el-GR" sz="1400" b="1" dirty="0">
              <a:solidFill>
                <a:srgbClr val="002060"/>
              </a:solidFill>
              <a:latin typeface="Calibri" panose="020F0502020204030204" pitchFamily="34" charset="0"/>
              <a:cs typeface="Calibri" panose="020F0502020204030204" pitchFamily="34" charset="0"/>
            </a:endParaRPr>
          </a:p>
          <a:p>
            <a:pPr marL="285750" indent="-285750" algn="ctr">
              <a:buFont typeface="Wingdings" panose="05000000000000000000" pitchFamily="2" charset="2"/>
              <a:buChar char="Ø"/>
            </a:pPr>
            <a:r>
              <a:rPr lang="el-GR" sz="1400" b="1" dirty="0">
                <a:solidFill>
                  <a:srgbClr val="002060"/>
                </a:solidFill>
                <a:latin typeface="Calibri" panose="020F0502020204030204" pitchFamily="34" charset="0"/>
                <a:cs typeface="Calibri" panose="020F0502020204030204" pitchFamily="34" charset="0"/>
              </a:rPr>
              <a:t>Τί πρέπει να γίνει αν έχουν εξαντληθεί όλες οι φαρμακευτικές ή ιατρικές παρεμβάσεις (π.χ. ένα χειρουργείο), που θα μπορούσαν να βοηθήσουν ένα όργανο να λειτουργήσει σωστά? </a:t>
            </a:r>
          </a:p>
        </p:txBody>
      </p:sp>
      <p:cxnSp>
        <p:nvCxnSpPr>
          <p:cNvPr id="18" name="Ευθεία γραμμή σύνδεσης 17">
            <a:extLst>
              <a:ext uri="{FF2B5EF4-FFF2-40B4-BE49-F238E27FC236}">
                <a16:creationId xmlns:a16="http://schemas.microsoft.com/office/drawing/2014/main" id="{CD450766-7714-430E-BFE9-AC2A220A837C}"/>
              </a:ext>
            </a:extLst>
          </p:cNvPr>
          <p:cNvCxnSpPr/>
          <p:nvPr/>
        </p:nvCxnSpPr>
        <p:spPr>
          <a:xfrm>
            <a:off x="3124200" y="1981200"/>
            <a:ext cx="5224234"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Ευθεία γραμμή σύνδεσης 18">
            <a:extLst>
              <a:ext uri="{FF2B5EF4-FFF2-40B4-BE49-F238E27FC236}">
                <a16:creationId xmlns:a16="http://schemas.microsoft.com/office/drawing/2014/main" id="{316E585D-393C-403D-80F5-AB1C0F0AE1D8}"/>
              </a:ext>
            </a:extLst>
          </p:cNvPr>
          <p:cNvCxnSpPr>
            <a:cxnSpLocks/>
          </p:cNvCxnSpPr>
          <p:nvPr/>
        </p:nvCxnSpPr>
        <p:spPr>
          <a:xfrm>
            <a:off x="512083" y="2895600"/>
            <a:ext cx="5888717"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Ευθεία γραμμή σύνδεσης 20">
            <a:extLst>
              <a:ext uri="{FF2B5EF4-FFF2-40B4-BE49-F238E27FC236}">
                <a16:creationId xmlns:a16="http://schemas.microsoft.com/office/drawing/2014/main" id="{003C75C9-297A-4272-B7D4-0599F37A68AB}"/>
              </a:ext>
            </a:extLst>
          </p:cNvPr>
          <p:cNvCxnSpPr>
            <a:cxnSpLocks/>
          </p:cNvCxnSpPr>
          <p:nvPr/>
        </p:nvCxnSpPr>
        <p:spPr>
          <a:xfrm>
            <a:off x="511174" y="4114800"/>
            <a:ext cx="6042025"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Ευθεία γραμμή σύνδεσης 22">
            <a:extLst>
              <a:ext uri="{FF2B5EF4-FFF2-40B4-BE49-F238E27FC236}">
                <a16:creationId xmlns:a16="http://schemas.microsoft.com/office/drawing/2014/main" id="{E8C9B051-9DD2-4804-A18A-3CCEE652C97E}"/>
              </a:ext>
            </a:extLst>
          </p:cNvPr>
          <p:cNvCxnSpPr>
            <a:cxnSpLocks/>
          </p:cNvCxnSpPr>
          <p:nvPr/>
        </p:nvCxnSpPr>
        <p:spPr>
          <a:xfrm flipV="1">
            <a:off x="2109568" y="4879557"/>
            <a:ext cx="6238866" cy="9525"/>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Ευθεία γραμμή σύνδεσης 24">
            <a:extLst>
              <a:ext uri="{FF2B5EF4-FFF2-40B4-BE49-F238E27FC236}">
                <a16:creationId xmlns:a16="http://schemas.microsoft.com/office/drawing/2014/main" id="{EBE86A9E-3DB1-4A63-AB36-230EB7120C89}"/>
              </a:ext>
            </a:extLst>
          </p:cNvPr>
          <p:cNvCxnSpPr>
            <a:cxnSpLocks/>
          </p:cNvCxnSpPr>
          <p:nvPr/>
        </p:nvCxnSpPr>
        <p:spPr>
          <a:xfrm flipV="1">
            <a:off x="2109568" y="5402777"/>
            <a:ext cx="6238866" cy="46247"/>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29800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5CA9FF7F-99D0-43D0-9BB6-F76920F7C7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1450" y="5093726"/>
            <a:ext cx="1295400" cy="1664091"/>
          </a:xfrm>
          <a:prstGeom prst="rect">
            <a:avLst/>
          </a:prstGeom>
        </p:spPr>
      </p:pic>
      <p:sp>
        <p:nvSpPr>
          <p:cNvPr id="562178" name="Rectangle 2"/>
          <p:cNvSpPr>
            <a:spLocks noChangeArrowheads="1"/>
          </p:cNvSpPr>
          <p:nvPr/>
        </p:nvSpPr>
        <p:spPr bwMode="auto">
          <a:xfrm>
            <a:off x="468313" y="1628775"/>
            <a:ext cx="8280400" cy="3367088"/>
          </a:xfrm>
          <a:prstGeom prst="rect">
            <a:avLst/>
          </a:prstGeom>
          <a:noFill/>
          <a:ln w="9525">
            <a:noFill/>
            <a:miter lim="800000"/>
            <a:headEnd/>
            <a:tailEnd/>
          </a:ln>
          <a:effectLst/>
        </p:spPr>
        <p:txBody>
          <a:bodyPr/>
          <a:lstStyle/>
          <a:p>
            <a:pPr marL="342900" indent="-342900" algn="ctr">
              <a:defRPr/>
            </a:pPr>
            <a:endParaRPr lang="en-US" sz="2800" b="1">
              <a:solidFill>
                <a:srgbClr val="FFFF00"/>
              </a:solidFill>
              <a:effectLst>
                <a:outerShdw blurRad="38100" dist="38100" dir="2700000" algn="tl">
                  <a:srgbClr val="C0C0C0"/>
                </a:outerShdw>
              </a:effectLst>
              <a:latin typeface="Verdana" pitchFamily="34" charset="0"/>
              <a:cs typeface="Arial" charset="0"/>
            </a:endParaRPr>
          </a:p>
        </p:txBody>
      </p:sp>
      <p:sp>
        <p:nvSpPr>
          <p:cNvPr id="1029" name="Rectangle 5"/>
          <p:cNvSpPr>
            <a:spLocks noChangeArrowheads="1"/>
          </p:cNvSpPr>
          <p:nvPr/>
        </p:nvSpPr>
        <p:spPr bwMode="auto">
          <a:xfrm>
            <a:off x="468313" y="3048000"/>
            <a:ext cx="7989887" cy="2354491"/>
          </a:xfrm>
          <a:prstGeom prst="rect">
            <a:avLst/>
          </a:prstGeom>
          <a:noFill/>
          <a:ln w="9525">
            <a:noFill/>
            <a:miter lim="800000"/>
            <a:headEnd/>
            <a:tailEnd/>
          </a:ln>
        </p:spPr>
        <p:txBody>
          <a:bodyPr wrap="square">
            <a:spAutoFit/>
          </a:bodyPr>
          <a:lstStyle/>
          <a:p>
            <a:pPr marL="342900" indent="-342900">
              <a:spcBef>
                <a:spcPct val="50000"/>
              </a:spcBef>
              <a:buFont typeface="Arial" panose="020B0604020202020204" pitchFamily="34" charset="0"/>
              <a:buChar char="•"/>
            </a:pPr>
            <a:r>
              <a:rPr lang="el-GR" sz="1400" dirty="0">
                <a:solidFill>
                  <a:srgbClr val="002060"/>
                </a:solidFill>
                <a:latin typeface="Calibri" pitchFamily="34" charset="0"/>
                <a:cs typeface="Calibri" pitchFamily="34" charset="0"/>
              </a:rPr>
              <a:t>Η μεταμόσχευση είναι η αντικατάσταση ενός οργάνου που δυσλειτουργεί με ένα υγειές όργανο που ονομάζεται «μόσχευμα»</a:t>
            </a:r>
          </a:p>
          <a:p>
            <a:pPr marL="342900" indent="-342900">
              <a:spcBef>
                <a:spcPct val="50000"/>
              </a:spcBef>
              <a:buFont typeface="Arial" panose="020B0604020202020204" pitchFamily="34" charset="0"/>
              <a:buChar char="•"/>
            </a:pPr>
            <a:r>
              <a:rPr lang="el-GR" sz="1400" dirty="0">
                <a:solidFill>
                  <a:srgbClr val="002060"/>
                </a:solidFill>
                <a:latin typeface="Calibri" pitchFamily="34" charset="0"/>
                <a:cs typeface="Calibri" pitchFamily="34" charset="0"/>
              </a:rPr>
              <a:t>Τα μοσχεύματα προέρχονται από αποβιώσαντες δοτές οργάνων ή από ζώντες δότες στην περίπτωση του νεφρού ή και του ήπατος.</a:t>
            </a:r>
          </a:p>
          <a:p>
            <a:pPr marL="342900" indent="-342900">
              <a:spcBef>
                <a:spcPct val="50000"/>
              </a:spcBef>
              <a:buFont typeface="Arial" panose="020B0604020202020204" pitchFamily="34" charset="0"/>
              <a:buChar char="•"/>
            </a:pPr>
            <a:r>
              <a:rPr lang="el-GR" sz="1400" dirty="0">
                <a:solidFill>
                  <a:srgbClr val="002060"/>
                </a:solidFill>
                <a:latin typeface="Calibri" pitchFamily="34" charset="0"/>
                <a:cs typeface="Calibri" pitchFamily="34" charset="0"/>
              </a:rPr>
              <a:t>Τον σπουδαιότερο παράγοντα στην εξέλιξη των μεταμοσχεύσεων αποτελεί η ύπαρξη ή όχι επαρκών μοσχευμάτων.</a:t>
            </a:r>
            <a:endParaRPr lang="en-US" sz="1400" dirty="0">
              <a:solidFill>
                <a:srgbClr val="002060"/>
              </a:solidFill>
              <a:latin typeface="Calibri" pitchFamily="34" charset="0"/>
              <a:cs typeface="Calibri" pitchFamily="34" charset="0"/>
            </a:endParaRPr>
          </a:p>
          <a:p>
            <a:pPr marL="342900" indent="-342900">
              <a:spcBef>
                <a:spcPct val="50000"/>
              </a:spcBef>
              <a:buFont typeface="Arial" panose="020B0604020202020204" pitchFamily="34" charset="0"/>
              <a:buChar char="•"/>
            </a:pPr>
            <a:r>
              <a:rPr lang="en-US" sz="1400" dirty="0">
                <a:solidFill>
                  <a:srgbClr val="002060"/>
                </a:solidFill>
                <a:latin typeface="Calibri" pitchFamily="34" charset="0"/>
                <a:cs typeface="Calibri" pitchFamily="34" charset="0"/>
              </a:rPr>
              <a:t>H </a:t>
            </a:r>
            <a:r>
              <a:rPr lang="el-GR" sz="1400" dirty="0">
                <a:solidFill>
                  <a:srgbClr val="002060"/>
                </a:solidFill>
                <a:latin typeface="Calibri" pitchFamily="34" charset="0"/>
                <a:cs typeface="Calibri" pitchFamily="34" charset="0"/>
              </a:rPr>
              <a:t>πρώτη επιτυχημένη μεταμόσχευση οργάνου (νεφρού) έγινε το 1954 στη Βοστώνη μεταξύ μονοωογενών διδύμων αδερφών. Αυτό έδειξε πόσο σημαντική είναι η συμβατότητα δότη &amp; λήπτη στις μεταμοσχεύσεις.</a:t>
            </a:r>
            <a:endParaRPr lang="en-US" sz="1400" dirty="0">
              <a:solidFill>
                <a:srgbClr val="002060"/>
              </a:solidFill>
              <a:latin typeface="Calibri" pitchFamily="34" charset="0"/>
              <a:cs typeface="Calibri" pitchFamily="34" charset="0"/>
            </a:endParaRPr>
          </a:p>
        </p:txBody>
      </p:sp>
      <p:sp>
        <p:nvSpPr>
          <p:cNvPr id="1030" name="AutoShape 6"/>
          <p:cNvSpPr>
            <a:spLocks noGrp="1" noChangeArrowheads="1"/>
          </p:cNvSpPr>
          <p:nvPr>
            <p:ph type="title" idx="4294967295"/>
          </p:nvPr>
        </p:nvSpPr>
        <p:spPr>
          <a:xfrm>
            <a:off x="1257300" y="304800"/>
            <a:ext cx="4150123" cy="1066800"/>
          </a:xfrm>
        </p:spPr>
        <p:txBody>
          <a:bodyPr/>
          <a:lstStyle/>
          <a:p>
            <a:pPr eaLnBrk="1" hangingPunct="1"/>
            <a:r>
              <a:rPr lang="el-GR" sz="2000" b="1" dirty="0">
                <a:solidFill>
                  <a:srgbClr val="FF9933"/>
                </a:solidFill>
                <a:latin typeface="Calibri" panose="020F0502020204030204" pitchFamily="34" charset="0"/>
                <a:cs typeface="Calibri" panose="020F0502020204030204" pitchFamily="34" charset="0"/>
              </a:rPr>
              <a:t>Δωρεά &amp; Μεταμόσχευση Οργάνων :</a:t>
            </a:r>
          </a:p>
        </p:txBody>
      </p:sp>
      <p:pic>
        <p:nvPicPr>
          <p:cNvPr id="7" name="Picture 3" descr="P:\6.Προώθηση\c ΚΑΤΑΧΩΡΗΣΕΙΣ ΔΗΜΙΟΥΡΓΙΚΑ\EOM LOGO\logo full.JPG"/>
          <p:cNvPicPr>
            <a:picLocks noChangeAspect="1" noChangeArrowheads="1"/>
          </p:cNvPicPr>
          <p:nvPr/>
        </p:nvPicPr>
        <p:blipFill>
          <a:blip r:embed="rId3" cstate="print"/>
          <a:srcRect/>
          <a:stretch>
            <a:fillRect/>
          </a:stretch>
        </p:blipFill>
        <p:spPr bwMode="auto">
          <a:xfrm>
            <a:off x="103308" y="76200"/>
            <a:ext cx="1115892" cy="1066800"/>
          </a:xfrm>
          <a:prstGeom prst="rect">
            <a:avLst/>
          </a:prstGeom>
          <a:noFill/>
        </p:spPr>
      </p:pic>
      <p:pic>
        <p:nvPicPr>
          <p:cNvPr id="2" name="Εικόνα 1">
            <a:extLst>
              <a:ext uri="{FF2B5EF4-FFF2-40B4-BE49-F238E27FC236}">
                <a16:creationId xmlns:a16="http://schemas.microsoft.com/office/drawing/2014/main" id="{46977DEA-6494-49CE-98D2-05C7C8AF05AA}"/>
              </a:ext>
            </a:extLst>
          </p:cNvPr>
          <p:cNvPicPr>
            <a:picLocks noChangeAspect="1"/>
          </p:cNvPicPr>
          <p:nvPr/>
        </p:nvPicPr>
        <p:blipFill>
          <a:blip r:embed="rId4"/>
          <a:stretch>
            <a:fillRect/>
          </a:stretch>
        </p:blipFill>
        <p:spPr>
          <a:xfrm>
            <a:off x="5732882" y="1121743"/>
            <a:ext cx="2801518" cy="1621457"/>
          </a:xfrm>
          <a:prstGeom prst="rect">
            <a:avLst/>
          </a:prstGeom>
          <a:ln>
            <a:noFill/>
          </a:ln>
          <a:effectLst>
            <a:outerShdw blurRad="292100" dist="139700" dir="2700000" algn="tl" rotWithShape="0">
              <a:srgbClr val="333333">
                <a:alpha val="65000"/>
              </a:srgbClr>
            </a:outerShdw>
          </a:effectLst>
        </p:spPr>
      </p:pic>
      <p:sp>
        <p:nvSpPr>
          <p:cNvPr id="3" name="Φυσαλίδα ομιλίας: Έλλειψη 2">
            <a:extLst>
              <a:ext uri="{FF2B5EF4-FFF2-40B4-BE49-F238E27FC236}">
                <a16:creationId xmlns:a16="http://schemas.microsoft.com/office/drawing/2014/main" id="{08FFBA02-C62A-489A-A183-25C37E0CD2E8}"/>
              </a:ext>
            </a:extLst>
          </p:cNvPr>
          <p:cNvSpPr/>
          <p:nvPr/>
        </p:nvSpPr>
        <p:spPr>
          <a:xfrm>
            <a:off x="4618038" y="5325264"/>
            <a:ext cx="2590800" cy="1263568"/>
          </a:xfrm>
          <a:prstGeom prst="wedgeEllipseCallout">
            <a:avLst>
              <a:gd name="adj1" fmla="val 82106"/>
              <a:gd name="adj2" fmla="val 13284"/>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dirty="0">
                <a:solidFill>
                  <a:srgbClr val="FF6600"/>
                </a:solidFill>
                <a:latin typeface="Comic Sans MS" panose="030F0702030302020204" pitchFamily="66" charset="0"/>
              </a:rPr>
              <a:t>Τί άλλο γνωρίζετε για τις μεταμοσχεύσεις ?</a:t>
            </a:r>
          </a:p>
        </p:txBody>
      </p:sp>
      <p:pic>
        <p:nvPicPr>
          <p:cNvPr id="6" name="Εικόνα 5">
            <a:extLst>
              <a:ext uri="{FF2B5EF4-FFF2-40B4-BE49-F238E27FC236}">
                <a16:creationId xmlns:a16="http://schemas.microsoft.com/office/drawing/2014/main" id="{39372B62-EDC5-4EF5-B342-CE195098601A}"/>
              </a:ext>
            </a:extLst>
          </p:cNvPr>
          <p:cNvPicPr>
            <a:picLocks noChangeAspect="1"/>
          </p:cNvPicPr>
          <p:nvPr/>
        </p:nvPicPr>
        <p:blipFill>
          <a:blip r:embed="rId5"/>
          <a:stretch>
            <a:fillRect/>
          </a:stretch>
        </p:blipFill>
        <p:spPr>
          <a:xfrm>
            <a:off x="1468459" y="1089424"/>
            <a:ext cx="3659246" cy="1829623"/>
          </a:xfrm>
          <a:prstGeom prst="rect">
            <a:avLst/>
          </a:prstGeom>
        </p:spPr>
      </p:pic>
    </p:spTree>
  </p:cSld>
  <p:clrMapOvr>
    <a:masterClrMapping/>
  </p:clrMapOvr>
  <p:transition>
    <p:pull dir="l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a:extLst>
              <a:ext uri="{FF2B5EF4-FFF2-40B4-BE49-F238E27FC236}">
                <a16:creationId xmlns:a16="http://schemas.microsoft.com/office/drawing/2014/main" id="{962BD237-9ADA-4970-A2C7-8108AEB6D76C}"/>
              </a:ext>
            </a:extLst>
          </p:cNvPr>
          <p:cNvSpPr txBox="1"/>
          <p:nvPr/>
        </p:nvSpPr>
        <p:spPr>
          <a:xfrm>
            <a:off x="1419499" y="1123950"/>
            <a:ext cx="6156684" cy="553998"/>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3000" dirty="0">
                <a:solidFill>
                  <a:srgbClr val="FF0000"/>
                </a:solidFill>
                <a:latin typeface="Cooper Black" pitchFamily="18" charset="0"/>
                <a:cs typeface="Calibri" pitchFamily="34" charset="0"/>
              </a:rPr>
              <a:t>“No Donor  - No Transplant”</a:t>
            </a:r>
            <a:endParaRPr lang="el-GR" sz="3000" dirty="0">
              <a:solidFill>
                <a:srgbClr val="FF0000"/>
              </a:solidFill>
              <a:latin typeface="Calibri" pitchFamily="34" charset="0"/>
              <a:cs typeface="Calibri" pitchFamily="34" charset="0"/>
            </a:endParaRPr>
          </a:p>
        </p:txBody>
      </p:sp>
      <p:pic>
        <p:nvPicPr>
          <p:cNvPr id="8" name="Picture 3" descr="P:\6.Προώθηση\c ΚΑΤΑΧΩΡΗΣΕΙΣ ΔΗΜΙΟΥΡΓΙΚΑ\EOM LOGO\logo full.JPG">
            <a:extLst>
              <a:ext uri="{FF2B5EF4-FFF2-40B4-BE49-F238E27FC236}">
                <a16:creationId xmlns:a16="http://schemas.microsoft.com/office/drawing/2014/main" id="{974267EA-3E19-460E-9A32-4A3D73E28423}"/>
              </a:ext>
            </a:extLst>
          </p:cNvPr>
          <p:cNvPicPr>
            <a:picLocks noChangeAspect="1" noChangeArrowheads="1"/>
          </p:cNvPicPr>
          <p:nvPr/>
        </p:nvPicPr>
        <p:blipFill>
          <a:blip r:embed="rId2" cstate="print"/>
          <a:srcRect/>
          <a:stretch>
            <a:fillRect/>
          </a:stretch>
        </p:blipFill>
        <p:spPr bwMode="auto">
          <a:xfrm>
            <a:off x="103308" y="76200"/>
            <a:ext cx="1115892" cy="1066800"/>
          </a:xfrm>
          <a:prstGeom prst="rect">
            <a:avLst/>
          </a:prstGeom>
          <a:noFill/>
        </p:spPr>
      </p:pic>
      <p:sp>
        <p:nvSpPr>
          <p:cNvPr id="6" name="TextBox 3">
            <a:extLst>
              <a:ext uri="{FF2B5EF4-FFF2-40B4-BE49-F238E27FC236}">
                <a16:creationId xmlns:a16="http://schemas.microsoft.com/office/drawing/2014/main" id="{9D75B51F-F28D-483F-B7F5-1B823BBE4544}"/>
              </a:ext>
            </a:extLst>
          </p:cNvPr>
          <p:cNvSpPr txBox="1"/>
          <p:nvPr/>
        </p:nvSpPr>
        <p:spPr>
          <a:xfrm>
            <a:off x="609600" y="5420380"/>
            <a:ext cx="8305800" cy="523220"/>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2800" dirty="0">
                <a:solidFill>
                  <a:srgbClr val="FF0000"/>
                </a:solidFill>
                <a:latin typeface="Calibri" panose="020F0502020204030204" pitchFamily="34" charset="0"/>
                <a:cs typeface="Calibri" panose="020F0502020204030204" pitchFamily="34" charset="0"/>
              </a:rPr>
              <a:t>“</a:t>
            </a:r>
            <a:r>
              <a:rPr lang="el-GR" sz="2800" dirty="0">
                <a:solidFill>
                  <a:srgbClr val="FF0000"/>
                </a:solidFill>
                <a:latin typeface="Calibri" panose="020F0502020204030204" pitchFamily="34" charset="0"/>
                <a:cs typeface="Calibri" panose="020F0502020204030204" pitchFamily="34" charset="0"/>
              </a:rPr>
              <a:t> Χωρίς δότες οργάνων</a:t>
            </a:r>
            <a:r>
              <a:rPr lang="en-US" sz="2800" dirty="0">
                <a:solidFill>
                  <a:srgbClr val="FF0000"/>
                </a:solidFill>
                <a:latin typeface="Calibri" panose="020F0502020204030204" pitchFamily="34" charset="0"/>
                <a:cs typeface="Calibri" panose="020F0502020204030204" pitchFamily="34" charset="0"/>
              </a:rPr>
              <a:t> </a:t>
            </a:r>
            <a:r>
              <a:rPr lang="el-GR" sz="2800" dirty="0">
                <a:solidFill>
                  <a:srgbClr val="FF0000"/>
                </a:solidFill>
                <a:latin typeface="Calibri" panose="020F0502020204030204" pitchFamily="34" charset="0"/>
                <a:cs typeface="Calibri" panose="020F0502020204030204" pitchFamily="34" charset="0"/>
              </a:rPr>
              <a:t>δεν γίνονται μεταμοσχεύσεις</a:t>
            </a:r>
            <a:r>
              <a:rPr lang="en-US" sz="2800" dirty="0">
                <a:solidFill>
                  <a:srgbClr val="FF0000"/>
                </a:solidFill>
                <a:latin typeface="Calibri" panose="020F0502020204030204" pitchFamily="34" charset="0"/>
                <a:cs typeface="Calibri" panose="020F0502020204030204" pitchFamily="34" charset="0"/>
              </a:rPr>
              <a:t>”</a:t>
            </a:r>
            <a:endParaRPr lang="el-GR" sz="2800" dirty="0">
              <a:solidFill>
                <a:srgbClr val="FF0000"/>
              </a:solidFill>
              <a:latin typeface="Calibri" panose="020F0502020204030204" pitchFamily="34" charset="0"/>
              <a:cs typeface="Calibri" pitchFamily="34" charset="0"/>
            </a:endParaRPr>
          </a:p>
        </p:txBody>
      </p:sp>
      <p:pic>
        <p:nvPicPr>
          <p:cNvPr id="3" name="Εικόνα 2">
            <a:extLst>
              <a:ext uri="{FF2B5EF4-FFF2-40B4-BE49-F238E27FC236}">
                <a16:creationId xmlns:a16="http://schemas.microsoft.com/office/drawing/2014/main" id="{BBBABB81-64AC-42E9-A02F-A764E4DB892F}"/>
              </a:ext>
            </a:extLst>
          </p:cNvPr>
          <p:cNvPicPr>
            <a:picLocks noChangeAspect="1"/>
          </p:cNvPicPr>
          <p:nvPr/>
        </p:nvPicPr>
        <p:blipFill>
          <a:blip r:embed="rId3"/>
          <a:stretch>
            <a:fillRect/>
          </a:stretch>
        </p:blipFill>
        <p:spPr>
          <a:xfrm>
            <a:off x="1981200" y="1971298"/>
            <a:ext cx="4953000" cy="31341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90679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body" idx="4294967295"/>
          </p:nvPr>
        </p:nvSpPr>
        <p:spPr>
          <a:xfrm>
            <a:off x="800100" y="1600200"/>
            <a:ext cx="7620000" cy="3124200"/>
          </a:xfrm>
        </p:spPr>
        <p:txBody>
          <a:bodyPr/>
          <a:lstStyle/>
          <a:p>
            <a:pPr algn="just" eaLnBrk="1" hangingPunct="1">
              <a:buFont typeface="Wingdings" pitchFamily="2" charset="2"/>
              <a:buNone/>
            </a:pPr>
            <a:r>
              <a:rPr lang="el-GR" sz="1600" i="1" dirty="0">
                <a:solidFill>
                  <a:srgbClr val="0070C0"/>
                </a:solidFill>
                <a:latin typeface="Calibri" panose="020F0502020204030204" pitchFamily="34" charset="0"/>
                <a:cs typeface="Calibri" panose="020F0502020204030204" pitchFamily="34" charset="0"/>
              </a:rPr>
              <a:t>«Η ιδιαιτερότητα των μεταμοσχεύσεων οφείλεται στο γεγονός ότι:</a:t>
            </a:r>
          </a:p>
          <a:p>
            <a:pPr algn="just" eaLnBrk="1" hangingPunct="1">
              <a:buFont typeface="Wingdings" pitchFamily="2" charset="2"/>
              <a:buNone/>
            </a:pPr>
            <a:endParaRPr lang="el-GR" sz="1600" i="1" dirty="0">
              <a:solidFill>
                <a:srgbClr val="0070C0"/>
              </a:solidFill>
              <a:latin typeface="Calibri" panose="020F0502020204030204" pitchFamily="34" charset="0"/>
              <a:cs typeface="Calibri" panose="020F0502020204030204" pitchFamily="34" charset="0"/>
            </a:endParaRPr>
          </a:p>
          <a:p>
            <a:pPr algn="just" eaLnBrk="1" hangingPunct="1"/>
            <a:r>
              <a:rPr lang="el-GR" sz="1600" i="1" dirty="0">
                <a:solidFill>
                  <a:srgbClr val="0070C0"/>
                </a:solidFill>
                <a:latin typeface="Calibri" panose="020F0502020204030204" pitchFamily="34" charset="0"/>
                <a:cs typeface="Calibri" panose="020F0502020204030204" pitchFamily="34" charset="0"/>
              </a:rPr>
              <a:t>η ανάπτυξη και η διάδοσή τους, δεν εξαρτάται μόνο από την </a:t>
            </a:r>
            <a:r>
              <a:rPr lang="el-GR" sz="1600" b="1" i="1" u="sng" dirty="0">
                <a:solidFill>
                  <a:srgbClr val="0070C0"/>
                </a:solidFill>
                <a:latin typeface="Calibri" panose="020F0502020204030204" pitchFamily="34" charset="0"/>
                <a:cs typeface="Calibri" panose="020F0502020204030204" pitchFamily="34" charset="0"/>
              </a:rPr>
              <a:t>επιστημονική &amp; τεχνολογική πρόοδο</a:t>
            </a:r>
            <a:r>
              <a:rPr lang="el-GR" sz="1600" i="1" dirty="0">
                <a:solidFill>
                  <a:srgbClr val="0070C0"/>
                </a:solidFill>
                <a:latin typeface="Calibri" panose="020F0502020204030204" pitchFamily="34" charset="0"/>
                <a:cs typeface="Calibri" panose="020F0502020204030204" pitchFamily="34" charset="0"/>
              </a:rPr>
              <a:t>, </a:t>
            </a:r>
          </a:p>
          <a:p>
            <a:pPr algn="just" eaLnBrk="1" hangingPunct="1"/>
            <a:endParaRPr lang="el-GR" sz="1600" i="1" dirty="0">
              <a:solidFill>
                <a:srgbClr val="0070C0"/>
              </a:solidFill>
              <a:latin typeface="Calibri" panose="020F0502020204030204" pitchFamily="34" charset="0"/>
              <a:cs typeface="Calibri" panose="020F0502020204030204" pitchFamily="34" charset="0"/>
            </a:endParaRPr>
          </a:p>
          <a:p>
            <a:pPr algn="just" eaLnBrk="1" hangingPunct="1">
              <a:buFont typeface="Wingdings" pitchFamily="2" charset="2"/>
              <a:buNone/>
            </a:pPr>
            <a:r>
              <a:rPr lang="el-GR" sz="1600" i="1" dirty="0">
                <a:solidFill>
                  <a:srgbClr val="0070C0"/>
                </a:solidFill>
                <a:latin typeface="Calibri" panose="020F0502020204030204" pitchFamily="34" charset="0"/>
                <a:cs typeface="Calibri" panose="020F0502020204030204" pitchFamily="34" charset="0"/>
              </a:rPr>
              <a:t>αλλά κυρίως</a:t>
            </a:r>
          </a:p>
          <a:p>
            <a:pPr algn="just" eaLnBrk="1" hangingPunct="1">
              <a:buFont typeface="Wingdings" pitchFamily="2" charset="2"/>
              <a:buNone/>
            </a:pPr>
            <a:endParaRPr lang="el-GR" sz="1600" i="1" dirty="0">
              <a:solidFill>
                <a:srgbClr val="0070C0"/>
              </a:solidFill>
              <a:latin typeface="Calibri" panose="020F0502020204030204" pitchFamily="34" charset="0"/>
              <a:cs typeface="Calibri" panose="020F0502020204030204" pitchFamily="34" charset="0"/>
            </a:endParaRPr>
          </a:p>
          <a:p>
            <a:pPr algn="just" eaLnBrk="1" hangingPunct="1"/>
            <a:r>
              <a:rPr lang="el-GR" sz="1600" i="1" dirty="0">
                <a:solidFill>
                  <a:srgbClr val="0070C0"/>
                </a:solidFill>
                <a:latin typeface="Calibri" panose="020F0502020204030204" pitchFamily="34" charset="0"/>
                <a:cs typeface="Calibri" panose="020F0502020204030204" pitchFamily="34" charset="0"/>
              </a:rPr>
              <a:t>από την </a:t>
            </a:r>
            <a:r>
              <a:rPr lang="el-GR" sz="1600" b="1" i="1" u="sng" dirty="0">
                <a:solidFill>
                  <a:srgbClr val="0070C0"/>
                </a:solidFill>
                <a:latin typeface="Calibri" panose="020F0502020204030204" pitchFamily="34" charset="0"/>
                <a:cs typeface="Calibri" panose="020F0502020204030204" pitchFamily="34" charset="0"/>
              </a:rPr>
              <a:t>ευαισθητοποίηση και συμμετοχή των κοινωνικών φορέων &amp; όλου του κοινωνικού συνόλου</a:t>
            </a:r>
            <a:r>
              <a:rPr lang="el-GR" sz="1600" b="1" i="1" dirty="0">
                <a:solidFill>
                  <a:srgbClr val="0070C0"/>
                </a:solidFill>
                <a:latin typeface="Calibri" panose="020F0502020204030204" pitchFamily="34" charset="0"/>
                <a:cs typeface="Calibri" panose="020F0502020204030204" pitchFamily="34" charset="0"/>
              </a:rPr>
              <a:t>…»</a:t>
            </a:r>
          </a:p>
        </p:txBody>
      </p:sp>
      <p:pic>
        <p:nvPicPr>
          <p:cNvPr id="74754" name="Picture 2" descr="Αποτέλεσμα εικόνας για organ donor"/>
          <p:cNvPicPr>
            <a:picLocks noChangeAspect="1" noChangeArrowheads="1"/>
          </p:cNvPicPr>
          <p:nvPr/>
        </p:nvPicPr>
        <p:blipFill>
          <a:blip r:embed="rId2"/>
          <a:srcRect/>
          <a:stretch>
            <a:fillRect/>
          </a:stretch>
        </p:blipFill>
        <p:spPr bwMode="auto">
          <a:xfrm>
            <a:off x="2667000" y="4403618"/>
            <a:ext cx="3886200" cy="2264206"/>
          </a:xfrm>
          <a:prstGeom prst="rect">
            <a:avLst/>
          </a:prstGeom>
          <a:noFill/>
        </p:spPr>
      </p:pic>
      <p:pic>
        <p:nvPicPr>
          <p:cNvPr id="4" name="Picture 3" descr="P:\6.Προώθηση\c ΚΑΤΑΧΩΡΗΣΕΙΣ ΔΗΜΙΟΥΡΓΙΚΑ\EOM LOGO\logo full.JPG"/>
          <p:cNvPicPr>
            <a:picLocks noChangeAspect="1" noChangeArrowheads="1"/>
          </p:cNvPicPr>
          <p:nvPr/>
        </p:nvPicPr>
        <p:blipFill>
          <a:blip r:embed="rId3" cstate="print"/>
          <a:srcRect/>
          <a:stretch>
            <a:fillRect/>
          </a:stretch>
        </p:blipFill>
        <p:spPr bwMode="auto">
          <a:xfrm>
            <a:off x="103308" y="76200"/>
            <a:ext cx="1115892" cy="1066800"/>
          </a:xfrm>
          <a:prstGeom prst="rect">
            <a:avLst/>
          </a:prstGeom>
          <a:noFill/>
        </p:spPr>
      </p:pic>
      <p:sp>
        <p:nvSpPr>
          <p:cNvPr id="5" name="AutoShape 6">
            <a:extLst>
              <a:ext uri="{FF2B5EF4-FFF2-40B4-BE49-F238E27FC236}">
                <a16:creationId xmlns:a16="http://schemas.microsoft.com/office/drawing/2014/main" id="{6121ABB9-244E-4605-8140-1F2AEF88985D}"/>
              </a:ext>
            </a:extLst>
          </p:cNvPr>
          <p:cNvSpPr txBox="1">
            <a:spLocks noChangeArrowheads="1"/>
          </p:cNvSpPr>
          <p:nvPr/>
        </p:nvSpPr>
        <p:spPr bwMode="auto">
          <a:xfrm>
            <a:off x="661254" y="381000"/>
            <a:ext cx="82296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pPr algn="ctr" eaLnBrk="1" hangingPunct="1"/>
            <a:r>
              <a:rPr lang="el-GR" sz="2000" b="1" dirty="0">
                <a:solidFill>
                  <a:srgbClr val="CC0000"/>
                </a:solidFill>
                <a:latin typeface="Calibri" panose="020F0502020204030204" pitchFamily="34" charset="0"/>
                <a:cs typeface="Calibri" panose="020F0502020204030204" pitchFamily="34" charset="0"/>
              </a:rPr>
              <a:t>Η σημασία της κοινωνικής ευαισθητοποίησης:</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body" idx="4294967295"/>
          </p:nvPr>
        </p:nvSpPr>
        <p:spPr>
          <a:xfrm>
            <a:off x="670779" y="469014"/>
            <a:ext cx="8066087" cy="4648200"/>
          </a:xfrm>
        </p:spPr>
        <p:txBody>
          <a:bodyPr/>
          <a:lstStyle/>
          <a:p>
            <a:pPr algn="ctr" eaLnBrk="1" hangingPunct="1">
              <a:buFont typeface="Wingdings" pitchFamily="2" charset="2"/>
              <a:buNone/>
            </a:pPr>
            <a:r>
              <a:rPr lang="el-GR" sz="3600" b="1" dirty="0">
                <a:solidFill>
                  <a:srgbClr val="0070C0"/>
                </a:solidFill>
                <a:latin typeface="Calibri" pitchFamily="34" charset="0"/>
                <a:cs typeface="Calibri" pitchFamily="34" charset="0"/>
              </a:rPr>
              <a:t>  </a:t>
            </a:r>
            <a:r>
              <a:rPr lang="el-GR" sz="2000" dirty="0">
                <a:solidFill>
                  <a:srgbClr val="0070C0"/>
                </a:solidFill>
                <a:latin typeface="Calibri" pitchFamily="34" charset="0"/>
                <a:cs typeface="Calibri" pitchFamily="34" charset="0"/>
              </a:rPr>
              <a:t>	</a:t>
            </a:r>
            <a:r>
              <a:rPr lang="el-GR" sz="2000" b="1" dirty="0">
                <a:solidFill>
                  <a:srgbClr val="0070C0"/>
                </a:solidFill>
                <a:latin typeface="Calibri" pitchFamily="34" charset="0"/>
                <a:cs typeface="Calibri" pitchFamily="34" charset="0"/>
              </a:rPr>
              <a:t>ΜΕΤΑΜΟΣΧΕΥΣΗ ΣΥΜΠΑΓΩΝ ΟΡΓΑΝΩΝ</a:t>
            </a:r>
          </a:p>
          <a:p>
            <a:pPr algn="ctr" eaLnBrk="1" hangingPunct="1">
              <a:buFont typeface="Wingdings" pitchFamily="2" charset="2"/>
              <a:buNone/>
            </a:pPr>
            <a:endParaRPr lang="el-GR" sz="2000" b="1" dirty="0">
              <a:solidFill>
                <a:srgbClr val="0070C0"/>
              </a:solidFill>
              <a:latin typeface="Calibri" pitchFamily="34" charset="0"/>
              <a:cs typeface="Calibri" pitchFamily="34" charset="0"/>
            </a:endParaRPr>
          </a:p>
          <a:p>
            <a:pPr eaLnBrk="1" hangingPunct="1">
              <a:buClr>
                <a:srgbClr val="FF3300"/>
              </a:buClr>
              <a:buFont typeface="Wingdings" pitchFamily="2" charset="2"/>
              <a:buChar char="q"/>
            </a:pPr>
            <a:r>
              <a:rPr lang="el-GR" sz="1600" dirty="0">
                <a:solidFill>
                  <a:srgbClr val="0070C0"/>
                </a:solidFill>
                <a:latin typeface="Calibri" pitchFamily="34" charset="0"/>
                <a:cs typeface="Calibri" pitchFamily="34" charset="0"/>
              </a:rPr>
              <a:t>Η </a:t>
            </a:r>
            <a:r>
              <a:rPr lang="el-GR" sz="1600" u="sng" dirty="0">
                <a:solidFill>
                  <a:srgbClr val="0070C0"/>
                </a:solidFill>
                <a:latin typeface="Calibri" pitchFamily="34" charset="0"/>
                <a:cs typeface="Calibri" pitchFamily="34" charset="0"/>
              </a:rPr>
              <a:t>μόνη</a:t>
            </a:r>
            <a:r>
              <a:rPr lang="el-GR" sz="1600" dirty="0">
                <a:solidFill>
                  <a:srgbClr val="0070C0"/>
                </a:solidFill>
                <a:latin typeface="Calibri" pitchFamily="34" charset="0"/>
                <a:cs typeface="Calibri" pitchFamily="34" charset="0"/>
              </a:rPr>
              <a:t> θεραπευτική λύση για τις σοβαρές δυσλειτουργίες / ανεπάρκεια καρδιάς, ήπατος και πνεύμονα</a:t>
            </a:r>
          </a:p>
          <a:p>
            <a:pPr eaLnBrk="1" hangingPunct="1">
              <a:buClr>
                <a:srgbClr val="FF3300"/>
              </a:buClr>
              <a:buFont typeface="Wingdings" pitchFamily="2" charset="2"/>
              <a:buChar char="q"/>
            </a:pPr>
            <a:endParaRPr lang="el-GR" sz="1600" dirty="0">
              <a:solidFill>
                <a:srgbClr val="0070C0"/>
              </a:solidFill>
              <a:latin typeface="Calibri" pitchFamily="34" charset="0"/>
              <a:cs typeface="Calibri" pitchFamily="34" charset="0"/>
            </a:endParaRPr>
          </a:p>
          <a:p>
            <a:pPr eaLnBrk="1" hangingPunct="1">
              <a:buClr>
                <a:srgbClr val="FF3300"/>
              </a:buClr>
              <a:buFont typeface="Wingdings" pitchFamily="2" charset="2"/>
              <a:buChar char="q"/>
            </a:pPr>
            <a:endParaRPr lang="el-GR" sz="1800" dirty="0">
              <a:solidFill>
                <a:srgbClr val="0070C0"/>
              </a:solidFill>
              <a:latin typeface="Calibri" pitchFamily="34" charset="0"/>
              <a:cs typeface="Calibri" pitchFamily="34" charset="0"/>
            </a:endParaRPr>
          </a:p>
          <a:p>
            <a:pPr eaLnBrk="1" hangingPunct="1">
              <a:buClr>
                <a:srgbClr val="FF3300"/>
              </a:buClr>
              <a:buFont typeface="Wingdings" pitchFamily="2" charset="2"/>
              <a:buNone/>
            </a:pPr>
            <a:endParaRPr lang="en-US" sz="1800" dirty="0">
              <a:solidFill>
                <a:srgbClr val="0070C0"/>
              </a:solidFill>
              <a:latin typeface="Calibri" pitchFamily="34" charset="0"/>
              <a:cs typeface="Calibri" pitchFamily="34" charset="0"/>
            </a:endParaRPr>
          </a:p>
          <a:p>
            <a:pPr marL="109537" indent="0" eaLnBrk="1" hangingPunct="1">
              <a:buClr>
                <a:srgbClr val="FF3300"/>
              </a:buClr>
              <a:buNone/>
            </a:pPr>
            <a:endParaRPr lang="el-GR" sz="1800" dirty="0">
              <a:solidFill>
                <a:srgbClr val="0070C0"/>
              </a:solidFill>
              <a:latin typeface="Calibri" pitchFamily="34" charset="0"/>
              <a:cs typeface="Calibri" pitchFamily="34" charset="0"/>
            </a:endParaRPr>
          </a:p>
          <a:p>
            <a:pPr eaLnBrk="1" hangingPunct="1">
              <a:buClr>
                <a:srgbClr val="FF3300"/>
              </a:buClr>
              <a:buFont typeface="Wingdings" pitchFamily="2" charset="2"/>
              <a:buChar char="q"/>
            </a:pPr>
            <a:r>
              <a:rPr lang="el-GR" sz="1600" dirty="0">
                <a:solidFill>
                  <a:srgbClr val="0070C0"/>
                </a:solidFill>
                <a:latin typeface="Calibri" pitchFamily="34" charset="0"/>
                <a:cs typeface="Calibri" pitchFamily="34" charset="0"/>
              </a:rPr>
              <a:t>Η </a:t>
            </a:r>
            <a:r>
              <a:rPr lang="el-GR" sz="1600" u="sng" dirty="0">
                <a:solidFill>
                  <a:srgbClr val="0070C0"/>
                </a:solidFill>
                <a:latin typeface="Calibri" pitchFamily="34" charset="0"/>
                <a:cs typeface="Calibri" pitchFamily="34" charset="0"/>
              </a:rPr>
              <a:t>πιο αποτελεσματική</a:t>
            </a:r>
            <a:r>
              <a:rPr lang="el-GR" sz="1600" dirty="0">
                <a:solidFill>
                  <a:srgbClr val="0070C0"/>
                </a:solidFill>
                <a:latin typeface="Calibri" pitchFamily="34" charset="0"/>
                <a:cs typeface="Calibri" pitchFamily="34" charset="0"/>
              </a:rPr>
              <a:t> θεραπεία για την τελικού σταδίου νεφρική ανεπάρκεια</a:t>
            </a:r>
          </a:p>
          <a:p>
            <a:pPr lvl="1" eaLnBrk="1" hangingPunct="1">
              <a:buFontTx/>
              <a:buNone/>
            </a:pPr>
            <a:endParaRPr lang="en-GB" sz="1600" b="1" u="sng" dirty="0">
              <a:solidFill>
                <a:srgbClr val="0070C0"/>
              </a:solidFill>
              <a:latin typeface="Calibri" pitchFamily="34" charset="0"/>
              <a:cs typeface="Calibri" pitchFamily="34" charset="0"/>
            </a:endParaRPr>
          </a:p>
        </p:txBody>
      </p:sp>
      <p:pic>
        <p:nvPicPr>
          <p:cNvPr id="5125" name="Picture 10" descr="http://1.bp.blogspot.com/-6RqZSd7uotk/TVStSuWw6cI/AAAAAAAAEG4/9MKoLgN8xco/s400/Diabetes-can-distress-kidneys.jpg"/>
          <p:cNvPicPr>
            <a:picLocks noChangeAspect="1" noChangeArrowheads="1"/>
          </p:cNvPicPr>
          <p:nvPr/>
        </p:nvPicPr>
        <p:blipFill>
          <a:blip r:embed="rId2" cstate="print"/>
          <a:srcRect/>
          <a:stretch>
            <a:fillRect/>
          </a:stretch>
        </p:blipFill>
        <p:spPr bwMode="auto">
          <a:xfrm>
            <a:off x="7701697" y="2634917"/>
            <a:ext cx="1137473" cy="1155035"/>
          </a:xfrm>
          <a:prstGeom prst="rect">
            <a:avLst/>
          </a:prstGeom>
          <a:ln>
            <a:noFill/>
          </a:ln>
          <a:effectLst>
            <a:outerShdw blurRad="292100" dist="139700" dir="2700000" algn="tl" rotWithShape="0">
              <a:srgbClr val="333333">
                <a:alpha val="65000"/>
              </a:srgbClr>
            </a:outerShdw>
          </a:effectLst>
        </p:spPr>
      </p:pic>
      <p:pic>
        <p:nvPicPr>
          <p:cNvPr id="5126" name="Picture 12" descr="http://discovermagazine.com/2012/mar/30-turning-lymph-nodes-into-liver-growing-factories/liver.jpg"/>
          <p:cNvPicPr>
            <a:picLocks noChangeAspect="1" noChangeArrowheads="1"/>
          </p:cNvPicPr>
          <p:nvPr/>
        </p:nvPicPr>
        <p:blipFill>
          <a:blip r:embed="rId3" cstate="print"/>
          <a:srcRect/>
          <a:stretch>
            <a:fillRect/>
          </a:stretch>
        </p:blipFill>
        <p:spPr bwMode="auto">
          <a:xfrm>
            <a:off x="4878234" y="1695448"/>
            <a:ext cx="871538" cy="1162051"/>
          </a:xfrm>
          <a:prstGeom prst="rect">
            <a:avLst/>
          </a:prstGeom>
          <a:ln>
            <a:noFill/>
          </a:ln>
          <a:effectLst>
            <a:outerShdw blurRad="292100" dist="139700" dir="2700000" algn="tl" rotWithShape="0">
              <a:srgbClr val="333333">
                <a:alpha val="65000"/>
              </a:srgbClr>
            </a:outerShdw>
          </a:effectLst>
        </p:spPr>
      </p:pic>
      <p:pic>
        <p:nvPicPr>
          <p:cNvPr id="5127" name="Picture 14" descr="http://www.biomedicalblog.com/wp-content/uploads/2010/07/Lung.jpg"/>
          <p:cNvPicPr>
            <a:picLocks noChangeAspect="1" noChangeArrowheads="1"/>
          </p:cNvPicPr>
          <p:nvPr/>
        </p:nvPicPr>
        <p:blipFill>
          <a:blip r:embed="rId4" cstate="print"/>
          <a:srcRect/>
          <a:stretch>
            <a:fillRect/>
          </a:stretch>
        </p:blipFill>
        <p:spPr bwMode="auto">
          <a:xfrm>
            <a:off x="5975044" y="1788318"/>
            <a:ext cx="1301749" cy="976312"/>
          </a:xfrm>
          <a:prstGeom prst="rect">
            <a:avLst/>
          </a:prstGeom>
          <a:ln>
            <a:noFill/>
          </a:ln>
          <a:effectLst>
            <a:outerShdw blurRad="292100" dist="139700" dir="2700000" algn="tl" rotWithShape="0">
              <a:srgbClr val="333333">
                <a:alpha val="65000"/>
              </a:srgbClr>
            </a:outerShdw>
          </a:effectLst>
        </p:spPr>
      </p:pic>
      <p:pic>
        <p:nvPicPr>
          <p:cNvPr id="5128" name="Picture 16" descr="http://topnews.in/files/heart301.jpg"/>
          <p:cNvPicPr>
            <a:picLocks noChangeAspect="1" noChangeArrowheads="1"/>
          </p:cNvPicPr>
          <p:nvPr/>
        </p:nvPicPr>
        <p:blipFill>
          <a:blip r:embed="rId5" cstate="print"/>
          <a:srcRect/>
          <a:stretch>
            <a:fillRect/>
          </a:stretch>
        </p:blipFill>
        <p:spPr bwMode="auto">
          <a:xfrm>
            <a:off x="3757613" y="1828800"/>
            <a:ext cx="895350" cy="895350"/>
          </a:xfrm>
          <a:prstGeom prst="rect">
            <a:avLst/>
          </a:prstGeom>
          <a:ln>
            <a:noFill/>
          </a:ln>
          <a:effectLst>
            <a:outerShdw blurRad="292100" dist="139700" dir="2700000" algn="tl" rotWithShape="0">
              <a:srgbClr val="333333">
                <a:alpha val="65000"/>
              </a:srgbClr>
            </a:outerShdw>
          </a:effectLst>
        </p:spPr>
      </p:pic>
      <p:pic>
        <p:nvPicPr>
          <p:cNvPr id="7" name="Picture 3" descr="P:\6.Προώθηση\c ΚΑΤΑΧΩΡΗΣΕΙΣ ΔΗΜΙΟΥΡΓΙΚΑ\EOM LOGO\logo full.JPG"/>
          <p:cNvPicPr>
            <a:picLocks noChangeAspect="1" noChangeArrowheads="1"/>
          </p:cNvPicPr>
          <p:nvPr/>
        </p:nvPicPr>
        <p:blipFill>
          <a:blip r:embed="rId6" cstate="print"/>
          <a:srcRect/>
          <a:stretch>
            <a:fillRect/>
          </a:stretch>
        </p:blipFill>
        <p:spPr bwMode="auto">
          <a:xfrm>
            <a:off x="103308" y="76200"/>
            <a:ext cx="1115892" cy="1066800"/>
          </a:xfrm>
          <a:prstGeom prst="rect">
            <a:avLst/>
          </a:prstGeom>
          <a:noFill/>
        </p:spPr>
      </p:pic>
      <p:sp>
        <p:nvSpPr>
          <p:cNvPr id="8" name="Ορθογώνιο 7">
            <a:extLst>
              <a:ext uri="{FF2B5EF4-FFF2-40B4-BE49-F238E27FC236}">
                <a16:creationId xmlns:a16="http://schemas.microsoft.com/office/drawing/2014/main" id="{26DD6507-FC4D-41A1-8CC2-990079A007EF}"/>
              </a:ext>
            </a:extLst>
          </p:cNvPr>
          <p:cNvSpPr/>
          <p:nvPr/>
        </p:nvSpPr>
        <p:spPr>
          <a:xfrm>
            <a:off x="4351016" y="3964900"/>
            <a:ext cx="4165453" cy="2246769"/>
          </a:xfrm>
          <a:prstGeom prst="rect">
            <a:avLst/>
          </a:prstGeom>
        </p:spPr>
        <p:txBody>
          <a:bodyPr wrap="square">
            <a:spAutoFit/>
          </a:bodyPr>
          <a:lstStyle/>
          <a:p>
            <a:r>
              <a:rPr lang="el-GR" sz="1400" dirty="0">
                <a:solidFill>
                  <a:srgbClr val="0070C0"/>
                </a:solidFill>
                <a:latin typeface="Calibri" panose="020F0502020204030204" pitchFamily="34" charset="0"/>
                <a:cs typeface="Calibri" panose="020F0502020204030204" pitchFamily="34" charset="0"/>
              </a:rPr>
              <a:t>Αυτή τη στιγμή </a:t>
            </a:r>
            <a:r>
              <a:rPr lang="el-GR" sz="1400" u="sng" dirty="0">
                <a:solidFill>
                  <a:srgbClr val="0070C0"/>
                </a:solidFill>
                <a:latin typeface="Calibri" panose="020F0502020204030204" pitchFamily="34" charset="0"/>
                <a:cs typeface="Calibri" panose="020F0502020204030204" pitchFamily="34" charset="0"/>
              </a:rPr>
              <a:t>στην Ελλάδα:</a:t>
            </a:r>
          </a:p>
          <a:p>
            <a:pPr marL="285750" indent="-285750">
              <a:buFont typeface="Arial" panose="020B0604020202020204" pitchFamily="34" charset="0"/>
              <a:buChar char="•"/>
            </a:pPr>
            <a:r>
              <a:rPr lang="el-GR" sz="1400" dirty="0">
                <a:solidFill>
                  <a:srgbClr val="0070C0"/>
                </a:solidFill>
                <a:latin typeface="Calibri" panose="020F0502020204030204" pitchFamily="34" charset="0"/>
                <a:cs typeface="Calibri" panose="020F0502020204030204" pitchFamily="34" charset="0"/>
              </a:rPr>
              <a:t>1200 νεφροπαθείς είναι γραμμένοι στη </a:t>
            </a:r>
            <a:r>
              <a:rPr lang="en-US" sz="1400" dirty="0">
                <a:solidFill>
                  <a:srgbClr val="0070C0"/>
                </a:solidFill>
                <a:latin typeface="Calibri" panose="020F0502020204030204" pitchFamily="34" charset="0"/>
                <a:cs typeface="Calibri" panose="020F0502020204030204" pitchFamily="34" charset="0"/>
              </a:rPr>
              <a:t>“</a:t>
            </a:r>
            <a:r>
              <a:rPr lang="el-GR" sz="1400" dirty="0">
                <a:solidFill>
                  <a:srgbClr val="0070C0"/>
                </a:solidFill>
                <a:latin typeface="Calibri" panose="020F0502020204030204" pitchFamily="34" charset="0"/>
                <a:cs typeface="Calibri" panose="020F0502020204030204" pitchFamily="34" charset="0"/>
              </a:rPr>
              <a:t>λίστα</a:t>
            </a:r>
            <a:r>
              <a:rPr lang="en-US" sz="1400" dirty="0">
                <a:solidFill>
                  <a:srgbClr val="0070C0"/>
                </a:solidFill>
                <a:latin typeface="Calibri" panose="020F0502020204030204" pitchFamily="34" charset="0"/>
                <a:cs typeface="Calibri" panose="020F0502020204030204" pitchFamily="34" charset="0"/>
              </a:rPr>
              <a:t>”</a:t>
            </a:r>
            <a:r>
              <a:rPr lang="el-GR" sz="1400" dirty="0">
                <a:solidFill>
                  <a:srgbClr val="0070C0"/>
                </a:solidFill>
                <a:latin typeface="Calibri" panose="020F0502020204030204" pitchFamily="34" charset="0"/>
                <a:cs typeface="Calibri" panose="020F0502020204030204" pitchFamily="34" charset="0"/>
              </a:rPr>
              <a:t> για μεταμόσχευση νεφρού</a:t>
            </a:r>
          </a:p>
          <a:p>
            <a:pPr marL="285750" indent="-285750">
              <a:buFont typeface="Arial" panose="020B0604020202020204" pitchFamily="34" charset="0"/>
              <a:buChar char="•"/>
            </a:pPr>
            <a:r>
              <a:rPr lang="el-GR" sz="1400" dirty="0">
                <a:solidFill>
                  <a:srgbClr val="0070C0"/>
                </a:solidFill>
                <a:latin typeface="Calibri" panose="020F0502020204030204" pitchFamily="34" charset="0"/>
                <a:cs typeface="Calibri" panose="020F0502020204030204" pitchFamily="34" charset="0"/>
              </a:rPr>
              <a:t>πραγματοποιούνται γύρω στις 150 μεταμοσχεύσεις νεφρού ετησίως</a:t>
            </a:r>
          </a:p>
          <a:p>
            <a:pPr marL="285750" indent="-285750">
              <a:buFont typeface="Arial" panose="020B0604020202020204" pitchFamily="34" charset="0"/>
              <a:buChar char="•"/>
            </a:pPr>
            <a:r>
              <a:rPr lang="el-GR" sz="1400" dirty="0">
                <a:solidFill>
                  <a:srgbClr val="0070C0"/>
                </a:solidFill>
                <a:latin typeface="Calibri" panose="020F0502020204030204" pitchFamily="34" charset="0"/>
                <a:cs typeface="Calibri" panose="020F0502020204030204" pitchFamily="34" charset="0"/>
              </a:rPr>
              <a:t>ο μέσος χρόνος αναμονής είναι τα 7 χρόνια</a:t>
            </a:r>
          </a:p>
          <a:p>
            <a:endParaRPr lang="el-GR" sz="1400" dirty="0">
              <a:solidFill>
                <a:srgbClr val="0070C0"/>
              </a:solidFill>
              <a:latin typeface="Calibri" panose="020F0502020204030204" pitchFamily="34" charset="0"/>
              <a:cs typeface="Calibri" panose="020F0502020204030204" pitchFamily="34" charset="0"/>
            </a:endParaRPr>
          </a:p>
          <a:p>
            <a:r>
              <a:rPr lang="el-GR" sz="1400" dirty="0">
                <a:solidFill>
                  <a:srgbClr val="0070C0"/>
                </a:solidFill>
                <a:latin typeface="Calibri" panose="020F0502020204030204" pitchFamily="34" charset="0"/>
                <a:cs typeface="Calibri" panose="020F0502020204030204" pitchFamily="34" charset="0"/>
              </a:rPr>
              <a:t>Σε άλλες ευρωπαϊκές χώρες ο μέσος χρόνος αναμονής για μεταμόσχευση είναι 6 μήνες με 1 χρόνο</a:t>
            </a:r>
            <a:endParaRPr lang="en-US" sz="1400" dirty="0">
              <a:solidFill>
                <a:srgbClr val="0070C0"/>
              </a:solidFill>
              <a:latin typeface="Calibri" panose="020F0502020204030204" pitchFamily="34" charset="0"/>
              <a:cs typeface="Calibri" panose="020F0502020204030204" pitchFamily="34" charset="0"/>
            </a:endParaRPr>
          </a:p>
          <a:p>
            <a:endParaRPr lang="el-GR" sz="1400" dirty="0">
              <a:solidFill>
                <a:srgbClr val="0070C0"/>
              </a:solidFill>
              <a:latin typeface="Calibri" panose="020F0502020204030204" pitchFamily="34" charset="0"/>
              <a:cs typeface="Calibri" panose="020F0502020204030204" pitchFamily="34" charset="0"/>
            </a:endParaRPr>
          </a:p>
        </p:txBody>
      </p:sp>
      <p:pic>
        <p:nvPicPr>
          <p:cNvPr id="2" name="Εικόνα 1">
            <a:extLst>
              <a:ext uri="{FF2B5EF4-FFF2-40B4-BE49-F238E27FC236}">
                <a16:creationId xmlns:a16="http://schemas.microsoft.com/office/drawing/2014/main" id="{2C2AC1F8-73A0-45CC-822A-F2EE5964C374}"/>
              </a:ext>
            </a:extLst>
          </p:cNvPr>
          <p:cNvPicPr>
            <a:picLocks noChangeAspect="1"/>
          </p:cNvPicPr>
          <p:nvPr/>
        </p:nvPicPr>
        <p:blipFill>
          <a:blip r:embed="rId7"/>
          <a:stretch>
            <a:fillRect/>
          </a:stretch>
        </p:blipFill>
        <p:spPr>
          <a:xfrm>
            <a:off x="228600" y="5478283"/>
            <a:ext cx="1485900" cy="1190625"/>
          </a:xfrm>
          <a:prstGeom prst="rect">
            <a:avLst/>
          </a:prstGeom>
        </p:spPr>
      </p:pic>
      <p:sp>
        <p:nvSpPr>
          <p:cNvPr id="10" name="Φυσαλίδα ομιλίας: Έλλειψη 9">
            <a:extLst>
              <a:ext uri="{FF2B5EF4-FFF2-40B4-BE49-F238E27FC236}">
                <a16:creationId xmlns:a16="http://schemas.microsoft.com/office/drawing/2014/main" id="{7A333C0B-3339-404D-B138-88E8AE954372}"/>
              </a:ext>
            </a:extLst>
          </p:cNvPr>
          <p:cNvSpPr/>
          <p:nvPr/>
        </p:nvSpPr>
        <p:spPr>
          <a:xfrm>
            <a:off x="1905351" y="3601333"/>
            <a:ext cx="2071688" cy="1544456"/>
          </a:xfrm>
          <a:prstGeom prst="wedgeEllipseCallout">
            <a:avLst>
              <a:gd name="adj1" fmla="val -96209"/>
              <a:gd name="adj2" fmla="val 79411"/>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dirty="0">
                <a:solidFill>
                  <a:srgbClr val="0070C0"/>
                </a:solidFill>
                <a:latin typeface="Comic Sans MS" panose="030F0702030302020204" pitchFamily="66" charset="0"/>
              </a:rPr>
              <a:t>Γνωρίζετε κάποιον που κάνει αιμοκάθαρση ?</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 name="Text Box 9"/>
          <p:cNvSpPr txBox="1">
            <a:spLocks noChangeArrowheads="1"/>
          </p:cNvSpPr>
          <p:nvPr/>
        </p:nvSpPr>
        <p:spPr bwMode="auto">
          <a:xfrm>
            <a:off x="684212" y="1143000"/>
            <a:ext cx="8001000" cy="338550"/>
          </a:xfrm>
          <a:prstGeom prst="rect">
            <a:avLst/>
          </a:prstGeom>
          <a:noFill/>
          <a:ln w="9525">
            <a:noFill/>
            <a:miter lim="800000"/>
            <a:headEnd/>
            <a:tailEnd/>
          </a:ln>
        </p:spPr>
        <p:txBody>
          <a:bodyPr lIns="91436" tIns="45718" rIns="91436" bIns="45718">
            <a:spAutoFit/>
          </a:bodyPr>
          <a:lstStyle/>
          <a:p>
            <a:pPr algn="ctr" eaLnBrk="0" hangingPunct="0"/>
            <a:r>
              <a:rPr lang="el-GR" sz="1600" b="1" dirty="0">
                <a:solidFill>
                  <a:srgbClr val="FF9933"/>
                </a:solidFill>
                <a:latin typeface="Verdana" pitchFamily="34" charset="0"/>
              </a:rPr>
              <a:t>Όργανα &amp; Ιστοί που μεταμοσχεύονται μέσα από τη Δωρεά :</a:t>
            </a:r>
            <a:endParaRPr lang="en-US" sz="1600" b="1" dirty="0">
              <a:solidFill>
                <a:srgbClr val="FF9933"/>
              </a:solidFill>
              <a:latin typeface="Verdana" pitchFamily="34" charset="0"/>
            </a:endParaRPr>
          </a:p>
        </p:txBody>
      </p:sp>
      <p:sp>
        <p:nvSpPr>
          <p:cNvPr id="6155" name="Rectangle 11"/>
          <p:cNvSpPr>
            <a:spLocks noChangeArrowheads="1"/>
          </p:cNvSpPr>
          <p:nvPr/>
        </p:nvSpPr>
        <p:spPr bwMode="auto">
          <a:xfrm>
            <a:off x="1828800" y="5331999"/>
            <a:ext cx="5638800" cy="649288"/>
          </a:xfrm>
          <a:prstGeom prst="rect">
            <a:avLst/>
          </a:prstGeom>
          <a:noFill/>
          <a:ln w="9525">
            <a:noFill/>
            <a:miter lim="800000"/>
            <a:headEnd/>
            <a:tailEnd/>
          </a:ln>
        </p:spPr>
        <p:txBody>
          <a:bodyPr anchor="ctr"/>
          <a:lstStyle/>
          <a:p>
            <a:pPr algn="ctr">
              <a:lnSpc>
                <a:spcPct val="90000"/>
              </a:lnSpc>
            </a:pPr>
            <a:r>
              <a:rPr lang="el-GR" sz="1400" dirty="0">
                <a:solidFill>
                  <a:srgbClr val="0070C0"/>
                </a:solidFill>
                <a:latin typeface="Verdana" pitchFamily="34" charset="0"/>
              </a:rPr>
              <a:t>Ένας Δότης Ιστών και Οργάνων μπορεί να σώσει ή να βελτιώσει τη ζωή σε πάνω από 10 ανθρώπους</a:t>
            </a:r>
            <a:r>
              <a:rPr lang="en-US" sz="1400" dirty="0">
                <a:solidFill>
                  <a:srgbClr val="0070C0"/>
                </a:solidFill>
                <a:latin typeface="Verdana" pitchFamily="34" charset="0"/>
              </a:rPr>
              <a:t> !!!</a:t>
            </a:r>
            <a:endParaRPr lang="el-GR" sz="1400" dirty="0">
              <a:solidFill>
                <a:srgbClr val="0070C0"/>
              </a:solidFill>
              <a:latin typeface="Verdana" pitchFamily="34" charset="0"/>
            </a:endParaRPr>
          </a:p>
        </p:txBody>
      </p:sp>
      <p:pic>
        <p:nvPicPr>
          <p:cNvPr id="14" name="Picture 3" descr="P:\6.Προώθηση\c ΚΑΤΑΧΩΡΗΣΕΙΣ ΔΗΜΙΟΥΡΓΙΚΑ\EOM LOGO\logo full.JPG"/>
          <p:cNvPicPr>
            <a:picLocks noChangeAspect="1" noChangeArrowheads="1"/>
          </p:cNvPicPr>
          <p:nvPr/>
        </p:nvPicPr>
        <p:blipFill>
          <a:blip r:embed="rId2" cstate="print"/>
          <a:srcRect/>
          <a:stretch>
            <a:fillRect/>
          </a:stretch>
        </p:blipFill>
        <p:spPr bwMode="auto">
          <a:xfrm>
            <a:off x="103308" y="76200"/>
            <a:ext cx="1115892" cy="1066800"/>
          </a:xfrm>
          <a:prstGeom prst="rect">
            <a:avLst/>
          </a:prstGeom>
          <a:noFill/>
        </p:spPr>
      </p:pic>
      <p:pic>
        <p:nvPicPr>
          <p:cNvPr id="3" name="Εικόνα 2">
            <a:extLst>
              <a:ext uri="{FF2B5EF4-FFF2-40B4-BE49-F238E27FC236}">
                <a16:creationId xmlns:a16="http://schemas.microsoft.com/office/drawing/2014/main" id="{2956AFCA-7430-40E6-917A-13FDC6C64EBA}"/>
              </a:ext>
            </a:extLst>
          </p:cNvPr>
          <p:cNvPicPr>
            <a:picLocks noChangeAspect="1"/>
          </p:cNvPicPr>
          <p:nvPr/>
        </p:nvPicPr>
        <p:blipFill>
          <a:blip r:embed="rId3"/>
          <a:stretch>
            <a:fillRect/>
          </a:stretch>
        </p:blipFill>
        <p:spPr>
          <a:xfrm>
            <a:off x="1685925" y="1709302"/>
            <a:ext cx="5943249" cy="3394945"/>
          </a:xfrm>
          <a:prstGeom prst="rect">
            <a:avLst/>
          </a:prstGeom>
        </p:spPr>
      </p:pic>
      <p:pic>
        <p:nvPicPr>
          <p:cNvPr id="6" name="Εικόνα 5">
            <a:extLst>
              <a:ext uri="{FF2B5EF4-FFF2-40B4-BE49-F238E27FC236}">
                <a16:creationId xmlns:a16="http://schemas.microsoft.com/office/drawing/2014/main" id="{747CE40D-AE16-414D-AB3D-CD5B2BF2358A}"/>
              </a:ext>
            </a:extLst>
          </p:cNvPr>
          <p:cNvPicPr>
            <a:picLocks noChangeAspect="1"/>
          </p:cNvPicPr>
          <p:nvPr/>
        </p:nvPicPr>
        <p:blipFill>
          <a:blip r:embed="rId4"/>
          <a:stretch>
            <a:fillRect/>
          </a:stretch>
        </p:blipFill>
        <p:spPr>
          <a:xfrm>
            <a:off x="228600" y="5478283"/>
            <a:ext cx="1485900" cy="1190625"/>
          </a:xfrm>
          <a:prstGeom prst="rect">
            <a:avLst/>
          </a:prstGeom>
        </p:spPr>
      </p:pic>
      <p:sp>
        <p:nvSpPr>
          <p:cNvPr id="7" name="Φυσαλίδα ομιλίας: Έλλειψη 6">
            <a:extLst>
              <a:ext uri="{FF2B5EF4-FFF2-40B4-BE49-F238E27FC236}">
                <a16:creationId xmlns:a16="http://schemas.microsoft.com/office/drawing/2014/main" id="{79D89F17-02B1-4EB9-8E05-16FD9B062233}"/>
              </a:ext>
            </a:extLst>
          </p:cNvPr>
          <p:cNvSpPr/>
          <p:nvPr/>
        </p:nvSpPr>
        <p:spPr>
          <a:xfrm>
            <a:off x="103308" y="2679113"/>
            <a:ext cx="2071688" cy="1544456"/>
          </a:xfrm>
          <a:prstGeom prst="wedgeEllipseCallout">
            <a:avLst>
              <a:gd name="adj1" fmla="val -7473"/>
              <a:gd name="adj2" fmla="val 134299"/>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a:solidFill>
                  <a:srgbClr val="0070C0"/>
                </a:solidFill>
                <a:latin typeface="Comic Sans MS" panose="030F0702030302020204" pitchFamily="66" charset="0"/>
              </a:rPr>
              <a:t>Γνωρίζετε ότι οι δύο νεφροί από έναν δότη μεταμοσχεύονται σε δύο ασθενείς? </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2C2AEB91-635A-41AB-98AE-CE97D2EE5F60}"/>
              </a:ext>
            </a:extLst>
          </p:cNvPr>
          <p:cNvPicPr>
            <a:picLocks noChangeAspect="1"/>
          </p:cNvPicPr>
          <p:nvPr/>
        </p:nvPicPr>
        <p:blipFill rotWithShape="1">
          <a:blip r:embed="rId2"/>
          <a:srcRect r="3605" b="10067"/>
          <a:stretch/>
        </p:blipFill>
        <p:spPr>
          <a:xfrm>
            <a:off x="6803348" y="4171501"/>
            <a:ext cx="1855751" cy="1681130"/>
          </a:xfrm>
          <a:prstGeom prst="rect">
            <a:avLst/>
          </a:prstGeom>
          <a:ln>
            <a:noFill/>
          </a:ln>
          <a:effectLst>
            <a:outerShdw blurRad="292100" dist="139700" dir="2700000" algn="tl" rotWithShape="0">
              <a:srgbClr val="333333">
                <a:alpha val="65000"/>
              </a:srgbClr>
            </a:outerShdw>
          </a:effectLst>
        </p:spPr>
      </p:pic>
      <p:sp>
        <p:nvSpPr>
          <p:cNvPr id="3" name="Φυσαλίδα σκέψης: Σύννεφο 2">
            <a:extLst>
              <a:ext uri="{FF2B5EF4-FFF2-40B4-BE49-F238E27FC236}">
                <a16:creationId xmlns:a16="http://schemas.microsoft.com/office/drawing/2014/main" id="{E676E8EC-C1C1-4793-9BB0-6036EBF3388E}"/>
              </a:ext>
            </a:extLst>
          </p:cNvPr>
          <p:cNvSpPr/>
          <p:nvPr/>
        </p:nvSpPr>
        <p:spPr>
          <a:xfrm>
            <a:off x="1663902" y="1510360"/>
            <a:ext cx="1428226" cy="869726"/>
          </a:xfrm>
          <a:prstGeom prst="cloudCallout">
            <a:avLst>
              <a:gd name="adj1" fmla="val 71715"/>
              <a:gd name="adj2" fmla="val 62880"/>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Τίτλος 1">
            <a:extLst>
              <a:ext uri="{FF2B5EF4-FFF2-40B4-BE49-F238E27FC236}">
                <a16:creationId xmlns:a16="http://schemas.microsoft.com/office/drawing/2014/main" id="{F7656E22-CC00-4E8C-83B2-23DD910E6965}"/>
              </a:ext>
            </a:extLst>
          </p:cNvPr>
          <p:cNvSpPr>
            <a:spLocks noGrp="1"/>
          </p:cNvSpPr>
          <p:nvPr>
            <p:ph type="title"/>
          </p:nvPr>
        </p:nvSpPr>
        <p:spPr>
          <a:xfrm>
            <a:off x="1450876" y="685800"/>
            <a:ext cx="6550124" cy="1021993"/>
          </a:xfrm>
        </p:spPr>
        <p:txBody>
          <a:bodyPr>
            <a:normAutofit/>
          </a:bodyPr>
          <a:lstStyle/>
          <a:p>
            <a:pPr algn="ctr">
              <a:lnSpc>
                <a:spcPct val="150000"/>
              </a:lnSpc>
            </a:pPr>
            <a:r>
              <a:rPr lang="el-GR" sz="1800" i="1" dirty="0">
                <a:solidFill>
                  <a:srgbClr val="FF6600"/>
                </a:solidFill>
                <a:latin typeface="Calibri" panose="020F0502020204030204" pitchFamily="34" charset="0"/>
                <a:cs typeface="Calibri" panose="020F0502020204030204" pitchFamily="34" charset="0"/>
              </a:rPr>
              <a:t>Ποια είναι η πρώτη σου σκέψη όταν σου μιλάει κάποιος για τη Δωρεά Οργάνων?</a:t>
            </a:r>
          </a:p>
        </p:txBody>
      </p:sp>
      <p:sp>
        <p:nvSpPr>
          <p:cNvPr id="6" name="Θέση περιεχομένου 2">
            <a:extLst>
              <a:ext uri="{FF2B5EF4-FFF2-40B4-BE49-F238E27FC236}">
                <a16:creationId xmlns:a16="http://schemas.microsoft.com/office/drawing/2014/main" id="{73349991-281D-484F-BC82-A687C65BB153}"/>
              </a:ext>
            </a:extLst>
          </p:cNvPr>
          <p:cNvSpPr txBox="1">
            <a:spLocks/>
          </p:cNvSpPr>
          <p:nvPr/>
        </p:nvSpPr>
        <p:spPr>
          <a:xfrm>
            <a:off x="1884659" y="1311487"/>
            <a:ext cx="986712" cy="869726"/>
          </a:xfrm>
          <a:prstGeom prst="rect">
            <a:avLst/>
          </a:prstGeom>
        </p:spPr>
        <p:txBody>
          <a:bodyPr vert="horz" lIns="68580" tIns="34290" rIns="68580" bIns="34290" rtlCol="0">
            <a:normAutofit fontScale="85000" lnSpcReduction="20000"/>
          </a:bodyPr>
          <a:lst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50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50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50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8pPr>
            <a:lvl9pPr marL="2240280" indent="0" algn="l" defTabSz="914400" rtl="0" eaLnBrk="1" latinLnBrk="0" hangingPunct="1">
              <a:lnSpc>
                <a:spcPct val="90000"/>
              </a:lnSpc>
              <a:spcBef>
                <a:spcPts val="800"/>
              </a:spcBef>
              <a:buSzPct val="100000"/>
              <a:buFont typeface="Arial" pitchFamily="34" charset="0"/>
              <a:buNone/>
              <a:defRPr sz="1400" kern="1200">
                <a:solidFill>
                  <a:schemeClr val="accent2">
                    <a:lumMod val="50000"/>
                  </a:schemeClr>
                </a:solidFill>
                <a:latin typeface="+mn-lt"/>
                <a:ea typeface="+mn-ea"/>
                <a:cs typeface="+mn-cs"/>
              </a:defRPr>
            </a:lvl9pPr>
          </a:lstStyle>
          <a:p>
            <a:pPr lvl="1" algn="ctr">
              <a:lnSpc>
                <a:spcPct val="80000"/>
              </a:lnSpc>
              <a:buNone/>
            </a:pPr>
            <a:endParaRPr lang="en-US" altLang="el-GR" sz="1500" i="1" dirty="0"/>
          </a:p>
          <a:p>
            <a:pPr marL="34290" indent="0" algn="ctr">
              <a:lnSpc>
                <a:spcPct val="110000"/>
              </a:lnSpc>
              <a:buNone/>
            </a:pPr>
            <a:r>
              <a:rPr lang="el-GR" sz="1800" i="1" dirty="0"/>
              <a:t>Να γίνω δότης ?</a:t>
            </a:r>
            <a:endParaRPr lang="en-US" sz="1800" i="1" dirty="0"/>
          </a:p>
          <a:p>
            <a:pPr marL="34290" indent="0" algn="ctr">
              <a:buNone/>
            </a:pPr>
            <a:endParaRPr lang="el-GR" sz="1575" i="1" dirty="0"/>
          </a:p>
          <a:p>
            <a:pPr marL="34290" indent="0" algn="ctr">
              <a:buNone/>
            </a:pPr>
            <a:endParaRPr lang="en-US" sz="1500" i="1" dirty="0"/>
          </a:p>
          <a:p>
            <a:pPr marL="34290" indent="0" algn="ctr">
              <a:buNone/>
            </a:pPr>
            <a:endParaRPr lang="en-US" sz="1500" i="1" dirty="0"/>
          </a:p>
        </p:txBody>
      </p:sp>
      <p:sp>
        <p:nvSpPr>
          <p:cNvPr id="7" name="Φυσαλίδα σκέψης: Σύννεφο 6">
            <a:extLst>
              <a:ext uri="{FF2B5EF4-FFF2-40B4-BE49-F238E27FC236}">
                <a16:creationId xmlns:a16="http://schemas.microsoft.com/office/drawing/2014/main" id="{6A4BBE8C-C365-4E35-AB8E-2197142D2060}"/>
              </a:ext>
            </a:extLst>
          </p:cNvPr>
          <p:cNvSpPr/>
          <p:nvPr/>
        </p:nvSpPr>
        <p:spPr>
          <a:xfrm>
            <a:off x="6244907" y="1604832"/>
            <a:ext cx="1855751" cy="1138367"/>
          </a:xfrm>
          <a:prstGeom prst="cloudCallout">
            <a:avLst>
              <a:gd name="adj1" fmla="val -87527"/>
              <a:gd name="adj2" fmla="val 77363"/>
            </a:avLst>
          </a:prstGeom>
          <a:solidFill>
            <a:schemeClr val="accent2">
              <a:lumMod val="40000"/>
              <a:lumOff val="60000"/>
            </a:scheme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Θέση περιεχομένου 2">
            <a:extLst>
              <a:ext uri="{FF2B5EF4-FFF2-40B4-BE49-F238E27FC236}">
                <a16:creationId xmlns:a16="http://schemas.microsoft.com/office/drawing/2014/main" id="{7759C66B-37C1-420C-8A8B-A5822A5066F8}"/>
              </a:ext>
            </a:extLst>
          </p:cNvPr>
          <p:cNvSpPr txBox="1">
            <a:spLocks/>
          </p:cNvSpPr>
          <p:nvPr/>
        </p:nvSpPr>
        <p:spPr>
          <a:xfrm>
            <a:off x="6465664" y="1510360"/>
            <a:ext cx="1428225" cy="1021992"/>
          </a:xfrm>
          <a:prstGeom prst="rect">
            <a:avLst/>
          </a:prstGeom>
        </p:spPr>
        <p:txBody>
          <a:bodyPr vert="horz" lIns="68580" tIns="34290" rIns="68580" bIns="34290" rtlCol="0">
            <a:normAutofit fontScale="77500" lnSpcReduction="20000"/>
          </a:bodyPr>
          <a:lst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50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50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50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8pPr>
            <a:lvl9pPr marL="2240280" indent="0" algn="l" defTabSz="914400" rtl="0" eaLnBrk="1" latinLnBrk="0" hangingPunct="1">
              <a:lnSpc>
                <a:spcPct val="90000"/>
              </a:lnSpc>
              <a:spcBef>
                <a:spcPts val="800"/>
              </a:spcBef>
              <a:buSzPct val="100000"/>
              <a:buFont typeface="Arial" pitchFamily="34" charset="0"/>
              <a:buNone/>
              <a:defRPr sz="1400" kern="1200">
                <a:solidFill>
                  <a:schemeClr val="accent2">
                    <a:lumMod val="50000"/>
                  </a:schemeClr>
                </a:solidFill>
                <a:latin typeface="+mn-lt"/>
                <a:ea typeface="+mn-ea"/>
                <a:cs typeface="+mn-cs"/>
              </a:defRPr>
            </a:lvl9pPr>
          </a:lstStyle>
          <a:p>
            <a:pPr lvl="1" algn="ctr">
              <a:lnSpc>
                <a:spcPct val="80000"/>
              </a:lnSpc>
              <a:buNone/>
            </a:pPr>
            <a:endParaRPr lang="en-US" altLang="el-GR" sz="1500" i="1" dirty="0"/>
          </a:p>
          <a:p>
            <a:pPr marL="34290" indent="0" algn="ctr">
              <a:lnSpc>
                <a:spcPct val="110000"/>
              </a:lnSpc>
              <a:buNone/>
            </a:pPr>
            <a:r>
              <a:rPr lang="el-GR" sz="1800" i="1" dirty="0"/>
              <a:t>Μπορεί να χρειαστεί να γίνω λήπτης ?</a:t>
            </a:r>
            <a:endParaRPr lang="en-US" sz="1800" i="1" dirty="0"/>
          </a:p>
          <a:p>
            <a:pPr marL="34290" indent="0" algn="ctr">
              <a:buNone/>
            </a:pPr>
            <a:endParaRPr lang="el-GR" sz="1575" i="1" dirty="0"/>
          </a:p>
          <a:p>
            <a:pPr marL="34290" indent="0" algn="ctr">
              <a:buNone/>
            </a:pPr>
            <a:endParaRPr lang="en-US" sz="1500" i="1" dirty="0"/>
          </a:p>
          <a:p>
            <a:pPr marL="34290" indent="0" algn="ctr">
              <a:buNone/>
            </a:pPr>
            <a:endParaRPr lang="en-US" sz="1500" i="1" dirty="0"/>
          </a:p>
        </p:txBody>
      </p:sp>
      <p:pic>
        <p:nvPicPr>
          <p:cNvPr id="5" name="Εικόνα 4">
            <a:extLst>
              <a:ext uri="{FF2B5EF4-FFF2-40B4-BE49-F238E27FC236}">
                <a16:creationId xmlns:a16="http://schemas.microsoft.com/office/drawing/2014/main" id="{767DB7DB-A821-409A-806C-1C5D38995E51}"/>
              </a:ext>
            </a:extLst>
          </p:cNvPr>
          <p:cNvPicPr>
            <a:picLocks noChangeAspect="1"/>
          </p:cNvPicPr>
          <p:nvPr/>
        </p:nvPicPr>
        <p:blipFill rotWithShape="1">
          <a:blip r:embed="rId3"/>
          <a:srcRect l="53129" t="19596" r="15646" b="17274"/>
          <a:stretch/>
        </p:blipFill>
        <p:spPr>
          <a:xfrm>
            <a:off x="3767572" y="2380086"/>
            <a:ext cx="1434693" cy="2039514"/>
          </a:xfrm>
          <a:prstGeom prst="rect">
            <a:avLst/>
          </a:prstGeom>
          <a:ln>
            <a:noFill/>
          </a:ln>
          <a:effectLst>
            <a:outerShdw blurRad="190500" algn="tl" rotWithShape="0">
              <a:srgbClr val="000000">
                <a:alpha val="70000"/>
              </a:srgbClr>
            </a:outerShdw>
          </a:effectLst>
        </p:spPr>
      </p:pic>
      <p:pic>
        <p:nvPicPr>
          <p:cNvPr id="10" name="Picture 3" descr="P:\6.Προώθηση\c ΚΑΤΑΧΩΡΗΣΕΙΣ ΔΗΜΙΟΥΡΓΙΚΑ\EOM LOGO\logo full.JPG">
            <a:extLst>
              <a:ext uri="{FF2B5EF4-FFF2-40B4-BE49-F238E27FC236}">
                <a16:creationId xmlns:a16="http://schemas.microsoft.com/office/drawing/2014/main" id="{9503DC57-1FA7-40CF-8F5C-D4E7B821C9C2}"/>
              </a:ext>
            </a:extLst>
          </p:cNvPr>
          <p:cNvPicPr>
            <a:picLocks noChangeAspect="1" noChangeArrowheads="1"/>
          </p:cNvPicPr>
          <p:nvPr/>
        </p:nvPicPr>
        <p:blipFill>
          <a:blip r:embed="rId4" cstate="print"/>
          <a:srcRect/>
          <a:stretch>
            <a:fillRect/>
          </a:stretch>
        </p:blipFill>
        <p:spPr bwMode="auto">
          <a:xfrm>
            <a:off x="103308" y="76200"/>
            <a:ext cx="1115892" cy="1066800"/>
          </a:xfrm>
          <a:prstGeom prst="rect">
            <a:avLst/>
          </a:prstGeom>
          <a:noFill/>
        </p:spPr>
      </p:pic>
      <p:sp>
        <p:nvSpPr>
          <p:cNvPr id="11" name="Τίτλος 1">
            <a:extLst>
              <a:ext uri="{FF2B5EF4-FFF2-40B4-BE49-F238E27FC236}">
                <a16:creationId xmlns:a16="http://schemas.microsoft.com/office/drawing/2014/main" id="{BB00A17F-8DC6-40BB-9CD1-98F139B21313}"/>
              </a:ext>
            </a:extLst>
          </p:cNvPr>
          <p:cNvSpPr txBox="1">
            <a:spLocks/>
          </p:cNvSpPr>
          <p:nvPr/>
        </p:nvSpPr>
        <p:spPr bwMode="auto">
          <a:xfrm>
            <a:off x="381000" y="4267200"/>
            <a:ext cx="7239000" cy="251460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pPr>
              <a:lnSpc>
                <a:spcPct val="150000"/>
              </a:lnSpc>
            </a:pPr>
            <a:r>
              <a:rPr lang="en-US" sz="1400" dirty="0">
                <a:solidFill>
                  <a:srgbClr val="0070C0"/>
                </a:solidFill>
                <a:latin typeface="Calibri" panose="020F0502020204030204" pitchFamily="34" charset="0"/>
                <a:cs typeface="Calibri" panose="020F0502020204030204" pitchFamily="34" charset="0"/>
              </a:rPr>
              <a:t>…..</a:t>
            </a:r>
            <a:r>
              <a:rPr lang="el-GR" sz="1400" dirty="0">
                <a:solidFill>
                  <a:srgbClr val="0070C0"/>
                </a:solidFill>
                <a:latin typeface="Calibri" panose="020F0502020204030204" pitchFamily="34" charset="0"/>
                <a:cs typeface="Calibri" panose="020F0502020204030204" pitchFamily="34" charset="0"/>
              </a:rPr>
              <a:t>κι όμως, λόγω </a:t>
            </a:r>
          </a:p>
          <a:p>
            <a:pPr marL="285750" indent="-285750">
              <a:lnSpc>
                <a:spcPct val="150000"/>
              </a:lnSpc>
              <a:buFont typeface="Arial" panose="020B0604020202020204" pitchFamily="34" charset="0"/>
              <a:buChar char="•"/>
            </a:pPr>
            <a:r>
              <a:rPr lang="el-GR" sz="1400" dirty="0">
                <a:solidFill>
                  <a:srgbClr val="0070C0"/>
                </a:solidFill>
                <a:latin typeface="Calibri" panose="020F0502020204030204" pitchFamily="34" charset="0"/>
                <a:cs typeface="Calibri" panose="020F0502020204030204" pitchFamily="34" charset="0"/>
              </a:rPr>
              <a:t>της </a:t>
            </a:r>
            <a:r>
              <a:rPr lang="el-GR" sz="1400" b="1" dirty="0">
                <a:solidFill>
                  <a:srgbClr val="0070C0"/>
                </a:solidFill>
                <a:latin typeface="Calibri" panose="020F0502020204030204" pitchFamily="34" charset="0"/>
                <a:cs typeface="Calibri" panose="020F0502020204030204" pitchFamily="34" charset="0"/>
              </a:rPr>
              <a:t>αύξησης του προσδόκιμου επιβίωσης </a:t>
            </a:r>
            <a:r>
              <a:rPr lang="el-GR" sz="1400" dirty="0">
                <a:solidFill>
                  <a:srgbClr val="0070C0"/>
                </a:solidFill>
                <a:latin typeface="Calibri" panose="020F0502020204030204" pitchFamily="34" charset="0"/>
                <a:cs typeface="Calibri" panose="020F0502020204030204" pitchFamily="34" charset="0"/>
              </a:rPr>
              <a:t>των ανθρώπων, </a:t>
            </a:r>
          </a:p>
          <a:p>
            <a:pPr marL="285750" indent="-285750">
              <a:lnSpc>
                <a:spcPct val="150000"/>
              </a:lnSpc>
              <a:buFont typeface="Arial" panose="020B0604020202020204" pitchFamily="34" charset="0"/>
              <a:buChar char="•"/>
            </a:pPr>
            <a:r>
              <a:rPr lang="el-GR" sz="1400" dirty="0">
                <a:solidFill>
                  <a:srgbClr val="0070C0"/>
                </a:solidFill>
                <a:latin typeface="Calibri" panose="020F0502020204030204" pitchFamily="34" charset="0"/>
                <a:cs typeface="Calibri" panose="020F0502020204030204" pitchFamily="34" charset="0"/>
              </a:rPr>
              <a:t>και του </a:t>
            </a:r>
            <a:r>
              <a:rPr lang="el-GR" sz="1400" b="1" dirty="0">
                <a:solidFill>
                  <a:srgbClr val="0070C0"/>
                </a:solidFill>
                <a:latin typeface="Calibri" panose="020F0502020204030204" pitchFamily="34" charset="0"/>
                <a:cs typeface="Calibri" panose="020F0502020204030204" pitchFamily="34" charset="0"/>
              </a:rPr>
              <a:t>Δυτικού τρόπου ζωής και διατροφής</a:t>
            </a:r>
            <a:r>
              <a:rPr lang="el-GR" sz="1400" dirty="0">
                <a:solidFill>
                  <a:srgbClr val="0070C0"/>
                </a:solidFill>
                <a:latin typeface="Calibri" panose="020F0502020204030204" pitchFamily="34" charset="0"/>
                <a:cs typeface="Calibri" panose="020F0502020204030204" pitchFamily="34" charset="0"/>
              </a:rPr>
              <a:t>, </a:t>
            </a:r>
          </a:p>
          <a:p>
            <a:pPr>
              <a:lnSpc>
                <a:spcPct val="150000"/>
              </a:lnSpc>
            </a:pPr>
            <a:r>
              <a:rPr lang="el-GR" sz="1400" dirty="0">
                <a:solidFill>
                  <a:srgbClr val="0070C0"/>
                </a:solidFill>
                <a:latin typeface="Calibri" panose="020F0502020204030204" pitchFamily="34" charset="0"/>
                <a:cs typeface="Calibri" panose="020F0502020204030204" pitchFamily="34" charset="0"/>
              </a:rPr>
              <a:t>στατιστικά, υπάρχουν περισσότερες πιθανότητες </a:t>
            </a:r>
            <a:r>
              <a:rPr lang="el-GR" sz="1400" b="1" dirty="0">
                <a:solidFill>
                  <a:srgbClr val="0070C0"/>
                </a:solidFill>
                <a:latin typeface="Calibri" panose="020F0502020204030204" pitchFamily="34" charset="0"/>
                <a:cs typeface="Calibri" panose="020F0502020204030204" pitchFamily="34" charset="0"/>
              </a:rPr>
              <a:t>να χρειαστούμε </a:t>
            </a:r>
            <a:r>
              <a:rPr lang="el-GR" sz="1400" dirty="0">
                <a:solidFill>
                  <a:srgbClr val="0070C0"/>
                </a:solidFill>
                <a:latin typeface="Calibri" panose="020F0502020204030204" pitchFamily="34" charset="0"/>
                <a:cs typeface="Calibri" panose="020F0502020204030204" pitchFamily="34" charset="0"/>
              </a:rPr>
              <a:t>εμείς οι ίδιοι, </a:t>
            </a:r>
          </a:p>
          <a:p>
            <a:pPr>
              <a:lnSpc>
                <a:spcPct val="150000"/>
              </a:lnSpc>
            </a:pPr>
            <a:r>
              <a:rPr lang="el-GR" sz="1400" dirty="0">
                <a:solidFill>
                  <a:srgbClr val="0070C0"/>
                </a:solidFill>
                <a:latin typeface="Calibri" panose="020F0502020204030204" pitchFamily="34" charset="0"/>
                <a:cs typeface="Calibri" panose="020F0502020204030204" pitchFamily="34" charset="0"/>
              </a:rPr>
              <a:t>κάποια στιγμή της ζωής μας, </a:t>
            </a:r>
            <a:r>
              <a:rPr lang="el-GR" sz="1400" b="1" dirty="0">
                <a:solidFill>
                  <a:srgbClr val="0070C0"/>
                </a:solidFill>
                <a:latin typeface="Calibri" panose="020F0502020204030204" pitchFamily="34" charset="0"/>
                <a:cs typeface="Calibri" panose="020F0502020204030204" pitchFamily="34" charset="0"/>
              </a:rPr>
              <a:t>μια μεταμόσχευση </a:t>
            </a:r>
            <a:r>
              <a:rPr lang="el-GR" sz="1400" dirty="0">
                <a:solidFill>
                  <a:srgbClr val="0070C0"/>
                </a:solidFill>
                <a:latin typeface="Calibri" panose="020F0502020204030204" pitchFamily="34" charset="0"/>
                <a:cs typeface="Calibri" panose="020F0502020204030204" pitchFamily="34" charset="0"/>
              </a:rPr>
              <a:t>οργάνου για να συνεχίσουμε να ζούμε καλά…</a:t>
            </a:r>
          </a:p>
        </p:txBody>
      </p:sp>
    </p:spTree>
    <p:extLst>
      <p:ext uri="{BB962C8B-B14F-4D97-AF65-F5344CB8AC3E}">
        <p14:creationId xmlns:p14="http://schemas.microsoft.com/office/powerpoint/2010/main" val="1865083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5914</TotalTime>
  <Words>2127</Words>
  <Application>Microsoft Office PowerPoint</Application>
  <PresentationFormat>Προβολή στην οθόνη (4:3)</PresentationFormat>
  <Paragraphs>234</Paragraphs>
  <Slides>24</Slides>
  <Notes>6</Notes>
  <HiddenSlides>0</HiddenSlides>
  <MMClips>0</MMClips>
  <ScaleCrop>false</ScaleCrop>
  <HeadingPairs>
    <vt:vector size="6" baseType="variant">
      <vt:variant>
        <vt:lpstr>Γραμματοσειρές που χρησιμοποιούνται</vt:lpstr>
      </vt:variant>
      <vt:variant>
        <vt:i4>9</vt:i4>
      </vt:variant>
      <vt:variant>
        <vt:lpstr>Θέμα</vt:lpstr>
      </vt:variant>
      <vt:variant>
        <vt:i4>1</vt:i4>
      </vt:variant>
      <vt:variant>
        <vt:lpstr>Τίτλοι διαφανειών</vt:lpstr>
      </vt:variant>
      <vt:variant>
        <vt:i4>24</vt:i4>
      </vt:variant>
    </vt:vector>
  </HeadingPairs>
  <TitlesOfParts>
    <vt:vector size="34" baseType="lpstr">
      <vt:lpstr>Arial</vt:lpstr>
      <vt:lpstr>Calibri</vt:lpstr>
      <vt:lpstr>Comic Sans MS</vt:lpstr>
      <vt:lpstr>Cooper Black</vt:lpstr>
      <vt:lpstr>Georgia</vt:lpstr>
      <vt:lpstr>Trebuchet MS</vt:lpstr>
      <vt:lpstr>Verdana</vt:lpstr>
      <vt:lpstr>Wingdings</vt:lpstr>
      <vt:lpstr>Wingdings 2</vt:lpstr>
      <vt:lpstr>Urban</vt:lpstr>
      <vt:lpstr>Δωρεά &amp; Μεταμόσχευση Ιστών &amp; Οργάνων Τι είναι &amp; Πώς λειτουργεί ?  </vt:lpstr>
      <vt:lpstr>Σκοπός &amp; Περιεχόμενα</vt:lpstr>
      <vt:lpstr>Τα όργανα του σώματος &amp; οι λειτουργίες τους</vt:lpstr>
      <vt:lpstr>Δωρεά &amp; Μεταμόσχευση Οργάνων :</vt:lpstr>
      <vt:lpstr>Παρουσίαση του PowerPoint</vt:lpstr>
      <vt:lpstr>Παρουσίαση του PowerPoint</vt:lpstr>
      <vt:lpstr>Παρουσίαση του PowerPoint</vt:lpstr>
      <vt:lpstr>Παρουσίαση του PowerPoint</vt:lpstr>
      <vt:lpstr>Ποια είναι η πρώτη σου σκέψη όταν σου μιλάει κάποιος για τη Δωρεά Οργάνων?</vt:lpstr>
      <vt:lpstr>Παρουσίαση του PowerPoint</vt:lpstr>
      <vt:lpstr>Παρουσίαση του PowerPoint</vt:lpstr>
      <vt:lpstr>Παρουσίαση του PowerPoint</vt:lpstr>
      <vt:lpstr>Παρουσίαση του PowerPoint</vt:lpstr>
      <vt:lpstr>Τρόπος συναίνεσης στη Δωρεά Οργάνων</vt:lpstr>
      <vt:lpstr>Παρουσίαση του PowerPoint</vt:lpstr>
      <vt:lpstr>Πώς επιβεβαιώνεται η ύπαρξη ή μη της εγκεφαλικής λειτουργίας ?</vt:lpstr>
      <vt:lpstr>Για να καταλάβουμε καλύτερα :</vt:lpstr>
      <vt:lpstr>Κριτήρια Κατανομής :</vt:lpstr>
      <vt:lpstr>Τώρα πιά γνωρίζω καλά ότι:</vt:lpstr>
      <vt:lpstr>Παρουσίαση του PowerPoint</vt:lpstr>
      <vt:lpstr>Παρουσίαση του PowerPoint</vt:lpstr>
      <vt:lpstr>Παρουσίαση του PowerPoint</vt:lpstr>
      <vt:lpstr>Κλείνοντας, ας θυμόμαστε ότι :</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Carduelis</dc:creator>
  <cp:lastModifiedBy>usera6</cp:lastModifiedBy>
  <cp:revision>611</cp:revision>
  <cp:lastPrinted>2020-10-05T08:20:32Z</cp:lastPrinted>
  <dcterms:created xsi:type="dcterms:W3CDTF">2016-04-20T06:36:33Z</dcterms:created>
  <dcterms:modified xsi:type="dcterms:W3CDTF">2020-10-06T05:50:58Z</dcterms:modified>
</cp:coreProperties>
</file>