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23"/>
  </p:notesMasterIdLst>
  <p:sldIdLst>
    <p:sldId id="289" r:id="rId2"/>
    <p:sldId id="343" r:id="rId3"/>
    <p:sldId id="348" r:id="rId4"/>
    <p:sldId id="275" r:id="rId5"/>
    <p:sldId id="310" r:id="rId6"/>
    <p:sldId id="329" r:id="rId7"/>
    <p:sldId id="337" r:id="rId8"/>
    <p:sldId id="308" r:id="rId9"/>
    <p:sldId id="331" r:id="rId10"/>
    <p:sldId id="333" r:id="rId11"/>
    <p:sldId id="332" r:id="rId12"/>
    <p:sldId id="334" r:id="rId13"/>
    <p:sldId id="335" r:id="rId14"/>
    <p:sldId id="336" r:id="rId15"/>
    <p:sldId id="327" r:id="rId16"/>
    <p:sldId id="326" r:id="rId17"/>
    <p:sldId id="345" r:id="rId18"/>
    <p:sldId id="285" r:id="rId19"/>
    <p:sldId id="341" r:id="rId20"/>
    <p:sldId id="324" r:id="rId21"/>
    <p:sldId id="32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Gcx6al/+N+3aOVRpn8mxw==" hashData="Vf6xIbk2K0RHQVPOPGHAe9CDet7xst/FCxCRjdPd5fy7NVay7KKZeLdTCdHDgUkE5ftKkmAG8RI2j0CsBJ+mww=="/>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orellas Alexandros" initials="MA" lastIdx="15" clrIdx="6">
    <p:extLst>
      <p:ext uri="{19B8F6BF-5375-455C-9EA6-DF929625EA0E}">
        <p15:presenceInfo xmlns:p15="http://schemas.microsoft.com/office/powerpoint/2012/main" userId="Morellas Alexandros" providerId="None"/>
      </p:ext>
    </p:extLst>
  </p:cmAuthor>
  <p:cmAuthor id="1" name="Florence Ackland" initials="FA" lastIdx="80" clrIdx="0">
    <p:extLst>
      <p:ext uri="{19B8F6BF-5375-455C-9EA6-DF929625EA0E}">
        <p15:presenceInfo xmlns:p15="http://schemas.microsoft.com/office/powerpoint/2012/main" userId="S-1-5-21-1598838018-3775903872-2167328690-22119" providerId="AD"/>
      </p:ext>
    </p:extLst>
  </p:cmAuthor>
  <p:cmAuthor id="8" name="Bill" initials="B" lastIdx="14" clrIdx="7">
    <p:extLst>
      <p:ext uri="{19B8F6BF-5375-455C-9EA6-DF929625EA0E}">
        <p15:presenceInfo xmlns:p15="http://schemas.microsoft.com/office/powerpoint/2012/main" userId="Bill" providerId="None"/>
      </p:ext>
    </p:extLst>
  </p:cmAuthor>
  <p:cmAuthor id="2" name="Jemma Best" initials="JB" lastIdx="3" clrIdx="1">
    <p:extLst>
      <p:ext uri="{19B8F6BF-5375-455C-9EA6-DF929625EA0E}">
        <p15:presenceInfo xmlns:p15="http://schemas.microsoft.com/office/powerpoint/2012/main" userId="S-1-5-21-1598838018-3775903872-2167328690-1310" providerId="AD"/>
      </p:ext>
    </p:extLst>
  </p:cmAuthor>
  <p:cmAuthor id="3" name="Hobbs Jennifer" initials="HJ" lastIdx="18" clrIdx="2">
    <p:extLst>
      <p:ext uri="{19B8F6BF-5375-455C-9EA6-DF929625EA0E}">
        <p15:presenceInfo xmlns:p15="http://schemas.microsoft.com/office/powerpoint/2012/main" userId="S-1-5-21-1937128695-1493661522-316617838-41134" providerId="AD"/>
      </p:ext>
    </p:extLst>
  </p:cmAuthor>
  <p:cmAuthor id="4" name="Mason Holly" initials="MH" lastIdx="10" clrIdx="3">
    <p:extLst>
      <p:ext uri="{19B8F6BF-5375-455C-9EA6-DF929625EA0E}">
        <p15:presenceInfo xmlns:p15="http://schemas.microsoft.com/office/powerpoint/2012/main" userId="S-1-5-21-1937128695-1493661522-316617838-23295" providerId="AD"/>
      </p:ext>
    </p:extLst>
  </p:cmAuthor>
  <p:cmAuthor id="5" name="Sidney Yanney" initials="SY" lastIdx="12" clrIdx="4">
    <p:extLst>
      <p:ext uri="{19B8F6BF-5375-455C-9EA6-DF929625EA0E}">
        <p15:presenceInfo xmlns:p15="http://schemas.microsoft.com/office/powerpoint/2012/main" userId="d447cc76b5363470" providerId="Windows Live"/>
      </p:ext>
    </p:extLst>
  </p:cmAuthor>
  <p:cmAuthor id="6" name="Hobbs Jennifer" initials="HJ [2]" lastIdx="14" clrIdx="5">
    <p:extLst>
      <p:ext uri="{19B8F6BF-5375-455C-9EA6-DF929625EA0E}">
        <p15:presenceInfo xmlns:p15="http://schemas.microsoft.com/office/powerpoint/2012/main" userId="S::Jennifer.Hobbs@nhsbt.nhs.uk::834be2e6-3163-4bff-b572-8794e77c63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3D8E"/>
    <a:srgbClr val="3474B6"/>
    <a:srgbClr val="C4476B"/>
    <a:srgbClr val="8B4147"/>
    <a:srgbClr val="7E863A"/>
    <a:srgbClr val="C492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88" autoAdjust="0"/>
    <p:restoredTop sz="90945" autoAdjust="0"/>
  </p:normalViewPr>
  <p:slideViewPr>
    <p:cSldViewPr snapToGrid="0">
      <p:cViewPr varScale="1">
        <p:scale>
          <a:sx n="105" d="100"/>
          <a:sy n="105" d="100"/>
        </p:scale>
        <p:origin x="990"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8" dt="2020-03-18T16:31:48.746" idx="10">
    <p:pos x="10" y="10"/>
    <p:text>Μήπως κάποια από τα κείμενα στις Σημειώσεις είναι μόνο για την επόμενη διαφάνεια;</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A60A61-9F8D-4E46-916E-F8AA9EA85743}" type="datetimeFigureOut">
              <a:rPr lang="en-GB" smtClean="0"/>
              <a:t>11/04/2020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336E99-877E-41D7-848B-BC527680E719}" type="slidenum">
              <a:rPr lang="en-GB" smtClean="0"/>
              <a:t>‹#›</a:t>
            </a:fld>
            <a:endParaRPr lang="en-GB" dirty="0"/>
          </a:p>
        </p:txBody>
      </p:sp>
    </p:spTree>
    <p:extLst>
      <p:ext uri="{BB962C8B-B14F-4D97-AF65-F5344CB8AC3E}">
        <p14:creationId xmlns:p14="http://schemas.microsoft.com/office/powerpoint/2010/main" val="289389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336E99-877E-41D7-848B-BC527680E719}" type="slidenum">
              <a:rPr lang="en-GB" smtClean="0"/>
              <a:t>1</a:t>
            </a:fld>
            <a:endParaRPr lang="en-GB" dirty="0"/>
          </a:p>
        </p:txBody>
      </p:sp>
    </p:spTree>
    <p:extLst>
      <p:ext uri="{BB962C8B-B14F-4D97-AF65-F5344CB8AC3E}">
        <p14:creationId xmlns:p14="http://schemas.microsoft.com/office/powerpoint/2010/main" val="782486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i="1" kern="1200" dirty="0">
                <a:solidFill>
                  <a:schemeClr val="tx1"/>
                </a:solidFill>
                <a:effectLst/>
                <a:latin typeface="+mn-lt"/>
                <a:ea typeface="+mn-ea"/>
                <a:cs typeface="+mn-cs"/>
              </a:rPr>
              <a:t>Ρωτήστε τους μαθητές σας πού νομίζουν πως βρίσκεται η καρδιά στο ανθρώπινο σώμα.</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Περισσότερες πληροφορίες</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Η καρδιά βρίσκεται στο στήθος, ανάμεσα στους πνεύμονες, αλλά ελαφρώς πιο αριστερά. Όπως και οι πνεύμονες, έτσι και η καρδιά προστατεύεται από το θωρακικό τοίχωμα.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Μια μέση καρδιά έχει μέγεθος γροθιάς και μπορεί να στέλνει 5 έως 7 λίτρα αίμα το λεπτό. Τα αιμοφόρα αγγεία μαζί με την καρδιά συνιστούν το κυκλοφορικό σύστημα του σώματος, που έχει τη σημαντική αποστολή να κρατάει το αίμα σε ροή.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Ξέρεις ότι…</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Κατά μέσο όρο, η καρδιά ενός άντρα είναι </a:t>
            </a:r>
            <a:r>
              <a:rPr lang="el-GR" sz="1200" kern="1200" dirty="0" smtClean="0">
                <a:solidFill>
                  <a:schemeClr val="tx1"/>
                </a:solidFill>
                <a:effectLst/>
                <a:latin typeface="+mn-lt"/>
                <a:ea typeface="+mn-ea"/>
                <a:cs typeface="+mn-cs"/>
              </a:rPr>
              <a:t>λίγο </a:t>
            </a:r>
            <a:r>
              <a:rPr lang="el-GR" sz="1200" kern="1200" dirty="0">
                <a:solidFill>
                  <a:schemeClr val="tx1"/>
                </a:solidFill>
                <a:effectLst/>
                <a:latin typeface="+mn-lt"/>
                <a:ea typeface="+mn-ea"/>
                <a:cs typeface="+mn-cs"/>
              </a:rPr>
              <a:t>πιο βαριά από μιας γυναίκας, αλλά κάποιες γυναικείες καρδιές χτυπούν πιο γρήγορα από αυτές των ανδρών;</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6E99-877E-41D7-848B-BC527680E719}" type="slidenum">
              <a:rPr lang="en-GB" smtClean="0"/>
              <a:t>12</a:t>
            </a:fld>
            <a:endParaRPr lang="en-GB" dirty="0"/>
          </a:p>
        </p:txBody>
      </p:sp>
    </p:spTree>
    <p:extLst>
      <p:ext uri="{BB962C8B-B14F-4D97-AF65-F5344CB8AC3E}">
        <p14:creationId xmlns:p14="http://schemas.microsoft.com/office/powerpoint/2010/main" val="1585419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i="1" kern="1200" dirty="0">
                <a:solidFill>
                  <a:schemeClr val="tx1"/>
                </a:solidFill>
                <a:effectLst/>
                <a:latin typeface="+mn-lt"/>
                <a:ea typeface="+mn-ea"/>
                <a:cs typeface="+mn-cs"/>
              </a:rPr>
              <a:t>Ρωτήστε τους μαθητές σας πού νομίζουν πως βρίσκονται οι </a:t>
            </a:r>
            <a:r>
              <a:rPr lang="el-GR" sz="1200" i="1" kern="1200" dirty="0" err="1">
                <a:solidFill>
                  <a:schemeClr val="tx1"/>
                </a:solidFill>
                <a:effectLst/>
                <a:latin typeface="+mn-lt"/>
                <a:ea typeface="+mn-ea"/>
                <a:cs typeface="+mn-cs"/>
              </a:rPr>
              <a:t>νεφροί</a:t>
            </a:r>
            <a:r>
              <a:rPr lang="el-GR" sz="1200" i="1" kern="1200" dirty="0">
                <a:solidFill>
                  <a:schemeClr val="tx1"/>
                </a:solidFill>
                <a:effectLst/>
                <a:latin typeface="+mn-lt"/>
                <a:ea typeface="+mn-ea"/>
                <a:cs typeface="+mn-cs"/>
              </a:rPr>
              <a:t> στο ανθρώπινο σώμα.</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Περισσότερες πληροφορίες</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Αυτά τα όργανα που έχουν σχήμα φασολιού βρίσκονται στο σώμα μας σε ζευγάρια κοντά στην πλάτη, στο πάνω μέρος της κοιλιάς (που ονομάζεται κοιλιακή χώρα). Είναι λίγο πιο μεγάλα από μια γροθιά και κάνουν ένα σωρό πράγματα, με πιο σημαντική δουλειά το καθάρισμα του αίματος από ακαθαρσίες, τις οποίες μετατρέπουν σε ούρα. Επίσης, οι </a:t>
            </a:r>
            <a:r>
              <a:rPr lang="el-GR" sz="1200" kern="1200" dirty="0" err="1">
                <a:solidFill>
                  <a:schemeClr val="tx1"/>
                </a:solidFill>
                <a:effectLst/>
                <a:latin typeface="+mn-lt"/>
                <a:ea typeface="+mn-ea"/>
                <a:cs typeface="+mn-cs"/>
              </a:rPr>
              <a:t>νεφροί</a:t>
            </a:r>
            <a:r>
              <a:rPr lang="el-GR" sz="1200" kern="1200" dirty="0">
                <a:solidFill>
                  <a:schemeClr val="tx1"/>
                </a:solidFill>
                <a:effectLst/>
                <a:latin typeface="+mn-lt"/>
                <a:ea typeface="+mn-ea"/>
                <a:cs typeface="+mn-cs"/>
              </a:rPr>
              <a:t> παράγουν μια ορμόνη που δίνει εντολή στο σώμα να παράγει ερυθρά αιμοσφαίρια.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Αν και συνήθως το σώμα μας έχει δύο </a:t>
            </a:r>
            <a:r>
              <a:rPr lang="el-GR" sz="1200" kern="1200" dirty="0" err="1">
                <a:solidFill>
                  <a:schemeClr val="tx1"/>
                </a:solidFill>
                <a:effectLst/>
                <a:latin typeface="+mn-lt"/>
                <a:ea typeface="+mn-ea"/>
                <a:cs typeface="+mn-cs"/>
              </a:rPr>
              <a:t>νεφρούς</a:t>
            </a:r>
            <a:r>
              <a:rPr lang="el-GR" sz="1200" kern="1200" dirty="0">
                <a:solidFill>
                  <a:schemeClr val="tx1"/>
                </a:solidFill>
                <a:effectLst/>
                <a:latin typeface="+mn-lt"/>
                <a:ea typeface="+mn-ea"/>
                <a:cs typeface="+mn-cs"/>
              </a:rPr>
              <a:t>, κάποιοι άνθρωποι έχουν μόνο έναν. Αυτό μπορεί να οφείλεται σε πολλούς λόγους: μπορεί να γεννήθηκαν μόνο με έναν, μπορεί ένας από τους δύο </a:t>
            </a:r>
            <a:r>
              <a:rPr lang="el-GR" sz="1200" kern="1200" dirty="0" err="1">
                <a:solidFill>
                  <a:schemeClr val="tx1"/>
                </a:solidFill>
                <a:effectLst/>
                <a:latin typeface="+mn-lt"/>
                <a:ea typeface="+mn-ea"/>
                <a:cs typeface="+mn-cs"/>
              </a:rPr>
              <a:t>νεφρούς</a:t>
            </a:r>
            <a:r>
              <a:rPr lang="el-GR" sz="1200" kern="1200" dirty="0">
                <a:solidFill>
                  <a:schemeClr val="tx1"/>
                </a:solidFill>
                <a:effectLst/>
                <a:latin typeface="+mn-lt"/>
                <a:ea typeface="+mn-ea"/>
                <a:cs typeface="+mn-cs"/>
              </a:rPr>
              <a:t> να έπαψε να λειτουργεί ή μπορεί να δώρισαν τον έναν από τους δύο σε κάποιον άλλο.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6E99-877E-41D7-848B-BC527680E719}" type="slidenum">
              <a:rPr lang="en-GB" smtClean="0"/>
              <a:t>13</a:t>
            </a:fld>
            <a:endParaRPr lang="en-GB" dirty="0"/>
          </a:p>
        </p:txBody>
      </p:sp>
    </p:spTree>
    <p:extLst>
      <p:ext uri="{BB962C8B-B14F-4D97-AF65-F5344CB8AC3E}">
        <p14:creationId xmlns:p14="http://schemas.microsoft.com/office/powerpoint/2010/main" val="1314779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i="1" kern="1200" dirty="0">
                <a:solidFill>
                  <a:schemeClr val="tx1"/>
                </a:solidFill>
                <a:effectLst/>
                <a:latin typeface="+mn-lt"/>
                <a:ea typeface="+mn-ea"/>
                <a:cs typeface="+mn-cs"/>
              </a:rPr>
              <a:t>Ρωτήστε τους μαθητές σας πού νομίζουν πως βρίσκεται το πάγκρεας στο ανθρώπινο σώμα.</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Περισσότερες πληροφορίες</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Το πάγκρεας βρίσκεται στο πάνω μέρος της κοιλιάς (κοιλιακής χώρας). Βρίσκεται πίσω από το στομάχι και μπροστά από τη σπονδυλική στήλη. Έχει μήκος περίπου 15 εκ. και περιβάλλεται από άλλα όργανα, όπως το συκώτι και το λεπτό έντερο.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Το πάγκρεας είναι σημαντικό για τη χώνεψη. Όταν το φαγητό μπαίνει στο στομάχι, το πάγκρεας απελευθερώνει ειδικές εκκρίσεις που στέλνονται στο λεπτό έντερο για να το βοηθήσουν να διασπάσει την τροφή.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6E99-877E-41D7-848B-BC527680E719}" type="slidenum">
              <a:rPr lang="en-GB" smtClean="0"/>
              <a:t>14</a:t>
            </a:fld>
            <a:endParaRPr lang="en-GB" dirty="0"/>
          </a:p>
        </p:txBody>
      </p:sp>
    </p:spTree>
    <p:extLst>
      <p:ext uri="{BB962C8B-B14F-4D97-AF65-F5344CB8AC3E}">
        <p14:creationId xmlns:p14="http://schemas.microsoft.com/office/powerpoint/2010/main" val="2195297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i="1" kern="1200" dirty="0">
                <a:solidFill>
                  <a:schemeClr val="tx1"/>
                </a:solidFill>
                <a:effectLst/>
                <a:latin typeface="+mn-lt"/>
                <a:ea typeface="+mn-ea"/>
                <a:cs typeface="+mn-cs"/>
              </a:rPr>
              <a:t>Εξηγήστε πώς μερικές φορές τα όργανα ενός ανθρώπου μπορεί να σταματήσουν να λειτουργούν σωστά ή και καθόλου.</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Ένα όργανο που δεν κάνει τη δουλειά του μπορεί να δημιουργήσει πολλά διαφορετικά προβλήματα.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-Για παράδειγμα, αν τα μάτια ενός ανθρώπου δεν δουλεύουν σωστά, μπορεί η όρασή του να επιβαρυνθεί ή να χαθεί εντελώς.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-Ή αν οι </a:t>
            </a:r>
            <a:r>
              <a:rPr lang="el-GR" sz="1200" kern="1200" dirty="0" err="1">
                <a:solidFill>
                  <a:schemeClr val="tx1"/>
                </a:solidFill>
                <a:effectLst/>
                <a:latin typeface="+mn-lt"/>
                <a:ea typeface="+mn-ea"/>
                <a:cs typeface="+mn-cs"/>
              </a:rPr>
              <a:t>νεφροί</a:t>
            </a:r>
            <a:r>
              <a:rPr lang="el-GR" sz="1200" kern="1200" dirty="0">
                <a:solidFill>
                  <a:schemeClr val="tx1"/>
                </a:solidFill>
                <a:effectLst/>
                <a:latin typeface="+mn-lt"/>
                <a:ea typeface="+mn-ea"/>
                <a:cs typeface="+mn-cs"/>
              </a:rPr>
              <a:t> ενός ανθρώπου δεν κάνουν τη δουλειά τους, τότε το αίμα του δεν θα καθαρίζεται. Μπορεί να συγκεντρωθεί στο σώμα περιττό υγρό ή βλαβερές ουσίες, που ενδεχομένως να προκαλέσουν αδυναμία.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-Αν ο μυελός των οστών ενός ατόμου δεν παράγει τα σωστά αιμοσφαίρια, το αίμα του δεν θα μπορεί να κάνει τις σημαντικές του δουλειές, όπως το να μεταφέρει οξυγόνο και ενέργεια σε όλο το σώμα ή να το βοηθάει να καταπολεμά τις ασθένειες.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336E99-877E-41D7-848B-BC527680E719}" type="slidenum">
              <a:rPr lang="en-GB" smtClean="0"/>
              <a:t>15</a:t>
            </a:fld>
            <a:endParaRPr lang="en-GB" dirty="0"/>
          </a:p>
        </p:txBody>
      </p:sp>
    </p:spTree>
    <p:extLst>
      <p:ext uri="{BB962C8B-B14F-4D97-AF65-F5344CB8AC3E}">
        <p14:creationId xmlns:p14="http://schemas.microsoft.com/office/powerpoint/2010/main" val="2699332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Ευτυχώς, οι γιατροί μπορούν να διεξάγουν μια ειδική εγχείρηση που ονομάζεται μεταμόσχευση. Σε αυτή την περίπτωση, οι γιατροί αντικαθιστούν ένα όργανο που δυσλειτουργεί ή έχει καταστραφεί με ένα πιο υγιές.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Για να γίνει αυτό, οι γιατροί πρέπει να έχουν στη διάθεσή τους υγιή όργανα από δωρητές οργάνων – όργανα που δίνει ένας άνθρωπος σε έναν άλλο.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Ένα άτομο μπορεί να γραφτεί σε ένα ειδικό μητρώο για να δηλώσει πως θέλει να γίνει δωρητής (ή και το αντίθετο, ότι δεν θέλει να είναι δωρητής!).</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Αυτή τη στιγμή, υπάρχουν περισσότεροι από 1.500 άνθρωποι σε λίστα αναμονής μοσχευμάτων στην Ελλάδα – δηλαδή περιμένουν μια δωρεά οργάνου που μπορεί να σώσει τη ζωή τους.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6E99-877E-41D7-848B-BC527680E719}" type="slidenum">
              <a:rPr lang="en-GB" smtClean="0"/>
              <a:t>16</a:t>
            </a:fld>
            <a:endParaRPr lang="en-GB" dirty="0"/>
          </a:p>
        </p:txBody>
      </p:sp>
    </p:spTree>
    <p:extLst>
      <p:ext uri="{BB962C8B-B14F-4D97-AF65-F5344CB8AC3E}">
        <p14:creationId xmlns:p14="http://schemas.microsoft.com/office/powerpoint/2010/main" val="1904806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Εξηγήστε πως όλα τα όργανα για τα οποία μάθαμε σήμερα μπορούν να προσφερθούν από το ένα άτομο στο άλλο.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Ένα άτομο μπορεί να συμφωνήσει να προσφέρει τα όργανά του όταν πια δεν θα βρίσκεται εν ζωή, αλλά υπάρχουν και κάποια όργανα που μπορούν να προσφερθούν και όταν το άτομο βρίσκεται εν ζωή.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i="1" kern="1200" dirty="0">
                <a:solidFill>
                  <a:schemeClr val="tx1"/>
                </a:solidFill>
                <a:effectLst/>
                <a:latin typeface="+mn-lt"/>
                <a:ea typeface="+mn-ea"/>
                <a:cs typeface="+mn-cs"/>
              </a:rPr>
              <a:t>Ρωτήστε τους μαθητές σας ποια νομίζουν πως είναι τα όργανα που μπορούν να προσφερθούν από ζώντα δότη. Κάντε κλικ στη διαφάνεια για να αποκαλύψετε την απάντηση </a:t>
            </a:r>
            <a:r>
              <a:rPr lang="el-GR" sz="1200" i="0" kern="1200" dirty="0">
                <a:solidFill>
                  <a:schemeClr val="tx1"/>
                </a:solidFill>
                <a:effectLst/>
                <a:latin typeface="+mn-lt"/>
                <a:ea typeface="+mn-ea"/>
                <a:cs typeface="+mn-cs"/>
              </a:rPr>
              <a:t>(μ</a:t>
            </a:r>
            <a:r>
              <a:rPr lang="el-GR" sz="1200" i="1" kern="1200" dirty="0">
                <a:solidFill>
                  <a:schemeClr val="tx1"/>
                </a:solidFill>
                <a:effectLst/>
                <a:latin typeface="+mn-lt"/>
                <a:ea typeface="+mn-ea"/>
                <a:cs typeface="+mn-cs"/>
              </a:rPr>
              <a:t>υελός των οστών, συκώτι, </a:t>
            </a:r>
            <a:r>
              <a:rPr lang="el-GR" sz="1200" i="1" kern="1200" dirty="0" err="1">
                <a:solidFill>
                  <a:schemeClr val="tx1"/>
                </a:solidFill>
                <a:effectLst/>
                <a:latin typeface="+mn-lt"/>
                <a:ea typeface="+mn-ea"/>
                <a:cs typeface="+mn-cs"/>
              </a:rPr>
              <a:t>νεφροί</a:t>
            </a:r>
            <a:r>
              <a:rPr lang="el-GR" sz="1200" i="0" kern="1200" dirty="0">
                <a:solidFill>
                  <a:schemeClr val="tx1"/>
                </a:solidFill>
                <a:effectLst/>
                <a:latin typeface="+mn-lt"/>
                <a:ea typeface="+mn-ea"/>
                <a:cs typeface="+mn-cs"/>
              </a:rPr>
              <a:t>).</a:t>
            </a:r>
            <a:endParaRPr lang="en-US" sz="1200" i="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Περισσότερες πληροφορίες για τη δωρεά οργάνων εν ζωή </a:t>
            </a:r>
            <a:endParaRPr lang="en-US" sz="1200" b="1"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Θυμάστε αυτό που δεν ταίριαζε με τα υπόλοιπα, τον μυελό των οστών; Αν ένα άτομο που βρίσκεται εν ζωή θέλει να γίνει δωρητής μυελού των οστών, υπάρχει ένα ειδικό μητρώο όπου μπορεί να γραφτεί.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A336E99-877E-41D7-848B-BC527680E719}" type="slidenum">
              <a:rPr lang="en-GB" smtClean="0"/>
              <a:t>17</a:t>
            </a:fld>
            <a:endParaRPr lang="en-GB" dirty="0"/>
          </a:p>
        </p:txBody>
      </p:sp>
    </p:spTree>
    <p:extLst>
      <p:ext uri="{BB962C8B-B14F-4D97-AF65-F5344CB8AC3E}">
        <p14:creationId xmlns:p14="http://schemas.microsoft.com/office/powerpoint/2010/main" val="3401022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Θυμάστε αυτό που δεν ταίριαζε με τα υπόλοιπα, τον μυελό των οστών; Αν ένα άτομο που βρίσκεται εν ζωή θέλει να γίνει δωρητής μυελού των οστών, υπάρχει ένα ειδικό μητρώο όπου μπορεί να γραφτεί.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Μέρος του συκωτιού (δηλαδή του ήπατος) κάποιου μπορεί επίσης να δωριστεί – θυμηθείτε πως το συκώτι έχει τη δυνατότητα να </a:t>
            </a:r>
            <a:r>
              <a:rPr lang="el-GR" sz="1200" kern="1200" dirty="0" err="1">
                <a:solidFill>
                  <a:schemeClr val="tx1"/>
                </a:solidFill>
                <a:effectLst/>
                <a:latin typeface="+mn-lt"/>
                <a:ea typeface="+mn-ea"/>
                <a:cs typeface="+mn-cs"/>
              </a:rPr>
              <a:t>ξαναμεγαλώνει</a:t>
            </a:r>
            <a:r>
              <a:rPr lang="el-GR" sz="1200" kern="1200" dirty="0">
                <a:solidFill>
                  <a:schemeClr val="tx1"/>
                </a:solidFill>
                <a:effectLst/>
                <a:latin typeface="+mn-lt"/>
                <a:ea typeface="+mn-ea"/>
                <a:cs typeface="+mn-cs"/>
              </a:rPr>
              <a:t>. Ακόμα και το ένα τέταρτο του συκωτιού μπορεί να «επανέλθει» στο αρχικό του μέγεθος. Αυτό σημαίνει πως ακόμα κι ένα μικρό κομματάκι ενός υγιούς συκωτιού μπορεί να εξελιχθεί σε ένα κανονικό υγιές συκώτι για τον άνθρωπο που θα λάβει τη δωρεά (ο λήπτης). Άλλωστε, και το συκώτι του δωρητή θα </a:t>
            </a:r>
            <a:r>
              <a:rPr lang="el-GR" sz="1200" kern="1200" dirty="0" err="1">
                <a:solidFill>
                  <a:schemeClr val="tx1"/>
                </a:solidFill>
                <a:effectLst/>
                <a:latin typeface="+mn-lt"/>
                <a:ea typeface="+mn-ea"/>
                <a:cs typeface="+mn-cs"/>
              </a:rPr>
              <a:t>ξαναμεγαλώσει</a:t>
            </a:r>
            <a:r>
              <a:rPr lang="el-GR" sz="1200" kern="1200" dirty="0">
                <a:solidFill>
                  <a:schemeClr val="tx1"/>
                </a:solidFill>
                <a:effectLst/>
                <a:latin typeface="+mn-lt"/>
                <a:ea typeface="+mn-ea"/>
                <a:cs typeface="+mn-cs"/>
              </a:rPr>
              <a:t> κι αυτό.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6E99-877E-41D7-848B-BC527680E719}" type="slidenum">
              <a:rPr lang="en-GB" smtClean="0"/>
              <a:t>18</a:t>
            </a:fld>
            <a:endParaRPr lang="en-GB" dirty="0"/>
          </a:p>
        </p:txBody>
      </p:sp>
    </p:spTree>
    <p:extLst>
      <p:ext uri="{BB962C8B-B14F-4D97-AF65-F5344CB8AC3E}">
        <p14:creationId xmlns:p14="http://schemas.microsoft.com/office/powerpoint/2010/main" val="3701519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Αφηγηθείτε την ιστορία του Σταμάτη στους μαθητές σας και κάντε τους τις εξής ερωτήσεις:</a:t>
            </a:r>
          </a:p>
          <a:p>
            <a:endParaRPr lang="el-G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1. Ποιο όργανο χρειάζεται ο Σταμάτης;</a:t>
            </a:r>
          </a:p>
          <a:p>
            <a:endParaRPr lang="el-G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2. Πώς μπορεί η δωρεά ενός οργάνου να βελτιώσει τη ζωή του Σταμάτη; (Σκεφτείτε τι θα μπορεί να κάνει που δεν μπορούσε να κάνει νωρίτερα.)</a:t>
            </a:r>
          </a:p>
          <a:p>
            <a:endParaRPr lang="el-G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3. Πώς νομίζετε ότι θα ένιωθε ο Σταμάτης αν του προσφερόταν ένα μόσχευμα;</a:t>
            </a:r>
          </a:p>
          <a:p>
            <a:endParaRPr lang="el-G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Σημείωση: Ο Σταμάτης (όπως και όλοι όσοι αναφέρονται στις κάρτες πιθανών σεναρίων) είναι ένα φανταστικό πρόσωπο. Ωστόσο, οι εμπειρίες και τα συμπτώματα που περιγράφονται ισχύουν για πολλούς ανθρώπους που βρίσκονται σε αναμονή κάποιου μοσχεύματος. </a:t>
            </a:r>
          </a:p>
          <a:p>
            <a:endParaRPr lang="el-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6E99-877E-41D7-848B-BC527680E719}" type="slidenum">
              <a:rPr lang="en-GB" smtClean="0"/>
              <a:t>19</a:t>
            </a:fld>
            <a:endParaRPr lang="en-GB" dirty="0"/>
          </a:p>
        </p:txBody>
      </p:sp>
    </p:spTree>
    <p:extLst>
      <p:ext uri="{BB962C8B-B14F-4D97-AF65-F5344CB8AC3E}">
        <p14:creationId xmlns:p14="http://schemas.microsoft.com/office/powerpoint/2010/main" val="1238595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Ζητήστε από τους μαθητές να συζητήσουν την ερώτηση στον πίνακα, </a:t>
            </a:r>
            <a:r>
              <a:rPr lang="el-GR" sz="1200" i="1" kern="1200" dirty="0">
                <a:solidFill>
                  <a:schemeClr val="tx1"/>
                </a:solidFill>
                <a:effectLst/>
                <a:latin typeface="+mn-lt"/>
                <a:ea typeface="+mn-ea"/>
                <a:cs typeface="+mn-cs"/>
              </a:rPr>
              <a:t>γιατί να επιλέξει κάποιος να προσφέρει τα όργανά του;</a:t>
            </a:r>
            <a:endParaRPr lang="en-US" sz="1200" kern="1200" dirty="0">
              <a:solidFill>
                <a:schemeClr val="tx1"/>
              </a:solidFill>
              <a:effectLst/>
              <a:latin typeface="+mn-lt"/>
              <a:ea typeface="+mn-ea"/>
              <a:cs typeface="+mn-cs"/>
            </a:endParaRPr>
          </a:p>
          <a:p>
            <a:r>
              <a:rPr lang="el-GR"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Πιθανές απαντήσεις:</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-Για να ξέρουν πως βοηθούν άλλους ανθρώπους.</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-Γιατί δεν θα τα χρειάζονται πια αν δεν βρίσκονται εν ζωή.</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-Γιατί θα ήθελαν άλλους να τους προσφέρουν όργανα αν οι ίδιοι ή οι αγαπημένοι τους βρίσκονταν σε ανάγκη.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Κάντε κλικ για να αποκαλύψετε τη δεύτερη ερώτηση: «Γιατί να μη θέλει κάποιος να προσφέρει τα όργανά του;»</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Πιθανές απαντήσεις:</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-Γιατί δεν ξέρουν πολλά γι’ αυτή τη διαδικασία και για το τι περιλαμβάνει.</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-Γιατί νομίζουν πως θα πρέπει να δωρίσουν όλα τους τα όργανα (αυτό δεν είναι αλήθεια, μπορείς να επιλέξεις αυτά που θέλεις να δωρίσεις κι αυτά που δεν θέλεις να προσφέρεις).</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-Φοβούνται την ιδέα (κάτι που μπορεί να προκύπτει από το κενό γνώσης για το θέμα).</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-Νομίζουν πως η θρησκεία τους δεν τους το επιτρέπει (εξηγήστε πως οι περισσότερες θρησκείες, όπως και η Ορθόδοξη Εκκλησία, υποστηρίζουν την ιδέα της δωρεάς οργάνων).</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Μερικές φορές, ένα άτομο μπορεί να έχει επιλέξει να δωρίσει τα όργανά του, αλλά η οικογένειά του δεν γνωρίζει για την επιλογή του κι έτσι τελικά δεν γίνεται δωρεά. Περισσότερο από το ένα τρίτο των ενηλίκων έχουν μοιραστεί την επιλογή τους με την οικογένειά τους.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Είναι πραγματικά σημαντικό για τους ανθρώπους να συνεχίζουν να μιλούν για την απόφασή τους με τους οικείους τους.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6E99-877E-41D7-848B-BC527680E719}" type="slidenum">
              <a:rPr lang="en-GB" smtClean="0"/>
              <a:t>20</a:t>
            </a:fld>
            <a:endParaRPr lang="en-GB" dirty="0"/>
          </a:p>
        </p:txBody>
      </p:sp>
    </p:spTree>
    <p:extLst>
      <p:ext uri="{BB962C8B-B14F-4D97-AF65-F5344CB8AC3E}">
        <p14:creationId xmlns:p14="http://schemas.microsoft.com/office/powerpoint/2010/main" val="2382463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Μιλήστε στην οικογένειά σας για τα όσα μάθατε.</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Εξηγήστε πώς μια συζήτηση με την οικογένεια σχετικά με τη δωρεά οργάνων είναι σημαντική – είναι ένας καλός τρόπος να σιγουρευτείτε πως η οικογένειά σας γνωρίζει τις απόψεις σας και πως εσείς γνωρίζετε τις δικές τους.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Μια συζήτηση για τη δωρεά οργάνων βοηθά τους ανθρώπους να σεβαστούν τις επιλογές των άλλων.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Δώστε στους μαθητές τα παρακάτω υλικά για να συνεχιστεί η επιμόρφωση στο σπίτι:</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Γι’ αυτό το μάθημα, θα χρειαστείτε:</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-Εργασία για το σπίτι «Όλα όσα θέλετε να μάθετε για τα όργανα».</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-Φυλλάδιο «Κάνοντας μια κουβέντα στο σπίτι/Όλα όσα θέλετε να μάθετε για τα όργανα».</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-Συχνές ερωτήσεις «Όλα όσα θέλετε να μάθετε για τα όργανα».</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A336E99-877E-41D7-848B-BC527680E719}" type="slidenum">
              <a:rPr lang="en-GB" smtClean="0"/>
              <a:t>21</a:t>
            </a:fld>
            <a:endParaRPr lang="en-GB" dirty="0"/>
          </a:p>
        </p:txBody>
      </p:sp>
    </p:spTree>
    <p:extLst>
      <p:ext uri="{BB962C8B-B14F-4D97-AF65-F5344CB8AC3E}">
        <p14:creationId xmlns:p14="http://schemas.microsoft.com/office/powerpoint/2010/main" val="3929146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Ζητήστε από τους μαθητές σας να δουν αυτά τα μέρη του σώματος και ρωτήστε τους: «Ποια φαντάζεστε ότι είναι η μοναδικότητα του κάθε οργάνου από αυτά;». Ενθαρρύνετε τους μαθητές να εξηγήσουν την απάντησή τους.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Ορισμένα ενδεικτικά παραδείγματα: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-Οι πνεύμονες είναι οι μόνοι που μπορούν να κάνουν το σώμα να αναπνέει.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 μυελός των οστών είναι σαν </a:t>
            </a:r>
            <a:r>
              <a:rPr lang="el-GR" sz="1200" kern="1200" dirty="0" err="1">
                <a:solidFill>
                  <a:schemeClr val="tx1"/>
                </a:solidFill>
                <a:effectLst/>
                <a:latin typeface="+mn-lt"/>
                <a:ea typeface="+mn-ea"/>
                <a:cs typeface="+mn-cs"/>
              </a:rPr>
              <a:t>τζελ</a:t>
            </a:r>
            <a:r>
              <a:rPr lang="el-GR" sz="1200" kern="1200" dirty="0">
                <a:solidFill>
                  <a:schemeClr val="tx1"/>
                </a:solidFill>
                <a:effectLst/>
                <a:latin typeface="+mn-lt"/>
                <a:ea typeface="+mn-ea"/>
                <a:cs typeface="+mn-cs"/>
              </a:rPr>
              <a:t>, ενώ τα άλλα όργανα είναι στερεά.</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-Το μάτι είναι το μόνο ορατό σε κάποιον που μας κοιτάει</a:t>
            </a:r>
            <a:r>
              <a:rPr lang="el-GR" sz="1200" i="0" kern="1200" dirty="0">
                <a:solidFill>
                  <a:schemeClr val="tx1"/>
                </a:solidFill>
                <a:effectLst/>
                <a:latin typeface="+mn-lt"/>
                <a:ea typeface="+mn-ea"/>
                <a:cs typeface="+mn-cs"/>
              </a:rPr>
              <a:t> (</a:t>
            </a:r>
            <a:r>
              <a:rPr lang="el-GR" sz="1200" i="1" kern="1200" dirty="0">
                <a:solidFill>
                  <a:schemeClr val="tx1"/>
                </a:solidFill>
                <a:effectLst/>
                <a:latin typeface="+mn-lt"/>
                <a:ea typeface="+mn-ea"/>
                <a:cs typeface="+mn-cs"/>
              </a:rPr>
              <a:t>ενώ δεν μπορεί να δει τους πνεύμονές μας, το συκώτι ή τον μυελό των οστών</a:t>
            </a:r>
            <a:r>
              <a:rPr lang="el-GR" sz="1200" i="0" kern="1200" dirty="0">
                <a:solidFill>
                  <a:schemeClr val="tx1"/>
                </a:solidFill>
                <a:effectLst/>
                <a:latin typeface="+mn-lt"/>
                <a:ea typeface="+mn-ea"/>
                <a:cs typeface="+mn-cs"/>
              </a:rPr>
              <a:t>).</a:t>
            </a:r>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Εξηγήστε πως το κοινό στοιχείο όλων (σχεδόν!) αυτών των χαρακτήρων είναι πως αντιπροσωπεύουν ένα ξεχωριστό μέρος του σώματος που ονομάζεται όργανο.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Ένα όργανο είναι μια ομάδα από διαφορετικούς ιστούς που συνεργάζονται για μια συγκεκριμένη δουλειά. Κάθε όργανο στο σώμα μας έχει μια συγκεκριμένη δουλειά και μας βοηθά να παραμένουμε χαρούμενοι και υγιείς.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Αυτό που διαφέρει πιο πολύ είναι ο μυελός των οστών, γιατί δεν είναι όργανο, είναι μόνος του </a:t>
            </a:r>
            <a:r>
              <a:rPr lang="el-GR" sz="1200" i="0" kern="1200" dirty="0">
                <a:solidFill>
                  <a:schemeClr val="tx1"/>
                </a:solidFill>
                <a:effectLst/>
                <a:latin typeface="+mn-lt"/>
                <a:ea typeface="+mn-ea"/>
                <a:cs typeface="+mn-cs"/>
              </a:rPr>
              <a:t>ιστός (</a:t>
            </a:r>
            <a:r>
              <a:rPr lang="el-GR" sz="1200" i="1" kern="1200" dirty="0">
                <a:solidFill>
                  <a:schemeClr val="tx1"/>
                </a:solidFill>
                <a:effectLst/>
                <a:latin typeface="+mn-lt"/>
                <a:ea typeface="+mn-ea"/>
                <a:cs typeface="+mn-cs"/>
              </a:rPr>
              <a:t>ιστός = ένα σύνολο κυττάρων με παρόμοια μορφή και λειτουργία, τα οποία συνδέονται και συνεργάζονται για την πραγματοποίηση της ίδιας λειτουργίας</a:t>
            </a:r>
            <a:r>
              <a:rPr lang="el-GR" sz="1200" i="0" kern="1200" dirty="0">
                <a:solidFill>
                  <a:schemeClr val="tx1"/>
                </a:solidFill>
                <a:effectLst/>
                <a:latin typeface="+mn-lt"/>
                <a:ea typeface="+mn-ea"/>
                <a:cs typeface="+mn-cs"/>
              </a:rPr>
              <a:t>).</a:t>
            </a:r>
            <a:endParaRPr lang="en-US" sz="1200" i="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Ρωτήστε τα παιδιά αν μπορούν να σκεφτούν άλλα όργανα του σώματος (π.χ. τον εγκέφαλο, το στομάχι, τα σπλάχνα ή το δέρμα – το μεγαλύτερο όργανο του σώματος).</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6E99-877E-41D7-848B-BC527680E719}" type="slidenum">
              <a:rPr lang="en-GB" smtClean="0"/>
              <a:t>4</a:t>
            </a:fld>
            <a:endParaRPr lang="en-GB" dirty="0"/>
          </a:p>
        </p:txBody>
      </p:sp>
    </p:spTree>
    <p:extLst>
      <p:ext uri="{BB962C8B-B14F-4D97-AF65-F5344CB8AC3E}">
        <p14:creationId xmlns:p14="http://schemas.microsoft.com/office/powerpoint/2010/main" val="449796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dirty="0">
                <a:latin typeface="Arial" panose="020B0604020202020204" pitchFamily="34" charset="0"/>
                <a:cs typeface="Arial" panose="020B0604020202020204" pitchFamily="34" charset="0"/>
              </a:rPr>
              <a:t>Οδηγήστε τους μαθητές σας στις κάρτες αντιστοίχισης «Όλα όσα θέλετε να μάθετε για τα όργανα» και ζητήστε τους να αντιστοιχίσουν κάθε όργανο στην περιγραφή του. </a:t>
            </a:r>
            <a:endParaRPr lang="en-US" sz="1200" dirty="0">
              <a:latin typeface="Arial" panose="020B0604020202020204" pitchFamily="34" charset="0"/>
              <a:cs typeface="Arial" panose="020B0604020202020204" pitchFamily="34" charset="0"/>
            </a:endParaRPr>
          </a:p>
          <a:p>
            <a:r>
              <a:rPr lang="el-GR" sz="1200" dirty="0">
                <a:latin typeface="Arial" panose="020B0604020202020204" pitchFamily="34" charset="0"/>
                <a:cs typeface="Arial" panose="020B0604020202020204" pitchFamily="34" charset="0"/>
              </a:rPr>
              <a:t>Εναλλακτικά, μπορείτε να κάνετε τη δραστηριότητα με τη συμμετοχή όλης της τάξης, χρησιμοποιώντας τις εικόνες και τις περιγραφές σε αυτή και την επόμενη διαφάνεια. </a:t>
            </a:r>
            <a:endParaRPr lang="en-US"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FA336E99-877E-41D7-848B-BC527680E719}" type="slidenum">
              <a:rPr lang="en-GB" smtClean="0"/>
              <a:t>5</a:t>
            </a:fld>
            <a:endParaRPr lang="en-GB" dirty="0"/>
          </a:p>
        </p:txBody>
      </p:sp>
    </p:spTree>
    <p:extLst>
      <p:ext uri="{BB962C8B-B14F-4D97-AF65-F5344CB8AC3E}">
        <p14:creationId xmlns:p14="http://schemas.microsoft.com/office/powerpoint/2010/main" val="2087861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dirty="0">
                <a:latin typeface="Arial" panose="020B0604020202020204" pitchFamily="34" charset="0"/>
                <a:cs typeface="Arial" panose="020B0604020202020204" pitchFamily="34" charset="0"/>
              </a:rPr>
              <a:t>Οδηγήστε τους μαθητές σας στις κάρτες αντιστοίχισης «Όλα όσα θέλετε να μάθετε για τα όργανα» και ζητήστε τους να αντιστοιχίσουν κάθε όργανο στην περιγραφή του. </a:t>
            </a:r>
            <a:endParaRPr lang="en-US" sz="1200" dirty="0">
              <a:latin typeface="Arial" panose="020B0604020202020204" pitchFamily="34" charset="0"/>
              <a:cs typeface="Arial" panose="020B0604020202020204" pitchFamily="34" charset="0"/>
            </a:endParaRPr>
          </a:p>
          <a:p>
            <a:r>
              <a:rPr lang="el-GR" sz="1200" dirty="0">
                <a:latin typeface="Arial" panose="020B0604020202020204" pitchFamily="34" charset="0"/>
                <a:cs typeface="Arial" panose="020B0604020202020204" pitchFamily="34" charset="0"/>
              </a:rPr>
              <a:t>Εναλλακτικά, μπορείτε να κάνετε τη δραστηριότητα με τη συμμετοχή όλης της τάξης, χρησιμοποιώντας τις εικόνες και τις περιγραφές. </a:t>
            </a:r>
            <a:endParaRPr lang="en-US"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FA336E99-877E-41D7-848B-BC527680E719}" type="slidenum">
              <a:rPr lang="en-GB" smtClean="0"/>
              <a:t>6</a:t>
            </a:fld>
            <a:endParaRPr lang="en-GB" dirty="0"/>
          </a:p>
        </p:txBody>
      </p:sp>
    </p:spTree>
    <p:extLst>
      <p:ext uri="{BB962C8B-B14F-4D97-AF65-F5344CB8AC3E}">
        <p14:creationId xmlns:p14="http://schemas.microsoft.com/office/powerpoint/2010/main" val="2096219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i="1" kern="1200" dirty="0">
                <a:solidFill>
                  <a:schemeClr val="tx1"/>
                </a:solidFill>
                <a:effectLst/>
                <a:latin typeface="+mn-lt"/>
                <a:ea typeface="+mn-ea"/>
                <a:cs typeface="+mn-cs"/>
              </a:rPr>
              <a:t>Ρωτήστε τους μαθητές πού νομίζουν πως βρίσκεται ο μυελός των οστών στο ανθρώπινο σώμα.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Περισσότερες πληροφορίες</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Το ανθρώπινο σώμα έχει περισσότερα από 200 οστά. Τα οστά μας επιτελούν πολύ σημαντικές λειτουργίες, από το να στηρίζουν το σώμα μέχρι το να προστατεύουν τα όργανα και να επιτρέπουν την κίνηση.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Περιέχουν επίσης μυελό που έχει την πολύ σημαντική αποστολή να παράγει αιμοσφαίρια. Ο μυελός βρίσκεται κυρίως στα επίπεδα οστά, όπως στη λεκάνη, στο στέρνο, στο κρανίο, στα πλευρά, στους σπονδύλους και στις ωμοπλάτες. Βρίσκεται επίσης στο άκρο του βραχίονα (το </a:t>
            </a:r>
            <a:r>
              <a:rPr lang="el-GR" sz="1200" kern="1200" dirty="0" err="1">
                <a:solidFill>
                  <a:schemeClr val="tx1"/>
                </a:solidFill>
                <a:effectLst/>
                <a:latin typeface="+mn-lt"/>
                <a:ea typeface="+mn-ea"/>
                <a:cs typeface="+mn-cs"/>
              </a:rPr>
              <a:t>βραχιόνιο</a:t>
            </a:r>
            <a:r>
              <a:rPr lang="el-GR" sz="1200" kern="1200" dirty="0">
                <a:solidFill>
                  <a:schemeClr val="tx1"/>
                </a:solidFill>
                <a:effectLst/>
                <a:latin typeface="+mn-lt"/>
                <a:ea typeface="+mn-ea"/>
                <a:cs typeface="+mn-cs"/>
              </a:rPr>
              <a:t> οστό) και στο μηριαίο οστό.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Ξέρεις ότι</a:t>
            </a:r>
            <a:r>
              <a:rPr lang="en-150" sz="1200" b="1" kern="120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Όταν γεννιόμαστε έχουμε 300 οστά, τα οποία σταδιακά «ενώνονται» όσο μεγαλώνουμε;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336E99-877E-41D7-848B-BC527680E719}" type="slidenum">
              <a:rPr lang="en-GB" smtClean="0"/>
              <a:t>7</a:t>
            </a:fld>
            <a:endParaRPr lang="en-GB" dirty="0"/>
          </a:p>
        </p:txBody>
      </p:sp>
    </p:spTree>
    <p:extLst>
      <p:ext uri="{BB962C8B-B14F-4D97-AF65-F5344CB8AC3E}">
        <p14:creationId xmlns:p14="http://schemas.microsoft.com/office/powerpoint/2010/main" val="227499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i="1" kern="1200" dirty="0">
                <a:solidFill>
                  <a:schemeClr val="tx1"/>
                </a:solidFill>
                <a:effectLst/>
                <a:latin typeface="+mn-lt"/>
                <a:ea typeface="+mn-ea"/>
                <a:cs typeface="+mn-cs"/>
              </a:rPr>
              <a:t>Ρωτήστε τους μαθητές σας πού νομίζουν πως βρίσκονται οι πνεύμονες στο ανθρώπινο σώμα.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Περισσότερες πληροφορίες</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Οι πνεύμονες είναι ένα ζευγάρι σπογγοειδών οργάνων γεμάτων με αέρα, που βρίσκονται στο στήθος και προστατεύονται από το θωρακικό τοίχωμα.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Εργάζονται διαρκώς για να φέρνουν το οξυγόνο στο αίμα και να διώχνουν βλαβερά αέρια όπως το διοξείδιο του άνθρακα.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 αέρας μπαίνει στους πνεύμονες μέσω ενός οστέινου αγωγού που αποκαλείται τραχεία.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 αριστερός πνεύμονας είναι ελάχιστα πιο μικρός από τον δεξιό. Αυτό αφήνει λίγο παραπάνω χώρο στο στήθος σας για την καρδιά σας.</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Νιώστε τους πνεύμονές σας!</a:t>
            </a:r>
            <a:endParaRPr lang="en-US" sz="1200" b="1"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Βάλτε τα χέρια σας στο στήθος και αναπνεύστε βαθιά. Θα πρέπει να νιώσετε το στήθος σας να γίνεται λίγο μεγαλύτερο. Αμέσως μετά, εκπνεύστε και θα νιώσετε το στήθος σας στο κανονικό του μέγεθος.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6E99-877E-41D7-848B-BC527680E719}" type="slidenum">
              <a:rPr lang="en-GB" smtClean="0"/>
              <a:t>8</a:t>
            </a:fld>
            <a:endParaRPr lang="en-GB" dirty="0"/>
          </a:p>
        </p:txBody>
      </p:sp>
    </p:spTree>
    <p:extLst>
      <p:ext uri="{BB962C8B-B14F-4D97-AF65-F5344CB8AC3E}">
        <p14:creationId xmlns:p14="http://schemas.microsoft.com/office/powerpoint/2010/main" val="376242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i="1" kern="1200" dirty="0">
                <a:solidFill>
                  <a:schemeClr val="tx1"/>
                </a:solidFill>
                <a:effectLst/>
                <a:latin typeface="+mn-lt"/>
                <a:ea typeface="+mn-ea"/>
                <a:cs typeface="+mn-cs"/>
              </a:rPr>
              <a:t>Ρωτήστε τους μαθητές σας πού νομίζουν πως βρίσκεται το συκώτι στο ανθρώπινο σώμα </a:t>
            </a:r>
            <a:r>
              <a:rPr lang="el-GR" sz="1200" i="0" kern="1200" dirty="0">
                <a:solidFill>
                  <a:schemeClr val="tx1"/>
                </a:solidFill>
                <a:effectLst/>
                <a:latin typeface="+mn-lt"/>
                <a:ea typeface="+mn-ea"/>
                <a:cs typeface="+mn-cs"/>
              </a:rPr>
              <a:t>(</a:t>
            </a:r>
            <a:r>
              <a:rPr lang="el-GR" sz="1200" i="1" kern="1200" dirty="0">
                <a:solidFill>
                  <a:schemeClr val="tx1"/>
                </a:solidFill>
                <a:effectLst/>
                <a:latin typeface="+mn-lt"/>
                <a:ea typeface="+mn-ea"/>
                <a:cs typeface="+mn-cs"/>
              </a:rPr>
              <a:t>δεξί μέρος της κοιλιάς</a:t>
            </a:r>
            <a:r>
              <a:rPr lang="el-GR" sz="1200" i="0" kern="1200" dirty="0">
                <a:solidFill>
                  <a:schemeClr val="tx1"/>
                </a:solidFill>
                <a:effectLst/>
                <a:latin typeface="+mn-lt"/>
                <a:ea typeface="+mn-ea"/>
                <a:cs typeface="+mn-cs"/>
              </a:rPr>
              <a:t>).</a:t>
            </a:r>
            <a:endParaRPr lang="en-US" sz="1200" i="0" kern="1200" dirty="0">
              <a:solidFill>
                <a:schemeClr val="tx1"/>
              </a:solidFill>
              <a:effectLst/>
              <a:latin typeface="+mn-lt"/>
              <a:ea typeface="+mn-ea"/>
              <a:cs typeface="+mn-cs"/>
            </a:endParaRPr>
          </a:p>
          <a:p>
            <a:r>
              <a:rPr lang="el-GR"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Περισσότερες πληροφορίες</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Το συκώτι είναι το μεγαλύτερο εσωτερικό όργανο. Με </a:t>
            </a:r>
            <a:r>
              <a:rPr lang="el-GR" sz="1200" kern="1200" dirty="0" err="1">
                <a:solidFill>
                  <a:schemeClr val="tx1"/>
                </a:solidFill>
                <a:effectLst/>
                <a:latin typeface="+mn-lt"/>
                <a:ea typeface="+mn-ea"/>
                <a:cs typeface="+mn-cs"/>
              </a:rPr>
              <a:t>καφεκόκκινο</a:t>
            </a:r>
            <a:r>
              <a:rPr lang="el-GR" sz="1200" kern="1200" dirty="0">
                <a:solidFill>
                  <a:schemeClr val="tx1"/>
                </a:solidFill>
                <a:effectLst/>
                <a:latin typeface="+mn-lt"/>
                <a:ea typeface="+mn-ea"/>
                <a:cs typeface="+mn-cs"/>
              </a:rPr>
              <a:t> χρώμα, έχει λαστιχένια υφή και βρίσκεται στη δεξιά πλευρά της κοιλιάς, προστατευμένο από το θωρακικό τοίχωμα. Κάθε σπονδυλωτό ζώο (δηλαδή, με ραχοκοκαλιά) έχει συκώτι.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Το συκώτι συνεργάζεται με τα σπλάχνα και το πάγκρεας για να χωνέψει, να απορροφήσει και να επεξεργαστεί την τροφή.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Οι τρεις βασικές εργασίες του είναι ο καθαρισμός του αίματος, η έκκριση χολής (που βοηθάει στη διάσπαση της τροφής) και η αποθήκευση ενέργειας.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Ξέρεις ότι…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Το συκώτι έχει τη μοναδική δυνατότητα να ξαναγεννιέται (ο μύθος του Προμηθέα); Ένα τέταρτο του συκωτιού μπορεί να «επανέλθει» στο αρχικό του μέγεθος </a:t>
            </a:r>
            <a:r>
              <a:rPr lang="el-GR" sz="1200" i="0" kern="1200" dirty="0">
                <a:solidFill>
                  <a:schemeClr val="tx1"/>
                </a:solidFill>
                <a:effectLst/>
                <a:latin typeface="+mn-lt"/>
                <a:ea typeface="+mn-ea"/>
                <a:cs typeface="+mn-cs"/>
              </a:rPr>
              <a:t>(</a:t>
            </a:r>
            <a:r>
              <a:rPr lang="el-GR" sz="1200" i="1" kern="1200" dirty="0">
                <a:solidFill>
                  <a:schemeClr val="tx1"/>
                </a:solidFill>
                <a:effectLst/>
                <a:latin typeface="+mn-lt"/>
                <a:ea typeface="+mn-ea"/>
                <a:cs typeface="+mn-cs"/>
              </a:rPr>
              <a:t>αντικαθιστώντας τα κύτταρά του με άλλου είδους ιστό</a:t>
            </a:r>
            <a:r>
              <a:rPr lang="el-GR" sz="1200" i="0" kern="1200" dirty="0">
                <a:solidFill>
                  <a:schemeClr val="tx1"/>
                </a:solidFill>
                <a:effectLst/>
                <a:latin typeface="+mn-lt"/>
                <a:ea typeface="+mn-ea"/>
                <a:cs typeface="+mn-cs"/>
              </a:rPr>
              <a:t>).</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6E99-877E-41D7-848B-BC527680E719}" type="slidenum">
              <a:rPr lang="en-GB" smtClean="0"/>
              <a:t>9</a:t>
            </a:fld>
            <a:endParaRPr lang="en-GB" dirty="0"/>
          </a:p>
        </p:txBody>
      </p:sp>
    </p:spTree>
    <p:extLst>
      <p:ext uri="{BB962C8B-B14F-4D97-AF65-F5344CB8AC3E}">
        <p14:creationId xmlns:p14="http://schemas.microsoft.com/office/powerpoint/2010/main" val="482460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kern="1200" dirty="0">
                <a:solidFill>
                  <a:schemeClr val="tx1"/>
                </a:solidFill>
                <a:effectLst/>
                <a:latin typeface="+mn-lt"/>
                <a:ea typeface="+mn-ea"/>
                <a:cs typeface="+mn-cs"/>
              </a:rPr>
              <a:t>Περισσότερες πληροφορίες</a:t>
            </a:r>
            <a:endParaRPr lang="en-US" sz="1200" b="1"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Το μάτι αποτελείται από πολλά διαφορετικά μέρη, τα οποία συνεργάζονται για να μας βοηθούν να βλέπουμε τον κόσμο.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Στα μέρη του ματιού περιλαμβάνονται:</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 αμφιβληστροειδής, δηλαδή η επιφάνεια του βολβού που αποτελείται από ειδικά κύτταρα τα οποία ανιχνεύουν το φως και στέλνουν μηνύματα στον εγκέφαλο που μας επιτρέπουν να βλέπουμε.</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 κερατοειδής χιτώνας (σκεφτείτε τον σαν το «παράθυρο» του ματιού). Είναι ο καθαρός ιστός στο μπροστινό μέρος του ματιού, που αφήνει το φως να μπει (είναι το μέρος του ματιού σας που μπορείτε να αγγίξετε).</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-Η κόρη, που μοιάζει με μαύρη κουκκίδα, αλλά στην πραγματικότητα είναι μια οπή μέσα από την οποία το φως, που εισήλθε από τον κερατοειδή χιτώνα, μπαίνει στο μάτι.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Ξέρεις ότι… </a:t>
            </a:r>
            <a:endParaRPr lang="en-US" sz="1200" b="1"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Τα κύτταρα του ματιού έχουν πολλά διαφορετικά σχήματα; Αυτά με το επίμηκες σχήμα μάς επιτρέπουν να βλέπουμε σχήματα, ενώ αυτά σε σχήμα κώνου μάς επιτρέπουν να βλέπουμε χρώματα.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A336E99-877E-41D7-848B-BC527680E719}" type="slidenum">
              <a:rPr lang="en-GB" smtClean="0"/>
              <a:t>10</a:t>
            </a:fld>
            <a:endParaRPr lang="en-GB" dirty="0"/>
          </a:p>
        </p:txBody>
      </p:sp>
    </p:spTree>
    <p:extLst>
      <p:ext uri="{BB962C8B-B14F-4D97-AF65-F5344CB8AC3E}">
        <p14:creationId xmlns:p14="http://schemas.microsoft.com/office/powerpoint/2010/main" val="3563762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i="1" kern="1200" dirty="0">
                <a:solidFill>
                  <a:schemeClr val="tx1"/>
                </a:solidFill>
                <a:effectLst/>
                <a:latin typeface="+mn-lt"/>
                <a:ea typeface="+mn-ea"/>
                <a:cs typeface="+mn-cs"/>
              </a:rPr>
              <a:t>Ρωτήστε τους μαθητές σας πού νομίζουν πως βρίσκεται το λεπτό έντερο στο ανθρώπινο σώμα.</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Περισσότερες πληροφορίες</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Τα σπλάχνα είναι μέρος του πεπτικού συστήματος. Αποτελούνται από το λεπτό έντερο και το παχύ </a:t>
            </a:r>
            <a:r>
              <a:rPr lang="el-GR" sz="1200" kern="1200" dirty="0" smtClean="0">
                <a:solidFill>
                  <a:schemeClr val="tx1"/>
                </a:solidFill>
                <a:effectLst/>
                <a:latin typeface="+mn-lt"/>
                <a:ea typeface="+mn-ea"/>
                <a:cs typeface="+mn-cs"/>
              </a:rPr>
              <a:t>έντερο.</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Το λεπτό έντερο είναι ένας μακρύς και περιελισσόμενος αγωγός στην κοιλιακή χώρα που μεταφέρει τροφή από το στομάχι στο παχύ έντερο. Πήρε το όνομά του από το λεπτό του σχήμα και τη μικρή του διάμετρο: είναι πολύ</a:t>
            </a:r>
            <a:r>
              <a:rPr lang="el-GR" sz="1200" i="1"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μακρύ, αλλά διπλωμένο. Το λεπτό έντερο φιλοξενεί το μεγαλύτερο μέρος της πέψης και εκεί είναι που τα θρεπτικά συστατικά από τις τροφές </a:t>
            </a:r>
            <a:r>
              <a:rPr lang="el-GR" sz="1200" kern="1200" dirty="0" err="1">
                <a:solidFill>
                  <a:schemeClr val="tx1"/>
                </a:solidFill>
                <a:effectLst/>
                <a:latin typeface="+mn-lt"/>
                <a:ea typeface="+mn-ea"/>
                <a:cs typeface="+mn-cs"/>
              </a:rPr>
              <a:t>απορροφούνται</a:t>
            </a:r>
            <a:r>
              <a:rPr lang="el-GR" sz="1200" kern="1200" dirty="0">
                <a:solidFill>
                  <a:schemeClr val="tx1"/>
                </a:solidFill>
                <a:effectLst/>
                <a:latin typeface="+mn-lt"/>
                <a:ea typeface="+mn-ea"/>
                <a:cs typeface="+mn-cs"/>
              </a:rPr>
              <a:t> από το σώμα. Η τροφή περνάει μέχρι και τέσσερις ώρες στο λεπτό έντερο, ενόσω τα θρεπτικά συστατικά διοχετεύονται στο αίμα.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Ξέρεις ότι…</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Το λεπτό έντερο αποτελείται από τρία διαφορετικά μέρη, τον ειλεό, τη </a:t>
            </a:r>
            <a:r>
              <a:rPr lang="el-GR" sz="1200" kern="1200" dirty="0" err="1">
                <a:solidFill>
                  <a:schemeClr val="tx1"/>
                </a:solidFill>
                <a:effectLst/>
                <a:latin typeface="+mn-lt"/>
                <a:ea typeface="+mn-ea"/>
                <a:cs typeface="+mn-cs"/>
              </a:rPr>
              <a:t>νήστιδα</a:t>
            </a:r>
            <a:r>
              <a:rPr lang="el-GR" sz="1200" kern="1200" dirty="0">
                <a:solidFill>
                  <a:schemeClr val="tx1"/>
                </a:solidFill>
                <a:effectLst/>
                <a:latin typeface="+mn-lt"/>
                <a:ea typeface="+mn-ea"/>
                <a:cs typeface="+mn-cs"/>
              </a:rPr>
              <a:t> και τον δωδεκαδάχτυλο;</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336E99-877E-41D7-848B-BC527680E719}" type="slidenum">
              <a:rPr lang="en-GB" smtClean="0"/>
              <a:t>11</a:t>
            </a:fld>
            <a:endParaRPr lang="en-GB" dirty="0"/>
          </a:p>
        </p:txBody>
      </p:sp>
    </p:spTree>
    <p:extLst>
      <p:ext uri="{BB962C8B-B14F-4D97-AF65-F5344CB8AC3E}">
        <p14:creationId xmlns:p14="http://schemas.microsoft.com/office/powerpoint/2010/main" val="705896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0D98F5C-A4DD-4FDA-AF83-8666C9A33190}" type="datetimeFigureOut">
              <a:rPr lang="en-GB" smtClean="0"/>
              <a:t>11/04/2020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B4082A7-B2D2-40B9-8E9D-2D381B8F0424}" type="slidenum">
              <a:rPr lang="en-GB" smtClean="0"/>
              <a:t>‹#›</a:t>
            </a:fld>
            <a:endParaRPr lang="en-GB" dirty="0"/>
          </a:p>
        </p:txBody>
      </p:sp>
    </p:spTree>
    <p:extLst>
      <p:ext uri="{BB962C8B-B14F-4D97-AF65-F5344CB8AC3E}">
        <p14:creationId xmlns:p14="http://schemas.microsoft.com/office/powerpoint/2010/main" val="1134399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0D98F5C-A4DD-4FDA-AF83-8666C9A33190}" type="datetimeFigureOut">
              <a:rPr lang="en-GB" smtClean="0"/>
              <a:t>11/04/2020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B4082A7-B2D2-40B9-8E9D-2D381B8F0424}" type="slidenum">
              <a:rPr lang="en-GB" smtClean="0"/>
              <a:t>‹#›</a:t>
            </a:fld>
            <a:endParaRPr lang="en-GB" dirty="0"/>
          </a:p>
        </p:txBody>
      </p:sp>
    </p:spTree>
    <p:extLst>
      <p:ext uri="{BB962C8B-B14F-4D97-AF65-F5344CB8AC3E}">
        <p14:creationId xmlns:p14="http://schemas.microsoft.com/office/powerpoint/2010/main" val="53070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0D98F5C-A4DD-4FDA-AF83-8666C9A33190}" type="datetimeFigureOut">
              <a:rPr lang="en-GB" smtClean="0"/>
              <a:t>11/04/2020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B4082A7-B2D2-40B9-8E9D-2D381B8F0424}" type="slidenum">
              <a:rPr lang="en-GB" smtClean="0"/>
              <a:t>‹#›</a:t>
            </a:fld>
            <a:endParaRPr lang="en-GB" dirty="0"/>
          </a:p>
        </p:txBody>
      </p:sp>
    </p:spTree>
    <p:extLst>
      <p:ext uri="{BB962C8B-B14F-4D97-AF65-F5344CB8AC3E}">
        <p14:creationId xmlns:p14="http://schemas.microsoft.com/office/powerpoint/2010/main" val="746189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0D98F5C-A4DD-4FDA-AF83-8666C9A33190}" type="datetimeFigureOut">
              <a:rPr lang="en-GB" smtClean="0"/>
              <a:t>11/04/2020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B4082A7-B2D2-40B9-8E9D-2D381B8F0424}" type="slidenum">
              <a:rPr lang="en-GB" smtClean="0"/>
              <a:t>‹#›</a:t>
            </a:fld>
            <a:endParaRPr lang="en-GB" dirty="0"/>
          </a:p>
        </p:txBody>
      </p:sp>
    </p:spTree>
    <p:extLst>
      <p:ext uri="{BB962C8B-B14F-4D97-AF65-F5344CB8AC3E}">
        <p14:creationId xmlns:p14="http://schemas.microsoft.com/office/powerpoint/2010/main" val="163389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D98F5C-A4DD-4FDA-AF83-8666C9A33190}" type="datetimeFigureOut">
              <a:rPr lang="en-GB" smtClean="0"/>
              <a:t>11/04/2020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B4082A7-B2D2-40B9-8E9D-2D381B8F0424}" type="slidenum">
              <a:rPr lang="en-GB" smtClean="0"/>
              <a:t>‹#›</a:t>
            </a:fld>
            <a:endParaRPr lang="en-GB" dirty="0"/>
          </a:p>
        </p:txBody>
      </p:sp>
    </p:spTree>
    <p:extLst>
      <p:ext uri="{BB962C8B-B14F-4D97-AF65-F5344CB8AC3E}">
        <p14:creationId xmlns:p14="http://schemas.microsoft.com/office/powerpoint/2010/main" val="3026171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0D98F5C-A4DD-4FDA-AF83-8666C9A33190}" type="datetimeFigureOut">
              <a:rPr lang="en-GB" smtClean="0"/>
              <a:t>11/04/2020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B4082A7-B2D2-40B9-8E9D-2D381B8F0424}" type="slidenum">
              <a:rPr lang="en-GB" smtClean="0"/>
              <a:t>‹#›</a:t>
            </a:fld>
            <a:endParaRPr lang="en-GB" dirty="0"/>
          </a:p>
        </p:txBody>
      </p:sp>
    </p:spTree>
    <p:extLst>
      <p:ext uri="{BB962C8B-B14F-4D97-AF65-F5344CB8AC3E}">
        <p14:creationId xmlns:p14="http://schemas.microsoft.com/office/powerpoint/2010/main" val="538380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0D98F5C-A4DD-4FDA-AF83-8666C9A33190}" type="datetimeFigureOut">
              <a:rPr lang="en-GB" smtClean="0"/>
              <a:t>11/04/2020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B4082A7-B2D2-40B9-8E9D-2D381B8F0424}" type="slidenum">
              <a:rPr lang="en-GB" smtClean="0"/>
              <a:t>‹#›</a:t>
            </a:fld>
            <a:endParaRPr lang="en-GB" dirty="0"/>
          </a:p>
        </p:txBody>
      </p:sp>
    </p:spTree>
    <p:extLst>
      <p:ext uri="{BB962C8B-B14F-4D97-AF65-F5344CB8AC3E}">
        <p14:creationId xmlns:p14="http://schemas.microsoft.com/office/powerpoint/2010/main" val="253351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0D98F5C-A4DD-4FDA-AF83-8666C9A33190}" type="datetimeFigureOut">
              <a:rPr lang="en-GB" smtClean="0"/>
              <a:t>11/04/2020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B4082A7-B2D2-40B9-8E9D-2D381B8F0424}" type="slidenum">
              <a:rPr lang="en-GB" smtClean="0"/>
              <a:t>‹#›</a:t>
            </a:fld>
            <a:endParaRPr lang="en-GB" dirty="0"/>
          </a:p>
        </p:txBody>
      </p:sp>
    </p:spTree>
    <p:extLst>
      <p:ext uri="{BB962C8B-B14F-4D97-AF65-F5344CB8AC3E}">
        <p14:creationId xmlns:p14="http://schemas.microsoft.com/office/powerpoint/2010/main" val="4294453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98F5C-A4DD-4FDA-AF83-8666C9A33190}" type="datetimeFigureOut">
              <a:rPr lang="en-GB" smtClean="0"/>
              <a:t>11/04/2020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B4082A7-B2D2-40B9-8E9D-2D381B8F0424}" type="slidenum">
              <a:rPr lang="en-GB" smtClean="0"/>
              <a:t>‹#›</a:t>
            </a:fld>
            <a:endParaRPr lang="en-GB" dirty="0"/>
          </a:p>
        </p:txBody>
      </p:sp>
    </p:spTree>
    <p:extLst>
      <p:ext uri="{BB962C8B-B14F-4D97-AF65-F5344CB8AC3E}">
        <p14:creationId xmlns:p14="http://schemas.microsoft.com/office/powerpoint/2010/main" val="570620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D98F5C-A4DD-4FDA-AF83-8666C9A33190}" type="datetimeFigureOut">
              <a:rPr lang="en-GB" smtClean="0"/>
              <a:t>11/04/2020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B4082A7-B2D2-40B9-8E9D-2D381B8F0424}" type="slidenum">
              <a:rPr lang="en-GB" smtClean="0"/>
              <a:t>‹#›</a:t>
            </a:fld>
            <a:endParaRPr lang="en-GB" dirty="0"/>
          </a:p>
        </p:txBody>
      </p:sp>
    </p:spTree>
    <p:extLst>
      <p:ext uri="{BB962C8B-B14F-4D97-AF65-F5344CB8AC3E}">
        <p14:creationId xmlns:p14="http://schemas.microsoft.com/office/powerpoint/2010/main" val="3195348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D98F5C-A4DD-4FDA-AF83-8666C9A33190}" type="datetimeFigureOut">
              <a:rPr lang="en-GB" smtClean="0"/>
              <a:t>11/04/2020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B4082A7-B2D2-40B9-8E9D-2D381B8F0424}" type="slidenum">
              <a:rPr lang="en-GB" smtClean="0"/>
              <a:t>‹#›</a:t>
            </a:fld>
            <a:endParaRPr lang="en-GB" dirty="0"/>
          </a:p>
        </p:txBody>
      </p:sp>
    </p:spTree>
    <p:extLst>
      <p:ext uri="{BB962C8B-B14F-4D97-AF65-F5344CB8AC3E}">
        <p14:creationId xmlns:p14="http://schemas.microsoft.com/office/powerpoint/2010/main" val="1249763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98F5C-A4DD-4FDA-AF83-8666C9A33190}" type="datetimeFigureOut">
              <a:rPr lang="en-GB" smtClean="0"/>
              <a:t>11/04/2020</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082A7-B2D2-40B9-8E9D-2D381B8F0424}" type="slidenum">
              <a:rPr lang="en-GB" smtClean="0"/>
              <a:t>‹#›</a:t>
            </a:fld>
            <a:endParaRPr lang="en-GB" dirty="0"/>
          </a:p>
        </p:txBody>
      </p:sp>
    </p:spTree>
    <p:extLst>
      <p:ext uri="{BB962C8B-B14F-4D97-AF65-F5344CB8AC3E}">
        <p14:creationId xmlns:p14="http://schemas.microsoft.com/office/powerpoint/2010/main" val="2480529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0.emf"/><Relationship Id="rId5" Type="http://schemas.openxmlformats.org/officeDocument/2006/relationships/image" Target="../media/image39.emf"/><Relationship Id="rId10" Type="http://schemas.openxmlformats.org/officeDocument/2006/relationships/image" Target="../media/image45.png"/><Relationship Id="rId4" Type="http://schemas.openxmlformats.org/officeDocument/2006/relationships/image" Target="../media/image59.png"/><Relationship Id="rId9" Type="http://schemas.openxmlformats.org/officeDocument/2006/relationships/image" Target="../media/image63.emf"/></Relationships>
</file>

<file path=ppt/slides/_rels/slide11.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66.png"/><Relationship Id="rId4" Type="http://schemas.openxmlformats.org/officeDocument/2006/relationships/image" Target="../media/image65.emf"/><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0.jpeg"/><Relationship Id="rId7" Type="http://schemas.openxmlformats.org/officeDocument/2006/relationships/image" Target="../media/image74.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image" Target="../media/image71.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8.emf"/><Relationship Id="rId5" Type="http://schemas.openxmlformats.org/officeDocument/2006/relationships/image" Target="../media/image77.png"/><Relationship Id="rId4" Type="http://schemas.openxmlformats.org/officeDocument/2006/relationships/image" Target="../media/image39.emf"/><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8.emf"/></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92.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1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comments" Target="../comments/comment1.xml"/><Relationship Id="rId3" Type="http://schemas.openxmlformats.org/officeDocument/2006/relationships/image" Target="../media/image21.emf"/><Relationship Id="rId7" Type="http://schemas.openxmlformats.org/officeDocument/2006/relationships/image" Target="../media/image96.png"/><Relationship Id="rId12" Type="http://schemas.openxmlformats.org/officeDocument/2006/relationships/image" Target="../media/image101.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1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02.emf"/><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21.emf"/><Relationship Id="rId9" Type="http://schemas.openxmlformats.org/officeDocument/2006/relationships/image" Target="../media/image97.png"/></Relationships>
</file>

<file path=ppt/slides/_rels/slide19.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6.jpe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emf"/><Relationship Id="rId10" Type="http://schemas.openxmlformats.org/officeDocument/2006/relationships/image" Target="../media/image109.emf"/><Relationship Id="rId4" Type="http://schemas.openxmlformats.org/officeDocument/2006/relationships/image" Target="../media/image103.png"/><Relationship Id="rId9" Type="http://schemas.openxmlformats.org/officeDocument/2006/relationships/image" Target="../media/image10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5.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9.gif"/><Relationship Id="rId4" Type="http://schemas.openxmlformats.org/officeDocument/2006/relationships/image" Target="../media/image16.gif"/></Relationships>
</file>

<file path=ppt/slides/_rels/slide2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gif"/><Relationship Id="rId7"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gif"/><Relationship Id="rId11" Type="http://schemas.openxmlformats.org/officeDocument/2006/relationships/image" Target="../media/image20.emf"/><Relationship Id="rId5" Type="http://schemas.openxmlformats.org/officeDocument/2006/relationships/image" Target="../media/image14.gif"/><Relationship Id="rId10" Type="http://schemas.openxmlformats.org/officeDocument/2006/relationships/image" Target="../media/image19.gif"/><Relationship Id="rId4" Type="http://schemas.openxmlformats.org/officeDocument/2006/relationships/image" Target="../media/image13.gif"/><Relationship Id="rId9" Type="http://schemas.openxmlformats.org/officeDocument/2006/relationships/image" Target="../media/image18.gif"/></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emf"/><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emf"/><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33.png"/><Relationship Id="rId12"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emf"/><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1.emf"/><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emf"/><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6.jpe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47.emf"/><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2.jpeg"/><Relationship Id="rId7" Type="http://schemas.openxmlformats.org/officeDocument/2006/relationships/image" Target="../media/image56.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D3EADF49-7AA5-8443-8CB6-4E817454A2D5}"/>
              </a:ext>
            </a:extLst>
          </p:cNvPr>
          <p:cNvSpPr/>
          <p:nvPr/>
        </p:nvSpPr>
        <p:spPr>
          <a:xfrm>
            <a:off x="8526537" y="5250171"/>
            <a:ext cx="3383808" cy="1148671"/>
          </a:xfrm>
          <a:prstGeom prst="roundRect">
            <a:avLst/>
          </a:prstGeom>
          <a:solidFill>
            <a:srgbClr val="347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object 3">
            <a:extLst>
              <a:ext uri="{FF2B5EF4-FFF2-40B4-BE49-F238E27FC236}">
                <a16:creationId xmlns:a16="http://schemas.microsoft.com/office/drawing/2014/main" id="{0CC1B9B2-DE57-564F-B87B-73D49F5BD702}"/>
              </a:ext>
            </a:extLst>
          </p:cNvPr>
          <p:cNvSpPr txBox="1">
            <a:spLocks/>
          </p:cNvSpPr>
          <p:nvPr/>
        </p:nvSpPr>
        <p:spPr>
          <a:xfrm>
            <a:off x="8622792" y="5313969"/>
            <a:ext cx="3287552" cy="1191546"/>
          </a:xfrm>
          <a:prstGeom prst="rect">
            <a:avLst/>
          </a:prstGeom>
        </p:spPr>
        <p:txBody>
          <a:bodyPr vert="horz" lIns="91440" tIns="45720" rIns="91440" bIns="4572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l-GR" sz="1400" b="1" dirty="0">
                <a:solidFill>
                  <a:schemeClr val="bg1"/>
                </a:solidFill>
                <a:latin typeface="Arial" panose="020B0604020202020204" pitchFamily="34" charset="0"/>
                <a:cs typeface="Arial" panose="020B0604020202020204" pitchFamily="34" charset="0"/>
              </a:rPr>
              <a:t>Για μαθητές και μαθήτριες Β΄, Γ΄, Δ΄, Ε΄ και ΣΤ' Δημοτικού</a:t>
            </a:r>
          </a:p>
          <a:p>
            <a:pPr>
              <a:lnSpc>
                <a:spcPct val="120000"/>
              </a:lnSpc>
            </a:pPr>
            <a:endParaRPr lang="el-GR" sz="1400" b="1" dirty="0">
              <a:solidFill>
                <a:schemeClr val="bg1"/>
              </a:solidFill>
              <a:latin typeface="Arial" panose="020B0604020202020204" pitchFamily="34" charset="0"/>
              <a:cs typeface="Arial" panose="020B0604020202020204" pitchFamily="34" charset="0"/>
            </a:endParaRPr>
          </a:p>
          <a:p>
            <a:pPr algn="ctr">
              <a:lnSpc>
                <a:spcPct val="120000"/>
              </a:lnSpc>
            </a:pPr>
            <a:r>
              <a:rPr lang="el-GR" sz="1400" b="1" dirty="0">
                <a:solidFill>
                  <a:schemeClr val="bg1"/>
                </a:solidFill>
                <a:latin typeface="Arial" panose="020B0604020202020204" pitchFamily="34" charset="0"/>
                <a:cs typeface="Arial" panose="020B0604020202020204" pitchFamily="34" charset="0"/>
              </a:rPr>
              <a:t>Επιστήμη / Προσωπική ανάπτυξη-Κοινωνική αντίληψη / Υγεία-Αρχές οικονομίας</a:t>
            </a:r>
          </a:p>
          <a:p>
            <a:pPr>
              <a:lnSpc>
                <a:spcPct val="120000"/>
              </a:lnSpc>
            </a:pPr>
            <a:endParaRPr lang="el-GR" sz="1400" b="1" dirty="0">
              <a:solidFill>
                <a:schemeClr val="bg1"/>
              </a:solidFill>
              <a:latin typeface="Arial" panose="020B0604020202020204" pitchFamily="34" charset="0"/>
              <a:cs typeface="Arial" panose="020B0604020202020204" pitchFamily="34" charset="0"/>
            </a:endParaRPr>
          </a:p>
          <a:p>
            <a:endParaRPr lang="el-GR" sz="1400" b="1" dirty="0">
              <a:solidFill>
                <a:schemeClr val="bg1"/>
              </a:solidFill>
              <a:latin typeface="Arial" panose="020B0604020202020204" pitchFamily="34" charset="0"/>
              <a:cs typeface="Arial" panose="020B0604020202020204" pitchFamily="34" charset="0"/>
            </a:endParaRPr>
          </a:p>
          <a:p>
            <a:pPr algn="ctr"/>
            <a:r>
              <a:rPr lang="el-GR" sz="1400" b="1" dirty="0">
                <a:solidFill>
                  <a:schemeClr val="bg1"/>
                </a:solidFill>
                <a:latin typeface="Arial" panose="020B0604020202020204" pitchFamily="34" charset="0"/>
                <a:cs typeface="Arial" panose="020B0604020202020204" pitchFamily="34" charset="0"/>
              </a:rPr>
              <a:t>Διάρκεια: περίπου 1 ώρα</a:t>
            </a:r>
          </a:p>
          <a:p>
            <a:pPr algn="ctr"/>
            <a:endParaRPr lang="el-GR" sz="1400" b="1"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3C0AEC52-F7C6-1843-B798-E1C187E1E815}"/>
              </a:ext>
            </a:extLst>
          </p:cNvPr>
          <p:cNvSpPr/>
          <p:nvPr/>
        </p:nvSpPr>
        <p:spPr>
          <a:xfrm>
            <a:off x="3070806" y="6579676"/>
            <a:ext cx="6096000" cy="184666"/>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0"/>
              </a:spcAft>
            </a:pPr>
            <a:r>
              <a:rPr lang="en-US" sz="600" b="1" dirty="0">
                <a:solidFill>
                  <a:srgbClr val="00000A"/>
                </a:solidFill>
                <a:latin typeface="Helvetica" pitchFamily="2" charset="0"/>
                <a:ea typeface="SimSun" panose="02010600030101010101" pitchFamily="2" charset="-122"/>
                <a:cs typeface="Arial" panose="020B0604020202020204" pitchFamily="34" charset="0"/>
              </a:rPr>
              <a:t>"©The </a:t>
            </a:r>
            <a:r>
              <a:rPr lang="en-US" sz="600" b="1" dirty="0" err="1">
                <a:solidFill>
                  <a:srgbClr val="00000A"/>
                </a:solidFill>
                <a:latin typeface="Helvetica" pitchFamily="2" charset="0"/>
                <a:ea typeface="SimSun" panose="02010600030101010101" pitchFamily="2" charset="-122"/>
                <a:cs typeface="Arial" panose="020B0604020202020204" pitchFamily="34" charset="0"/>
              </a:rPr>
              <a:t>Orgamites</a:t>
            </a:r>
            <a:r>
              <a:rPr lang="en-US" sz="600" b="1" dirty="0">
                <a:solidFill>
                  <a:srgbClr val="00000A"/>
                </a:solidFill>
                <a:latin typeface="Helvetica" pitchFamily="2" charset="0"/>
                <a:ea typeface="SimSun" panose="02010600030101010101" pitchFamily="2" charset="-122"/>
                <a:cs typeface="Arial" panose="020B0604020202020204" pitchFamily="34" charset="0"/>
              </a:rPr>
              <a:t> is an All Good Co. (CIC). Created by </a:t>
            </a:r>
            <a:r>
              <a:rPr lang="en-US" sz="600" b="1" dirty="0" err="1">
                <a:solidFill>
                  <a:srgbClr val="00000A"/>
                </a:solidFill>
                <a:latin typeface="Helvetica" pitchFamily="2" charset="0"/>
                <a:ea typeface="SimSun" panose="02010600030101010101" pitchFamily="2" charset="-122"/>
                <a:cs typeface="Arial" panose="020B0604020202020204" pitchFamily="34" charset="0"/>
              </a:rPr>
              <a:t>Roydon</a:t>
            </a:r>
            <a:r>
              <a:rPr lang="en-US" sz="600" b="1" dirty="0">
                <a:solidFill>
                  <a:srgbClr val="00000A"/>
                </a:solidFill>
                <a:latin typeface="Helvetica" pitchFamily="2" charset="0"/>
                <a:ea typeface="SimSun" panose="02010600030101010101" pitchFamily="2" charset="-122"/>
                <a:cs typeface="Arial" panose="020B0604020202020204" pitchFamily="34" charset="0"/>
              </a:rPr>
              <a:t> Turner. ©Copyright, Creative Direction and Production by </a:t>
            </a:r>
            <a:r>
              <a:rPr lang="en-US" sz="600" b="1" dirty="0" err="1">
                <a:solidFill>
                  <a:srgbClr val="00000A"/>
                </a:solidFill>
                <a:latin typeface="Helvetica" pitchFamily="2" charset="0"/>
                <a:ea typeface="SimSun" panose="02010600030101010101" pitchFamily="2" charset="-122"/>
                <a:cs typeface="Arial" panose="020B0604020202020204" pitchFamily="34" charset="0"/>
              </a:rPr>
              <a:t>Awesonova</a:t>
            </a:r>
            <a:r>
              <a:rPr lang="en-US" sz="600" b="1" dirty="0">
                <a:solidFill>
                  <a:srgbClr val="00000A"/>
                </a:solidFill>
                <a:latin typeface="Helvetica" pitchFamily="2" charset="0"/>
                <a:ea typeface="SimSun" panose="02010600030101010101" pitchFamily="2" charset="-122"/>
                <a:cs typeface="Arial" panose="020B0604020202020204" pitchFamily="34" charset="0"/>
              </a:rPr>
              <a:t>. All rights reserved. </a:t>
            </a:r>
          </a:p>
        </p:txBody>
      </p:sp>
      <p:sp>
        <p:nvSpPr>
          <p:cNvPr id="25" name="Rectangle 24">
            <a:extLst>
              <a:ext uri="{FF2B5EF4-FFF2-40B4-BE49-F238E27FC236}">
                <a16:creationId xmlns:a16="http://schemas.microsoft.com/office/drawing/2014/main" id="{A29F6536-49A3-3E41-85C2-51E78AA24600}"/>
              </a:ext>
            </a:extLst>
          </p:cNvPr>
          <p:cNvSpPr/>
          <p:nvPr/>
        </p:nvSpPr>
        <p:spPr>
          <a:xfrm>
            <a:off x="415065" y="5409588"/>
            <a:ext cx="6096000" cy="461665"/>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800" b="1" dirty="0">
                <a:latin typeface="Helvetica" pitchFamily="2" charset="0"/>
              </a:rPr>
              <a:t>Ένα πρόγραμμα από τον ΕΟΜ </a:t>
            </a:r>
            <a:br>
              <a:rPr lang="el-GR" sz="800" b="1" dirty="0">
                <a:latin typeface="Helvetica" pitchFamily="2" charset="0"/>
              </a:rPr>
            </a:br>
            <a:r>
              <a:rPr lang="el-GR" sz="800" b="1" dirty="0">
                <a:latin typeface="Helvetica" pitchFamily="2" charset="0"/>
              </a:rPr>
              <a:t>και το Υπουργείο Υγείας με την υποστήριξη του Ιδρύματος Ωνάση</a:t>
            </a:r>
            <a:r>
              <a:rPr lang="en-US" sz="800" b="1" dirty="0">
                <a:latin typeface="Helvetica" pitchFamily="2" charset="0"/>
              </a:rPr>
              <a:t/>
            </a:r>
            <a:br>
              <a:rPr lang="en-US" sz="800" b="1" dirty="0">
                <a:latin typeface="Helvetica" pitchFamily="2" charset="0"/>
              </a:rPr>
            </a:br>
            <a:endParaRPr lang="en-US" sz="800" b="1" dirty="0">
              <a:latin typeface="Helvetica" pitchFamily="2" charset="0"/>
            </a:endParaRPr>
          </a:p>
        </p:txBody>
      </p:sp>
      <p:pic>
        <p:nvPicPr>
          <p:cNvPr id="6" name="Picture 5">
            <a:extLst>
              <a:ext uri="{FF2B5EF4-FFF2-40B4-BE49-F238E27FC236}">
                <a16:creationId xmlns:a16="http://schemas.microsoft.com/office/drawing/2014/main" id="{629FC863-F7FB-054F-945D-83B1771C0440}"/>
              </a:ext>
            </a:extLst>
          </p:cNvPr>
          <p:cNvPicPr>
            <a:picLocks noChangeAspect="1"/>
          </p:cNvPicPr>
          <p:nvPr/>
        </p:nvPicPr>
        <p:blipFill>
          <a:blip r:embed="rId3"/>
          <a:stretch>
            <a:fillRect/>
          </a:stretch>
        </p:blipFill>
        <p:spPr>
          <a:xfrm>
            <a:off x="9694188" y="1019175"/>
            <a:ext cx="2120151" cy="281347"/>
          </a:xfrm>
          <a:prstGeom prst="rect">
            <a:avLst/>
          </a:prstGeom>
        </p:spPr>
      </p:pic>
      <p:pic>
        <p:nvPicPr>
          <p:cNvPr id="7" name="Picture 6">
            <a:extLst>
              <a:ext uri="{FF2B5EF4-FFF2-40B4-BE49-F238E27FC236}">
                <a16:creationId xmlns:a16="http://schemas.microsoft.com/office/drawing/2014/main" id="{04105CE6-819A-F842-843F-21474977CE9A}"/>
              </a:ext>
            </a:extLst>
          </p:cNvPr>
          <p:cNvPicPr>
            <a:picLocks noChangeAspect="1"/>
          </p:cNvPicPr>
          <p:nvPr/>
        </p:nvPicPr>
        <p:blipFill>
          <a:blip r:embed="rId4"/>
          <a:stretch>
            <a:fillRect/>
          </a:stretch>
        </p:blipFill>
        <p:spPr>
          <a:xfrm>
            <a:off x="515559" y="573553"/>
            <a:ext cx="1172592" cy="1172592"/>
          </a:xfrm>
          <a:prstGeom prst="rect">
            <a:avLst/>
          </a:prstGeom>
        </p:spPr>
      </p:pic>
      <p:pic>
        <p:nvPicPr>
          <p:cNvPr id="11" name="Picture 10">
            <a:extLst>
              <a:ext uri="{FF2B5EF4-FFF2-40B4-BE49-F238E27FC236}">
                <a16:creationId xmlns:a16="http://schemas.microsoft.com/office/drawing/2014/main" id="{2F7D8F80-B703-E748-8F5F-EBCB54F23A56}"/>
              </a:ext>
            </a:extLst>
          </p:cNvPr>
          <p:cNvPicPr>
            <a:picLocks noChangeAspect="1"/>
          </p:cNvPicPr>
          <p:nvPr/>
        </p:nvPicPr>
        <p:blipFill>
          <a:blip r:embed="rId5"/>
          <a:stretch>
            <a:fillRect/>
          </a:stretch>
        </p:blipFill>
        <p:spPr>
          <a:xfrm>
            <a:off x="515559" y="5666354"/>
            <a:ext cx="1870849" cy="865268"/>
          </a:xfrm>
          <a:prstGeom prst="rect">
            <a:avLst/>
          </a:prstGeom>
        </p:spPr>
      </p:pic>
      <p:sp>
        <p:nvSpPr>
          <p:cNvPr id="19" name="Rectangle 18">
            <a:extLst>
              <a:ext uri="{FF2B5EF4-FFF2-40B4-BE49-F238E27FC236}">
                <a16:creationId xmlns:a16="http://schemas.microsoft.com/office/drawing/2014/main" id="{ACEF6257-ACF1-134B-80AD-9EFCB3E11638}"/>
              </a:ext>
            </a:extLst>
          </p:cNvPr>
          <p:cNvSpPr/>
          <p:nvPr/>
        </p:nvSpPr>
        <p:spPr>
          <a:xfrm>
            <a:off x="4401879" y="6354147"/>
            <a:ext cx="2923954" cy="21544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800" b="1" dirty="0">
                <a:latin typeface="Helvetica" pitchFamily="2" charset="0"/>
              </a:rPr>
              <a:t>Αθήνα, 2020</a:t>
            </a:r>
            <a:endParaRPr lang="en-US" sz="800" b="1" dirty="0">
              <a:latin typeface="Helvetica" pitchFamily="2" charset="0"/>
            </a:endParaRPr>
          </a:p>
        </p:txBody>
      </p:sp>
      <p:pic>
        <p:nvPicPr>
          <p:cNvPr id="12" name="Picture 11" descr="A drawing of a cartoon character&#10;&#10;Description automatically generated">
            <a:extLst>
              <a:ext uri="{FF2B5EF4-FFF2-40B4-BE49-F238E27FC236}">
                <a16:creationId xmlns:a16="http://schemas.microsoft.com/office/drawing/2014/main" id="{6F922189-5EA9-0549-ACA3-7F830EE3FC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69109" y="2414285"/>
            <a:ext cx="7754586" cy="2697927"/>
          </a:xfrm>
          <a:prstGeom prst="rect">
            <a:avLst/>
          </a:prstGeom>
        </p:spPr>
      </p:pic>
      <p:pic>
        <p:nvPicPr>
          <p:cNvPr id="10" name="Picture 9">
            <a:extLst>
              <a:ext uri="{FF2B5EF4-FFF2-40B4-BE49-F238E27FC236}">
                <a16:creationId xmlns:a16="http://schemas.microsoft.com/office/drawing/2014/main" id="{1AE22552-B140-DC40-AE26-D20257EB07B3}"/>
              </a:ext>
            </a:extLst>
          </p:cNvPr>
          <p:cNvPicPr>
            <a:picLocks noChangeAspect="1"/>
          </p:cNvPicPr>
          <p:nvPr/>
        </p:nvPicPr>
        <p:blipFill>
          <a:blip r:embed="rId7"/>
          <a:stretch>
            <a:fillRect/>
          </a:stretch>
        </p:blipFill>
        <p:spPr>
          <a:xfrm>
            <a:off x="3253274" y="452612"/>
            <a:ext cx="5659226" cy="1972270"/>
          </a:xfrm>
          <a:prstGeom prst="rect">
            <a:avLst/>
          </a:prstGeom>
        </p:spPr>
      </p:pic>
    </p:spTree>
    <p:extLst>
      <p:ext uri="{BB962C8B-B14F-4D97-AF65-F5344CB8AC3E}">
        <p14:creationId xmlns:p14="http://schemas.microsoft.com/office/powerpoint/2010/main" val="2681690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CC9E791E-8B03-7248-8A7B-A90B4761E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23F7A9CD-0F77-ED43-A045-4FDACDC24C2C}"/>
              </a:ext>
            </a:extLst>
          </p:cNvPr>
          <p:cNvSpPr/>
          <p:nvPr/>
        </p:nvSpPr>
        <p:spPr>
          <a:xfrm>
            <a:off x="347240" y="381966"/>
            <a:ext cx="11435787" cy="6123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6D887B8-869F-8147-AF49-1C17EC4BEEB4}"/>
              </a:ext>
            </a:extLst>
          </p:cNvPr>
          <p:cNvSpPr txBox="1"/>
          <p:nvPr/>
        </p:nvSpPr>
        <p:spPr>
          <a:xfrm>
            <a:off x="6267475" y="1725491"/>
            <a:ext cx="3139720" cy="1836400"/>
          </a:xfrm>
          <a:prstGeom prst="rect">
            <a:avLst/>
          </a:prstGeom>
          <a:noFill/>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Όργανο-παρατηρητής με σφαιρικό σχήμα, αφήνει το φως να μπει και στέλνει στον εγκέφαλό μας μηνύματα που μας επιτρέπουν να βλέπουμε.</a:t>
            </a:r>
            <a:endParaRPr lang="en-GB" sz="1400" dirty="0">
              <a:solidFill>
                <a:schemeClr val="tx1">
                  <a:alpha val="70000"/>
                </a:schemeClr>
              </a:solidFill>
              <a:latin typeface="Arial" panose="020B0604020202020204" pitchFamily="34" charset="0"/>
              <a:cs typeface="Arial" panose="020B0604020202020204" pitchFamily="34" charset="0"/>
            </a:endParaRPr>
          </a:p>
          <a:p>
            <a:pPr algn="ctr">
              <a:lnSpc>
                <a:spcPts val="2300"/>
              </a:lnSpc>
            </a:pPr>
            <a:endParaRPr lang="en-GB" sz="1500" dirty="0">
              <a:latin typeface="Arial" panose="020B0604020202020204" pitchFamily="34" charset="0"/>
              <a:cs typeface="Arial" panose="020B0604020202020204" pitchFamily="34" charset="0"/>
            </a:endParaRPr>
          </a:p>
          <a:p>
            <a:pPr algn="ctr">
              <a:lnSpc>
                <a:spcPts val="2300"/>
              </a:lnSpc>
            </a:pPr>
            <a:endParaRPr lang="en-GB" sz="1500" dirty="0">
              <a:latin typeface="Arial" panose="020B0604020202020204" pitchFamily="34" charset="0"/>
              <a:cs typeface="Arial" panose="020B0604020202020204" pitchFamily="34" charset="0"/>
            </a:endParaRPr>
          </a:p>
          <a:p>
            <a:pPr algn="ctr"/>
            <a:endParaRPr lang="en-GB" sz="1500" dirty="0">
              <a:solidFill>
                <a:srgbClr val="D80B33"/>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B861DEAF-5C00-9B42-856C-1CB271C75EC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10800000" flipV="1">
            <a:off x="7118983" y="2107457"/>
            <a:ext cx="5452124" cy="3800632"/>
          </a:xfrm>
          <a:prstGeom prst="rect">
            <a:avLst/>
          </a:prstGeom>
        </p:spPr>
      </p:pic>
      <p:sp>
        <p:nvSpPr>
          <p:cNvPr id="38" name="Rectangle 37">
            <a:extLst>
              <a:ext uri="{FF2B5EF4-FFF2-40B4-BE49-F238E27FC236}">
                <a16:creationId xmlns:a16="http://schemas.microsoft.com/office/drawing/2014/main" id="{458667FB-E9F1-9B4B-BC4A-33B4F68DC891}"/>
              </a:ext>
            </a:extLst>
          </p:cNvPr>
          <p:cNvSpPr/>
          <p:nvPr/>
        </p:nvSpPr>
        <p:spPr>
          <a:xfrm>
            <a:off x="8650912" y="3560796"/>
            <a:ext cx="2662804" cy="1229632"/>
          </a:xfrm>
          <a:prstGeom prst="rect">
            <a:avLst/>
          </a:prstGeom>
          <a:ln>
            <a:noFill/>
          </a:ln>
        </p:spPr>
        <p:txBody>
          <a:bodyPr wrap="square">
            <a:spAutoFit/>
          </a:bodyPr>
          <a:lstStyle/>
          <a:p>
            <a:pPr algn="ctr">
              <a:lnSpc>
                <a:spcPts val="1800"/>
              </a:lnSpc>
            </a:pPr>
            <a:r>
              <a:rPr lang="el-GR" sz="1400" dirty="0">
                <a:latin typeface="Arial" panose="020B0604020202020204" pitchFamily="34" charset="0"/>
                <a:cs typeface="Arial" panose="020B0604020202020204" pitchFamily="34" charset="0"/>
              </a:rPr>
              <a:t>Τα νεογέννητα δεν βγάζουν δάκρυα όταν κλαίνε; Επίσης, </a:t>
            </a:r>
            <a:br>
              <a:rPr lang="el-GR" sz="1400" dirty="0">
                <a:latin typeface="Arial" panose="020B0604020202020204" pitchFamily="34" charset="0"/>
                <a:cs typeface="Arial" panose="020B0604020202020204" pitchFamily="34" charset="0"/>
              </a:rPr>
            </a:br>
            <a:r>
              <a:rPr lang="el-GR" sz="1400" dirty="0">
                <a:latin typeface="Arial" panose="020B0604020202020204" pitchFamily="34" charset="0"/>
                <a:cs typeface="Arial" panose="020B0604020202020204" pitchFamily="34" charset="0"/>
              </a:rPr>
              <a:t>τα μωρά βλεφαρίζουν λιγότερο από εμάς, μόλις μία ή δύο φορές το λεπτό.</a:t>
            </a:r>
            <a:endParaRPr lang="en-GB" sz="1400" dirty="0">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17B0E4C6-31D7-AC44-B712-D2A1DF44B54F}"/>
              </a:ext>
            </a:extLst>
          </p:cNvPr>
          <p:cNvSpPr/>
          <p:nvPr/>
        </p:nvSpPr>
        <p:spPr>
          <a:xfrm>
            <a:off x="1081668" y="836341"/>
            <a:ext cx="3139720" cy="5169686"/>
          </a:xfrm>
          <a:prstGeom prst="roundRect">
            <a:avLst/>
          </a:prstGeom>
          <a:solidFill>
            <a:srgbClr val="673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D58FDF8-D026-5142-BBB2-EED58DB9F2C1}"/>
              </a:ext>
            </a:extLst>
          </p:cNvPr>
          <p:cNvPicPr>
            <a:picLocks noChangeAspect="1"/>
          </p:cNvPicPr>
          <p:nvPr/>
        </p:nvPicPr>
        <p:blipFill>
          <a:blip r:embed="rId5"/>
          <a:stretch>
            <a:fillRect/>
          </a:stretch>
        </p:blipFill>
        <p:spPr>
          <a:xfrm>
            <a:off x="1889837" y="1030481"/>
            <a:ext cx="1472579" cy="4797038"/>
          </a:xfrm>
          <a:prstGeom prst="rect">
            <a:avLst/>
          </a:prstGeom>
        </p:spPr>
      </p:pic>
      <p:pic>
        <p:nvPicPr>
          <p:cNvPr id="19" name="Picture 18">
            <a:extLst>
              <a:ext uri="{FF2B5EF4-FFF2-40B4-BE49-F238E27FC236}">
                <a16:creationId xmlns:a16="http://schemas.microsoft.com/office/drawing/2014/main" id="{756CBB12-6EE0-8E45-9EAB-114B5FC64B63}"/>
              </a:ext>
            </a:extLst>
          </p:cNvPr>
          <p:cNvPicPr>
            <a:picLocks noChangeAspect="1"/>
          </p:cNvPicPr>
          <p:nvPr/>
        </p:nvPicPr>
        <p:blipFill>
          <a:blip r:embed="rId6"/>
          <a:stretch>
            <a:fillRect/>
          </a:stretch>
        </p:blipFill>
        <p:spPr>
          <a:xfrm rot="21128445">
            <a:off x="2391071" y="1480741"/>
            <a:ext cx="525538" cy="240871"/>
          </a:xfrm>
          <a:prstGeom prst="rect">
            <a:avLst/>
          </a:prstGeom>
        </p:spPr>
      </p:pic>
      <p:pic>
        <p:nvPicPr>
          <p:cNvPr id="2" name="Picture 1">
            <a:extLst>
              <a:ext uri="{FF2B5EF4-FFF2-40B4-BE49-F238E27FC236}">
                <a16:creationId xmlns:a16="http://schemas.microsoft.com/office/drawing/2014/main" id="{9AD88A9C-5599-FE4D-B38C-B3453BAE21B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859908" y="3223193"/>
            <a:ext cx="3130390" cy="3130390"/>
          </a:xfrm>
          <a:prstGeom prst="rect">
            <a:avLst/>
          </a:prstGeom>
        </p:spPr>
      </p:pic>
      <p:pic>
        <p:nvPicPr>
          <p:cNvPr id="22" name="Picture 21">
            <a:extLst>
              <a:ext uri="{FF2B5EF4-FFF2-40B4-BE49-F238E27FC236}">
                <a16:creationId xmlns:a16="http://schemas.microsoft.com/office/drawing/2014/main" id="{4E2A75FC-D01E-3941-B4CE-8A2EBC5F687C}"/>
              </a:ext>
            </a:extLst>
          </p:cNvPr>
          <p:cNvPicPr>
            <a:picLocks/>
          </p:cNvPicPr>
          <p:nvPr/>
        </p:nvPicPr>
        <p:blipFill rotWithShape="1">
          <a:blip r:embed="rId8" cstate="email">
            <a:extLst>
              <a:ext uri="{28A0092B-C50C-407E-A947-70E740481C1C}">
                <a14:useLocalDpi xmlns:a14="http://schemas.microsoft.com/office/drawing/2010/main"/>
              </a:ext>
            </a:extLst>
          </a:blip>
          <a:srcRect l="-11927" t="-49145" r="-5316" b="-30208"/>
          <a:stretch/>
        </p:blipFill>
        <p:spPr>
          <a:xfrm>
            <a:off x="3553970" y="2197306"/>
            <a:ext cx="2665457" cy="2664840"/>
          </a:xfrm>
          <a:prstGeom prst="ellipse">
            <a:avLst/>
          </a:prstGeom>
          <a:solidFill>
            <a:schemeClr val="bg1"/>
          </a:solidFill>
          <a:ln w="38100">
            <a:solidFill>
              <a:srgbClr val="673D8E"/>
            </a:solidFill>
          </a:ln>
        </p:spPr>
      </p:pic>
      <p:pic>
        <p:nvPicPr>
          <p:cNvPr id="3" name="Picture 2">
            <a:extLst>
              <a:ext uri="{FF2B5EF4-FFF2-40B4-BE49-F238E27FC236}">
                <a16:creationId xmlns:a16="http://schemas.microsoft.com/office/drawing/2014/main" id="{0DCD03E6-C422-EA44-B6D0-0F80D86055E2}"/>
              </a:ext>
            </a:extLst>
          </p:cNvPr>
          <p:cNvPicPr>
            <a:picLocks noChangeAspect="1"/>
          </p:cNvPicPr>
          <p:nvPr/>
        </p:nvPicPr>
        <p:blipFill>
          <a:blip r:embed="rId9"/>
          <a:stretch>
            <a:fillRect/>
          </a:stretch>
        </p:blipFill>
        <p:spPr>
          <a:xfrm>
            <a:off x="6725186" y="578561"/>
            <a:ext cx="2288096" cy="1146930"/>
          </a:xfrm>
          <a:prstGeom prst="rect">
            <a:avLst/>
          </a:prstGeom>
        </p:spPr>
      </p:pic>
      <p:sp>
        <p:nvSpPr>
          <p:cNvPr id="4" name="Rectangle 3">
            <a:extLst>
              <a:ext uri="{FF2B5EF4-FFF2-40B4-BE49-F238E27FC236}">
                <a16:creationId xmlns:a16="http://schemas.microsoft.com/office/drawing/2014/main" id="{3E9CACB1-3CD9-1845-9B87-2B6CEE604E93}"/>
              </a:ext>
            </a:extLst>
          </p:cNvPr>
          <p:cNvSpPr/>
          <p:nvPr/>
        </p:nvSpPr>
        <p:spPr>
          <a:xfrm rot="20636353">
            <a:off x="5634573" y="2819234"/>
            <a:ext cx="396919" cy="449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58F9BEE-14B5-0D4D-A150-41B9A41777A5}"/>
              </a:ext>
            </a:extLst>
          </p:cNvPr>
          <p:cNvSpPr/>
          <p:nvPr/>
        </p:nvSpPr>
        <p:spPr>
          <a:xfrm>
            <a:off x="3786692" y="3117591"/>
            <a:ext cx="406611" cy="20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418DFC5-FE18-8841-A4B5-2D070C09AE2F}"/>
              </a:ext>
            </a:extLst>
          </p:cNvPr>
          <p:cNvSpPr/>
          <p:nvPr/>
        </p:nvSpPr>
        <p:spPr>
          <a:xfrm>
            <a:off x="3765177" y="3375774"/>
            <a:ext cx="406611" cy="20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58CA1A9-4FD1-F84D-B69E-2375CD816D1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731932" y="2751378"/>
            <a:ext cx="2423253" cy="875577"/>
          </a:xfrm>
          <a:prstGeom prst="rect">
            <a:avLst/>
          </a:prstGeom>
        </p:spPr>
      </p:pic>
    </p:spTree>
    <p:extLst>
      <p:ext uri="{BB962C8B-B14F-4D97-AF65-F5344CB8AC3E}">
        <p14:creationId xmlns:p14="http://schemas.microsoft.com/office/powerpoint/2010/main" val="241319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2045C0A4-55C9-B14D-B5FA-69BDDBF8C5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23F7A9CD-0F77-ED43-A045-4FDACDC24C2C}"/>
              </a:ext>
            </a:extLst>
          </p:cNvPr>
          <p:cNvSpPr/>
          <p:nvPr/>
        </p:nvSpPr>
        <p:spPr>
          <a:xfrm>
            <a:off x="347240" y="381966"/>
            <a:ext cx="11435787" cy="6123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F603BD4-1869-864E-8DED-CA3501F1D372}"/>
              </a:ext>
            </a:extLst>
          </p:cNvPr>
          <p:cNvSpPr/>
          <p:nvPr/>
        </p:nvSpPr>
        <p:spPr>
          <a:xfrm>
            <a:off x="1081668" y="836341"/>
            <a:ext cx="3139720" cy="5169686"/>
          </a:xfrm>
          <a:prstGeom prst="roundRect">
            <a:avLst/>
          </a:prstGeom>
          <a:solidFill>
            <a:srgbClr val="347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27224E0-6EBF-1A45-AA10-7840B797D04A}"/>
              </a:ext>
            </a:extLst>
          </p:cNvPr>
          <p:cNvPicPr>
            <a:picLocks noChangeAspect="1"/>
          </p:cNvPicPr>
          <p:nvPr/>
        </p:nvPicPr>
        <p:blipFill>
          <a:blip r:embed="rId4"/>
          <a:stretch>
            <a:fillRect/>
          </a:stretch>
        </p:blipFill>
        <p:spPr>
          <a:xfrm>
            <a:off x="1900267" y="1033197"/>
            <a:ext cx="1477945" cy="4803322"/>
          </a:xfrm>
          <a:prstGeom prst="rect">
            <a:avLst/>
          </a:prstGeom>
        </p:spPr>
      </p:pic>
      <p:pic>
        <p:nvPicPr>
          <p:cNvPr id="6" name="Picture 5">
            <a:extLst>
              <a:ext uri="{FF2B5EF4-FFF2-40B4-BE49-F238E27FC236}">
                <a16:creationId xmlns:a16="http://schemas.microsoft.com/office/drawing/2014/main" id="{6CFC54E1-AAFF-074D-9669-EC704B40D36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977003" y="2728546"/>
            <a:ext cx="3637636" cy="3637636"/>
          </a:xfrm>
          <a:prstGeom prst="rect">
            <a:avLst/>
          </a:prstGeom>
        </p:spPr>
      </p:pic>
      <p:pic>
        <p:nvPicPr>
          <p:cNvPr id="12" name="Picture 11">
            <a:extLst>
              <a:ext uri="{FF2B5EF4-FFF2-40B4-BE49-F238E27FC236}">
                <a16:creationId xmlns:a16="http://schemas.microsoft.com/office/drawing/2014/main" id="{ED82A5D1-3596-6842-A048-18DD9560DD9F}"/>
              </a:ext>
            </a:extLst>
          </p:cNvPr>
          <p:cNvPicPr>
            <a:picLocks noChangeAspect="1"/>
          </p:cNvPicPr>
          <p:nvPr/>
        </p:nvPicPr>
        <p:blipFill>
          <a:blip r:embed="rId6"/>
          <a:stretch>
            <a:fillRect/>
          </a:stretch>
        </p:blipFill>
        <p:spPr>
          <a:xfrm>
            <a:off x="2399831" y="3345174"/>
            <a:ext cx="487719" cy="625552"/>
          </a:xfrm>
          <a:prstGeom prst="rect">
            <a:avLst/>
          </a:prstGeom>
        </p:spPr>
      </p:pic>
      <p:pic>
        <p:nvPicPr>
          <p:cNvPr id="19" name="Picture 18" descr="A close up of an animal&#10;&#10;Description automatically generated">
            <a:extLst>
              <a:ext uri="{FF2B5EF4-FFF2-40B4-BE49-F238E27FC236}">
                <a16:creationId xmlns:a16="http://schemas.microsoft.com/office/drawing/2014/main" id="{AB346A0A-2589-A94D-8CBC-A2EDBB3A79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48427" y="3325827"/>
            <a:ext cx="4611756" cy="2774708"/>
          </a:xfrm>
          <a:prstGeom prst="rect">
            <a:avLst/>
          </a:prstGeom>
        </p:spPr>
      </p:pic>
      <p:sp>
        <p:nvSpPr>
          <p:cNvPr id="20" name="Rectangle 19">
            <a:extLst>
              <a:ext uri="{FF2B5EF4-FFF2-40B4-BE49-F238E27FC236}">
                <a16:creationId xmlns:a16="http://schemas.microsoft.com/office/drawing/2014/main" id="{52A85928-BA94-4348-ACC2-8DDCC07BB366}"/>
              </a:ext>
            </a:extLst>
          </p:cNvPr>
          <p:cNvSpPr/>
          <p:nvPr/>
        </p:nvSpPr>
        <p:spPr>
          <a:xfrm>
            <a:off x="4835978" y="4408088"/>
            <a:ext cx="3328414" cy="784830"/>
          </a:xfrm>
          <a:prstGeom prst="rect">
            <a:avLst/>
          </a:prstGeom>
          <a:ln>
            <a:noFill/>
          </a:ln>
        </p:spPr>
        <p:txBody>
          <a:bodyPr wrap="square">
            <a:spAutoFit/>
          </a:bodyPr>
          <a:lstStyle/>
          <a:p>
            <a:pPr algn="ctr">
              <a:lnSpc>
                <a:spcPts val="1800"/>
              </a:lnSpc>
            </a:pPr>
            <a:r>
              <a:rPr lang="el-GR" sz="1400" dirty="0">
                <a:latin typeface="Arial" panose="020B0604020202020204" pitchFamily="34" charset="0"/>
                <a:cs typeface="Arial" panose="020B0604020202020204" pitchFamily="34" charset="0"/>
              </a:rPr>
              <a:t>Το λεπτό έντερο έχει μήκος έξι φορές το ύψος ενός παιδιού όταν ξεδιπλώνεται από άκρη σ’ άκρη; </a:t>
            </a:r>
            <a:endParaRPr lang="en-GB" sz="1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B9D7458-99A4-F440-BC0C-17E19B1E125C}"/>
              </a:ext>
            </a:extLst>
          </p:cNvPr>
          <p:cNvPicPr>
            <a:picLocks noChangeAspect="1"/>
          </p:cNvPicPr>
          <p:nvPr/>
        </p:nvPicPr>
        <p:blipFill>
          <a:blip r:embed="rId8"/>
          <a:stretch>
            <a:fillRect/>
          </a:stretch>
        </p:blipFill>
        <p:spPr>
          <a:xfrm>
            <a:off x="4861845" y="1040334"/>
            <a:ext cx="6080970" cy="817667"/>
          </a:xfrm>
          <a:prstGeom prst="rect">
            <a:avLst/>
          </a:prstGeom>
        </p:spPr>
      </p:pic>
      <p:pic>
        <p:nvPicPr>
          <p:cNvPr id="13" name="Picture 12">
            <a:extLst>
              <a:ext uri="{FF2B5EF4-FFF2-40B4-BE49-F238E27FC236}">
                <a16:creationId xmlns:a16="http://schemas.microsoft.com/office/drawing/2014/main" id="{3C4C760E-D2EE-964A-967E-6BC46C80E16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104499" y="3657950"/>
            <a:ext cx="2423253" cy="875577"/>
          </a:xfrm>
          <a:prstGeom prst="rect">
            <a:avLst/>
          </a:prstGeom>
        </p:spPr>
      </p:pic>
      <p:sp>
        <p:nvSpPr>
          <p:cNvPr id="16" name="TextBox 15">
            <a:extLst>
              <a:ext uri="{FF2B5EF4-FFF2-40B4-BE49-F238E27FC236}">
                <a16:creationId xmlns:a16="http://schemas.microsoft.com/office/drawing/2014/main" id="{16D887B8-869F-8147-AF49-1C17EC4BEEB4}"/>
              </a:ext>
            </a:extLst>
          </p:cNvPr>
          <p:cNvSpPr txBox="1"/>
          <p:nvPr/>
        </p:nvSpPr>
        <p:spPr>
          <a:xfrm>
            <a:off x="6180396" y="1760702"/>
            <a:ext cx="3443869" cy="1015663"/>
          </a:xfrm>
          <a:prstGeom prst="rect">
            <a:avLst/>
          </a:prstGeom>
          <a:noFill/>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Ένα όργανο λεπτό, αλλά μακρύ, που από άκρη σ’ άκρη έχει μήκος περίπου </a:t>
            </a:r>
            <a:br>
              <a:rPr lang="el-GR" sz="1400" dirty="0">
                <a:latin typeface="Arial" panose="020B0604020202020204" pitchFamily="34" charset="0"/>
                <a:cs typeface="Arial" panose="020B0604020202020204" pitchFamily="34" charset="0"/>
              </a:rPr>
            </a:br>
            <a:r>
              <a:rPr lang="el-GR" sz="1400" dirty="0">
                <a:latin typeface="Arial" panose="020B0604020202020204" pitchFamily="34" charset="0"/>
                <a:cs typeface="Arial" panose="020B0604020202020204" pitchFamily="34" charset="0"/>
              </a:rPr>
              <a:t>έξι μέτρα! Μεταφέρει την τροφή από το στομάχι στο παχύ έντερο. </a:t>
            </a:r>
            <a:endParaRPr lang="en-GB" sz="1500" dirty="0">
              <a:solidFill>
                <a:srgbClr val="D80B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463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8BDFDE-C0BA-334C-B047-0143C72260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7D88F326-6723-DE41-AF3D-54A520AC01AF}"/>
              </a:ext>
            </a:extLst>
          </p:cNvPr>
          <p:cNvSpPr/>
          <p:nvPr/>
        </p:nvSpPr>
        <p:spPr>
          <a:xfrm>
            <a:off x="347240" y="381966"/>
            <a:ext cx="11435787" cy="6123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09F6610-7435-2B4E-9BF8-DE88553132C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V="1">
            <a:off x="6683262" y="2263867"/>
            <a:ext cx="4532899" cy="4318898"/>
          </a:xfrm>
          <a:prstGeom prst="rect">
            <a:avLst/>
          </a:prstGeom>
        </p:spPr>
      </p:pic>
      <p:sp>
        <p:nvSpPr>
          <p:cNvPr id="16" name="TextBox 15">
            <a:extLst>
              <a:ext uri="{FF2B5EF4-FFF2-40B4-BE49-F238E27FC236}">
                <a16:creationId xmlns:a16="http://schemas.microsoft.com/office/drawing/2014/main" id="{16D887B8-869F-8147-AF49-1C17EC4BEEB4}"/>
              </a:ext>
            </a:extLst>
          </p:cNvPr>
          <p:cNvSpPr txBox="1"/>
          <p:nvPr/>
        </p:nvSpPr>
        <p:spPr>
          <a:xfrm>
            <a:off x="6117103" y="1521955"/>
            <a:ext cx="3611684" cy="784830"/>
          </a:xfrm>
          <a:prstGeom prst="rect">
            <a:avLst/>
          </a:prstGeom>
          <a:noFill/>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Αυτό το όργανο είναι ο μαέστρος του οργανισμού μας. Στέλνει το αίμα σε όλο το σώμα για να λειτουργήσουν τα όργανα.</a:t>
            </a:r>
            <a:endParaRPr lang="en-GB" sz="1400" dirty="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458667FB-E9F1-9B4B-BC4A-33B4F68DC891}"/>
              </a:ext>
            </a:extLst>
          </p:cNvPr>
          <p:cNvSpPr/>
          <p:nvPr/>
        </p:nvSpPr>
        <p:spPr>
          <a:xfrm>
            <a:off x="7990926" y="4285775"/>
            <a:ext cx="2662804" cy="1015663"/>
          </a:xfrm>
          <a:prstGeom prst="rect">
            <a:avLst/>
          </a:prstGeom>
          <a:ln>
            <a:noFill/>
          </a:ln>
        </p:spPr>
        <p:txBody>
          <a:bodyPr wrap="square">
            <a:spAutoFit/>
          </a:bodyPr>
          <a:lstStyle/>
          <a:p>
            <a:pPr algn="ctr">
              <a:lnSpc>
                <a:spcPts val="1800"/>
              </a:lnSpc>
            </a:pPr>
            <a:r>
              <a:rPr lang="el-GR" sz="1400" dirty="0">
                <a:latin typeface="Arial" panose="020B0604020202020204" pitchFamily="34" charset="0"/>
                <a:cs typeface="Arial" panose="020B0604020202020204" pitchFamily="34" charset="0"/>
              </a:rPr>
              <a:t>Η μύγα τσε-τσε, που είναι μία μεγαλόσωμη μύγα, έχει τη μικρότερη καρδιά στο ζωικό βασίλειο; </a:t>
            </a:r>
            <a:endParaRPr lang="en-GB" sz="1400" dirty="0">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8F603BD4-1869-864E-8DED-CA3501F1D372}"/>
              </a:ext>
            </a:extLst>
          </p:cNvPr>
          <p:cNvSpPr/>
          <p:nvPr/>
        </p:nvSpPr>
        <p:spPr>
          <a:xfrm>
            <a:off x="1081668" y="836341"/>
            <a:ext cx="3139720" cy="5169686"/>
          </a:xfrm>
          <a:prstGeom prst="roundRect">
            <a:avLst/>
          </a:prstGeom>
          <a:solidFill>
            <a:srgbClr val="C49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76210C5-C6CA-0A43-A8EA-E976F5A4494B}"/>
              </a:ext>
            </a:extLst>
          </p:cNvPr>
          <p:cNvPicPr>
            <a:picLocks noChangeAspect="1"/>
          </p:cNvPicPr>
          <p:nvPr/>
        </p:nvPicPr>
        <p:blipFill>
          <a:blip r:embed="rId5"/>
          <a:stretch>
            <a:fillRect/>
          </a:stretch>
        </p:blipFill>
        <p:spPr>
          <a:xfrm>
            <a:off x="1940482" y="1169623"/>
            <a:ext cx="1356909" cy="4646384"/>
          </a:xfrm>
          <a:prstGeom prst="rect">
            <a:avLst/>
          </a:prstGeom>
        </p:spPr>
      </p:pic>
      <p:pic>
        <p:nvPicPr>
          <p:cNvPr id="2" name="Picture 1">
            <a:extLst>
              <a:ext uri="{FF2B5EF4-FFF2-40B4-BE49-F238E27FC236}">
                <a16:creationId xmlns:a16="http://schemas.microsoft.com/office/drawing/2014/main" id="{8C77D82F-BF4F-AB4E-8404-BEF0AAE5BE5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465262" y="3352800"/>
            <a:ext cx="2927536" cy="2927536"/>
          </a:xfrm>
          <a:prstGeom prst="rect">
            <a:avLst/>
          </a:prstGeom>
        </p:spPr>
      </p:pic>
      <p:pic>
        <p:nvPicPr>
          <p:cNvPr id="3" name="Picture 2">
            <a:extLst>
              <a:ext uri="{FF2B5EF4-FFF2-40B4-BE49-F238E27FC236}">
                <a16:creationId xmlns:a16="http://schemas.microsoft.com/office/drawing/2014/main" id="{95EDF1EB-BF3A-5548-A523-CE57DA79F81C}"/>
              </a:ext>
            </a:extLst>
          </p:cNvPr>
          <p:cNvPicPr>
            <a:picLocks noChangeAspect="1"/>
          </p:cNvPicPr>
          <p:nvPr/>
        </p:nvPicPr>
        <p:blipFill>
          <a:blip r:embed="rId7"/>
          <a:stretch>
            <a:fillRect/>
          </a:stretch>
        </p:blipFill>
        <p:spPr>
          <a:xfrm>
            <a:off x="2495080" y="2908756"/>
            <a:ext cx="266700" cy="266700"/>
          </a:xfrm>
          <a:prstGeom prst="rect">
            <a:avLst/>
          </a:prstGeom>
        </p:spPr>
      </p:pic>
      <p:pic>
        <p:nvPicPr>
          <p:cNvPr id="4" name="Picture 3">
            <a:extLst>
              <a:ext uri="{FF2B5EF4-FFF2-40B4-BE49-F238E27FC236}">
                <a16:creationId xmlns:a16="http://schemas.microsoft.com/office/drawing/2014/main" id="{B7B64753-9EDD-D947-ADF1-DB8DC5D4FD1F}"/>
              </a:ext>
            </a:extLst>
          </p:cNvPr>
          <p:cNvPicPr>
            <a:picLocks noChangeAspect="1"/>
          </p:cNvPicPr>
          <p:nvPr/>
        </p:nvPicPr>
        <p:blipFill>
          <a:blip r:embed="rId8"/>
          <a:stretch>
            <a:fillRect/>
          </a:stretch>
        </p:blipFill>
        <p:spPr>
          <a:xfrm>
            <a:off x="6683262" y="759060"/>
            <a:ext cx="2288760" cy="819733"/>
          </a:xfrm>
          <a:prstGeom prst="rect">
            <a:avLst/>
          </a:prstGeom>
        </p:spPr>
      </p:pic>
      <p:pic>
        <p:nvPicPr>
          <p:cNvPr id="15" name="Picture 14">
            <a:extLst>
              <a:ext uri="{FF2B5EF4-FFF2-40B4-BE49-F238E27FC236}">
                <a16:creationId xmlns:a16="http://schemas.microsoft.com/office/drawing/2014/main" id="{C8BFEEE2-47A6-6C48-B350-1410C38D097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990926" y="3572751"/>
            <a:ext cx="2423253" cy="875577"/>
          </a:xfrm>
          <a:prstGeom prst="rect">
            <a:avLst/>
          </a:prstGeom>
        </p:spPr>
      </p:pic>
    </p:spTree>
    <p:extLst>
      <p:ext uri="{BB962C8B-B14F-4D97-AF65-F5344CB8AC3E}">
        <p14:creationId xmlns:p14="http://schemas.microsoft.com/office/powerpoint/2010/main" val="338793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72B5A218-7C58-AF4F-BCA1-638BAB5571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14" name="Rectangle 13">
            <a:extLst>
              <a:ext uri="{FF2B5EF4-FFF2-40B4-BE49-F238E27FC236}">
                <a16:creationId xmlns:a16="http://schemas.microsoft.com/office/drawing/2014/main" id="{23F7A9CD-0F77-ED43-A045-4FDACDC24C2C}"/>
              </a:ext>
            </a:extLst>
          </p:cNvPr>
          <p:cNvSpPr/>
          <p:nvPr/>
        </p:nvSpPr>
        <p:spPr>
          <a:xfrm>
            <a:off x="347240" y="381966"/>
            <a:ext cx="11435787" cy="6123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F603BD4-1869-864E-8DED-CA3501F1D372}"/>
              </a:ext>
            </a:extLst>
          </p:cNvPr>
          <p:cNvSpPr/>
          <p:nvPr/>
        </p:nvSpPr>
        <p:spPr>
          <a:xfrm>
            <a:off x="1081668" y="836341"/>
            <a:ext cx="3139720" cy="5169686"/>
          </a:xfrm>
          <a:prstGeom prst="roundRect">
            <a:avLst/>
          </a:prstGeom>
          <a:solidFill>
            <a:srgbClr val="7E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7A00606-5ADA-B24F-BB3D-F90796A0EDB1}"/>
              </a:ext>
            </a:extLst>
          </p:cNvPr>
          <p:cNvPicPr>
            <a:picLocks noChangeAspect="1"/>
          </p:cNvPicPr>
          <p:nvPr/>
        </p:nvPicPr>
        <p:blipFill>
          <a:blip r:embed="rId4"/>
          <a:stretch>
            <a:fillRect/>
          </a:stretch>
        </p:blipFill>
        <p:spPr>
          <a:xfrm>
            <a:off x="1889837" y="1030481"/>
            <a:ext cx="1472579" cy="4797038"/>
          </a:xfrm>
          <a:prstGeom prst="rect">
            <a:avLst/>
          </a:prstGeom>
        </p:spPr>
      </p:pic>
      <p:pic>
        <p:nvPicPr>
          <p:cNvPr id="15" name="Picture 14">
            <a:extLst>
              <a:ext uri="{FF2B5EF4-FFF2-40B4-BE49-F238E27FC236}">
                <a16:creationId xmlns:a16="http://schemas.microsoft.com/office/drawing/2014/main" id="{B861DEAF-5C00-9B42-856C-1CB271C75EC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9853759" flipH="1" flipV="1">
            <a:off x="4053758" y="2376141"/>
            <a:ext cx="5858717" cy="4140066"/>
          </a:xfrm>
          <a:prstGeom prst="rect">
            <a:avLst/>
          </a:prstGeom>
        </p:spPr>
      </p:pic>
      <p:sp>
        <p:nvSpPr>
          <p:cNvPr id="38" name="Rectangle 37">
            <a:extLst>
              <a:ext uri="{FF2B5EF4-FFF2-40B4-BE49-F238E27FC236}">
                <a16:creationId xmlns:a16="http://schemas.microsoft.com/office/drawing/2014/main" id="{458667FB-E9F1-9B4B-BC4A-33B4F68DC891}"/>
              </a:ext>
            </a:extLst>
          </p:cNvPr>
          <p:cNvSpPr/>
          <p:nvPr/>
        </p:nvSpPr>
        <p:spPr>
          <a:xfrm>
            <a:off x="5417342" y="4387396"/>
            <a:ext cx="2662804" cy="1015663"/>
          </a:xfrm>
          <a:prstGeom prst="rect">
            <a:avLst/>
          </a:prstGeom>
          <a:ln>
            <a:noFill/>
          </a:ln>
        </p:spPr>
        <p:txBody>
          <a:bodyPr wrap="square">
            <a:spAutoFit/>
          </a:bodyPr>
          <a:lstStyle/>
          <a:p>
            <a:pPr algn="ctr">
              <a:lnSpc>
                <a:spcPts val="1800"/>
              </a:lnSpc>
            </a:pPr>
            <a:r>
              <a:rPr lang="el-GR" sz="1400" dirty="0">
                <a:latin typeface="Arial" panose="020B0604020202020204" pitchFamily="34" charset="0"/>
                <a:cs typeface="Arial" panose="020B0604020202020204" pitchFamily="34" charset="0"/>
              </a:rPr>
              <a:t>Περίπου το ένα τέταρτο της παροχής του οργανισμού σε αίμα περνάει από τους </a:t>
            </a:r>
            <a:r>
              <a:rPr lang="el-GR" sz="1400" dirty="0" err="1">
                <a:latin typeface="Arial" panose="020B0604020202020204" pitchFamily="34" charset="0"/>
                <a:cs typeface="Arial" panose="020B0604020202020204" pitchFamily="34" charset="0"/>
              </a:rPr>
              <a:t>νεφρούς</a:t>
            </a:r>
            <a:r>
              <a:rPr lang="el-GR" sz="1400" dirty="0">
                <a:latin typeface="Arial" panose="020B0604020202020204" pitchFamily="34" charset="0"/>
                <a:cs typeface="Arial" panose="020B0604020202020204" pitchFamily="34" charset="0"/>
              </a:rPr>
              <a:t> κάθε δύο λεπτά; </a:t>
            </a:r>
            <a:endParaRPr lang="en-GB" sz="1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400E9CF-EF8D-8946-A460-C230B98CB3F5}"/>
              </a:ext>
            </a:extLst>
          </p:cNvPr>
          <p:cNvPicPr>
            <a:picLocks noChangeAspect="1"/>
          </p:cNvPicPr>
          <p:nvPr/>
        </p:nvPicPr>
        <p:blipFill>
          <a:blip r:embed="rId6"/>
          <a:stretch>
            <a:fillRect/>
          </a:stretch>
        </p:blipFill>
        <p:spPr>
          <a:xfrm>
            <a:off x="2653251" y="3383114"/>
            <a:ext cx="190500" cy="266700"/>
          </a:xfrm>
          <a:prstGeom prst="rect">
            <a:avLst/>
          </a:prstGeom>
        </p:spPr>
      </p:pic>
      <p:pic>
        <p:nvPicPr>
          <p:cNvPr id="5" name="Picture 4">
            <a:extLst>
              <a:ext uri="{FF2B5EF4-FFF2-40B4-BE49-F238E27FC236}">
                <a16:creationId xmlns:a16="http://schemas.microsoft.com/office/drawing/2014/main" id="{779DEE88-26D6-834D-BD78-C6C039DC1C8D}"/>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266097" y="3203984"/>
            <a:ext cx="3102356" cy="3100169"/>
          </a:xfrm>
          <a:prstGeom prst="rect">
            <a:avLst/>
          </a:prstGeom>
        </p:spPr>
      </p:pic>
      <p:pic>
        <p:nvPicPr>
          <p:cNvPr id="3" name="Picture 2">
            <a:extLst>
              <a:ext uri="{FF2B5EF4-FFF2-40B4-BE49-F238E27FC236}">
                <a16:creationId xmlns:a16="http://schemas.microsoft.com/office/drawing/2014/main" id="{2197DB0B-025D-5E47-B4B4-061D8772B392}"/>
              </a:ext>
            </a:extLst>
          </p:cNvPr>
          <p:cNvPicPr>
            <a:picLocks noChangeAspect="1"/>
          </p:cNvPicPr>
          <p:nvPr/>
        </p:nvPicPr>
        <p:blipFill>
          <a:blip r:embed="rId8"/>
          <a:stretch>
            <a:fillRect/>
          </a:stretch>
        </p:blipFill>
        <p:spPr>
          <a:xfrm>
            <a:off x="6181344" y="870695"/>
            <a:ext cx="3397027" cy="787203"/>
          </a:xfrm>
          <a:prstGeom prst="rect">
            <a:avLst/>
          </a:prstGeom>
        </p:spPr>
      </p:pic>
      <p:pic>
        <p:nvPicPr>
          <p:cNvPr id="13" name="Picture 12">
            <a:extLst>
              <a:ext uri="{FF2B5EF4-FFF2-40B4-BE49-F238E27FC236}">
                <a16:creationId xmlns:a16="http://schemas.microsoft.com/office/drawing/2014/main" id="{54BE1512-62BD-094E-B7B5-E848698C3A5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363500" y="3436607"/>
            <a:ext cx="2423253" cy="875577"/>
          </a:xfrm>
          <a:prstGeom prst="rect">
            <a:avLst/>
          </a:prstGeom>
        </p:spPr>
      </p:pic>
      <p:sp>
        <p:nvSpPr>
          <p:cNvPr id="16" name="TextBox 15">
            <a:extLst>
              <a:ext uri="{FF2B5EF4-FFF2-40B4-BE49-F238E27FC236}">
                <a16:creationId xmlns:a16="http://schemas.microsoft.com/office/drawing/2014/main" id="{16D887B8-869F-8147-AF49-1C17EC4BEEB4}"/>
              </a:ext>
            </a:extLst>
          </p:cNvPr>
          <p:cNvSpPr txBox="1"/>
          <p:nvPr/>
        </p:nvSpPr>
        <p:spPr>
          <a:xfrm>
            <a:off x="5532515" y="1520715"/>
            <a:ext cx="4517292" cy="1015663"/>
          </a:xfrm>
          <a:prstGeom prst="rect">
            <a:avLst/>
          </a:prstGeom>
          <a:noFill/>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Οι περισσότεροι άνθρωποι γεννιούνται έχοντας δύο από αυτά τα όργανα που μοιάζουν με φασόλια. Πίνοντας πολύ νερό τα βοηθάμε να φιλτράρουν καλύτερα το αίμα. </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34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brick building&#10;&#10;Description automatically generated">
            <a:extLst>
              <a:ext uri="{FF2B5EF4-FFF2-40B4-BE49-F238E27FC236}">
                <a16:creationId xmlns:a16="http://schemas.microsoft.com/office/drawing/2014/main" id="{D8840E9F-E2DB-1342-B876-BF8599D4A9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23F7A9CD-0F77-ED43-A045-4FDACDC24C2C}"/>
              </a:ext>
            </a:extLst>
          </p:cNvPr>
          <p:cNvSpPr/>
          <p:nvPr/>
        </p:nvSpPr>
        <p:spPr>
          <a:xfrm>
            <a:off x="347240" y="381966"/>
            <a:ext cx="11435787" cy="6123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6D887B8-869F-8147-AF49-1C17EC4BEEB4}"/>
              </a:ext>
            </a:extLst>
          </p:cNvPr>
          <p:cNvSpPr txBox="1"/>
          <p:nvPr/>
        </p:nvSpPr>
        <p:spPr>
          <a:xfrm>
            <a:off x="6081031" y="1516183"/>
            <a:ext cx="3642598" cy="1246495"/>
          </a:xfrm>
          <a:prstGeom prst="rect">
            <a:avLst/>
          </a:prstGeom>
          <a:noFill/>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Αυτό το όργανο είναι ο αφανής ήρωας. Βρίσκεται πίσω από τα σπλάχνα και απελευθερώνει ουσίες βοηθώντας το έντερο στη χώνεψη της τροφής και τη ρύθμιση του σακχάρου στο αίμα μας.</a:t>
            </a:r>
            <a:endParaRPr lang="en-GB" sz="1400" dirty="0">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17B0E4C6-31D7-AC44-B712-D2A1DF44B54F}"/>
              </a:ext>
            </a:extLst>
          </p:cNvPr>
          <p:cNvSpPr/>
          <p:nvPr/>
        </p:nvSpPr>
        <p:spPr>
          <a:xfrm>
            <a:off x="1081668" y="836341"/>
            <a:ext cx="3139720" cy="5169686"/>
          </a:xfrm>
          <a:prstGeom prst="roundRect">
            <a:avLst/>
          </a:prstGeom>
          <a:solidFill>
            <a:srgbClr val="8B4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8D3E8EB-DB1C-1C4A-8AAF-8B72E141460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740933" y="3444275"/>
            <a:ext cx="2952836" cy="2952836"/>
          </a:xfrm>
          <a:prstGeom prst="rect">
            <a:avLst/>
          </a:prstGeom>
        </p:spPr>
      </p:pic>
      <p:pic>
        <p:nvPicPr>
          <p:cNvPr id="22" name="Picture 21">
            <a:extLst>
              <a:ext uri="{FF2B5EF4-FFF2-40B4-BE49-F238E27FC236}">
                <a16:creationId xmlns:a16="http://schemas.microsoft.com/office/drawing/2014/main" id="{1FC18256-78C1-784B-9DB5-1F4674E7BC18}"/>
              </a:ext>
            </a:extLst>
          </p:cNvPr>
          <p:cNvPicPr>
            <a:picLocks noChangeAspect="1"/>
          </p:cNvPicPr>
          <p:nvPr/>
        </p:nvPicPr>
        <p:blipFill>
          <a:blip r:embed="rId5"/>
          <a:stretch>
            <a:fillRect/>
          </a:stretch>
        </p:blipFill>
        <p:spPr>
          <a:xfrm>
            <a:off x="1900268" y="1077686"/>
            <a:ext cx="1461198" cy="4748892"/>
          </a:xfrm>
          <a:prstGeom prst="rect">
            <a:avLst/>
          </a:prstGeom>
        </p:spPr>
      </p:pic>
      <p:pic>
        <p:nvPicPr>
          <p:cNvPr id="5" name="Picture 4">
            <a:extLst>
              <a:ext uri="{FF2B5EF4-FFF2-40B4-BE49-F238E27FC236}">
                <a16:creationId xmlns:a16="http://schemas.microsoft.com/office/drawing/2014/main" id="{3E5DBF99-2601-244B-8157-8B0BC02F93BC}"/>
              </a:ext>
            </a:extLst>
          </p:cNvPr>
          <p:cNvPicPr>
            <a:picLocks noChangeAspect="1"/>
          </p:cNvPicPr>
          <p:nvPr/>
        </p:nvPicPr>
        <p:blipFill>
          <a:blip r:embed="rId6"/>
          <a:stretch>
            <a:fillRect/>
          </a:stretch>
        </p:blipFill>
        <p:spPr>
          <a:xfrm>
            <a:off x="2555240" y="3359151"/>
            <a:ext cx="254000" cy="139700"/>
          </a:xfrm>
          <a:prstGeom prst="rect">
            <a:avLst/>
          </a:prstGeom>
        </p:spPr>
      </p:pic>
      <p:pic>
        <p:nvPicPr>
          <p:cNvPr id="15" name="Picture 14">
            <a:extLst>
              <a:ext uri="{FF2B5EF4-FFF2-40B4-BE49-F238E27FC236}">
                <a16:creationId xmlns:a16="http://schemas.microsoft.com/office/drawing/2014/main" id="{B75A802E-2485-6142-B436-D27DC89F2F1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242631" y="2728989"/>
            <a:ext cx="5453448" cy="3853684"/>
          </a:xfrm>
          <a:prstGeom prst="rect">
            <a:avLst/>
          </a:prstGeom>
        </p:spPr>
      </p:pic>
      <p:sp>
        <p:nvSpPr>
          <p:cNvPr id="18" name="Rectangle 17">
            <a:extLst>
              <a:ext uri="{FF2B5EF4-FFF2-40B4-BE49-F238E27FC236}">
                <a16:creationId xmlns:a16="http://schemas.microsoft.com/office/drawing/2014/main" id="{0F11EFD6-82E0-0249-B608-61EDE922B078}"/>
              </a:ext>
            </a:extLst>
          </p:cNvPr>
          <p:cNvSpPr/>
          <p:nvPr/>
        </p:nvSpPr>
        <p:spPr>
          <a:xfrm>
            <a:off x="4712488" y="4378035"/>
            <a:ext cx="3558588" cy="784830"/>
          </a:xfrm>
          <a:prstGeom prst="rect">
            <a:avLst/>
          </a:prstGeom>
          <a:ln>
            <a:noFill/>
          </a:ln>
        </p:spPr>
        <p:txBody>
          <a:bodyPr wrap="square">
            <a:spAutoFit/>
          </a:bodyPr>
          <a:lstStyle/>
          <a:p>
            <a:pPr algn="ctr">
              <a:lnSpc>
                <a:spcPts val="1800"/>
              </a:lnSpc>
            </a:pPr>
            <a:r>
              <a:rPr lang="el-GR" sz="1400" dirty="0">
                <a:latin typeface="Arial" panose="020B0604020202020204" pitchFamily="34" charset="0"/>
                <a:cs typeface="Arial" panose="020B0604020202020204" pitchFamily="34" charset="0"/>
              </a:rPr>
              <a:t>Το πάγκρεας παράγει την ημέρα 6 με 8 ποτήρια ένζυμα, τις πολύτιμες αυτές ουσίες για τον οργανισμό μας; </a:t>
            </a:r>
            <a:endParaRPr lang="en-GB" sz="1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AB6F32D-ED1E-354F-9F84-27EE0EF7638C}"/>
              </a:ext>
            </a:extLst>
          </p:cNvPr>
          <p:cNvPicPr>
            <a:picLocks noChangeAspect="1"/>
          </p:cNvPicPr>
          <p:nvPr/>
        </p:nvPicPr>
        <p:blipFill>
          <a:blip r:embed="rId8"/>
          <a:stretch>
            <a:fillRect/>
          </a:stretch>
        </p:blipFill>
        <p:spPr>
          <a:xfrm>
            <a:off x="6427894" y="813899"/>
            <a:ext cx="2947599" cy="755603"/>
          </a:xfrm>
          <a:prstGeom prst="rect">
            <a:avLst/>
          </a:prstGeom>
        </p:spPr>
      </p:pic>
      <p:pic>
        <p:nvPicPr>
          <p:cNvPr id="13" name="Picture 12">
            <a:extLst>
              <a:ext uri="{FF2B5EF4-FFF2-40B4-BE49-F238E27FC236}">
                <a16:creationId xmlns:a16="http://schemas.microsoft.com/office/drawing/2014/main" id="{59C79B61-6905-7E43-9E0F-C2443B8A113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179320" y="3664919"/>
            <a:ext cx="2423253" cy="875577"/>
          </a:xfrm>
          <a:prstGeom prst="rect">
            <a:avLst/>
          </a:prstGeom>
        </p:spPr>
      </p:pic>
    </p:spTree>
    <p:extLst>
      <p:ext uri="{BB962C8B-B14F-4D97-AF65-F5344CB8AC3E}">
        <p14:creationId xmlns:p14="http://schemas.microsoft.com/office/powerpoint/2010/main" val="246920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10BECD-5FBA-E949-BB4E-1541234783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82475" cy="6858000"/>
          </a:xfrm>
          <a:prstGeom prst="rect">
            <a:avLst/>
          </a:prstGeom>
        </p:spPr>
      </p:pic>
      <p:pic>
        <p:nvPicPr>
          <p:cNvPr id="10" name="Picture 9">
            <a:extLst>
              <a:ext uri="{FF2B5EF4-FFF2-40B4-BE49-F238E27FC236}">
                <a16:creationId xmlns:a16="http://schemas.microsoft.com/office/drawing/2014/main" id="{09CBB25B-9EF7-5941-A1E3-C26AFDF4F824}"/>
              </a:ext>
            </a:extLst>
          </p:cNvPr>
          <p:cNvPicPr>
            <a:picLocks noChangeAspect="1"/>
          </p:cNvPicPr>
          <p:nvPr/>
        </p:nvPicPr>
        <p:blipFill>
          <a:blip r:embed="rId4"/>
          <a:stretch>
            <a:fillRect/>
          </a:stretch>
        </p:blipFill>
        <p:spPr>
          <a:xfrm rot="21423637" flipH="1">
            <a:off x="1996442" y="2378857"/>
            <a:ext cx="4741511" cy="2366769"/>
          </a:xfrm>
          <a:prstGeom prst="rect">
            <a:avLst/>
          </a:prstGeom>
        </p:spPr>
      </p:pic>
      <p:sp>
        <p:nvSpPr>
          <p:cNvPr id="42" name="Rectangle 41">
            <a:extLst>
              <a:ext uri="{FF2B5EF4-FFF2-40B4-BE49-F238E27FC236}">
                <a16:creationId xmlns:a16="http://schemas.microsoft.com/office/drawing/2014/main" id="{25774ECC-EDCF-E140-910C-E322B985D445}"/>
              </a:ext>
            </a:extLst>
          </p:cNvPr>
          <p:cNvSpPr/>
          <p:nvPr/>
        </p:nvSpPr>
        <p:spPr>
          <a:xfrm>
            <a:off x="2415011" y="2947518"/>
            <a:ext cx="3676225" cy="1352934"/>
          </a:xfrm>
          <a:prstGeom prst="rect">
            <a:avLst/>
          </a:prstGeom>
        </p:spPr>
        <p:txBody>
          <a:bodyPr wrap="square">
            <a:spAutoFit/>
          </a:bodyPr>
          <a:lstStyle/>
          <a:p>
            <a:pPr algn="ctr">
              <a:lnSpc>
                <a:spcPts val="2500"/>
              </a:lnSpc>
            </a:pPr>
            <a:r>
              <a:rPr lang="el-GR" sz="2000" dirty="0">
                <a:solidFill>
                  <a:schemeClr val="bg1"/>
                </a:solidFill>
                <a:latin typeface="Arial" panose="020B0604020202020204" pitchFamily="34" charset="0"/>
                <a:cs typeface="Arial" panose="020B0604020202020204" pitchFamily="34" charset="0"/>
              </a:rPr>
              <a:t>Τι μπορεί να συμβεί αν κάποιο από τα παραπάνω όργανα που σας περιγράψαμε πάψει να δουλεύει σωστά; </a:t>
            </a:r>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72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FEF5C7C-552F-CF4B-8619-A77BC4B8CA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43" y="14469"/>
            <a:ext cx="12188952" cy="6858000"/>
          </a:xfrm>
          <a:prstGeom prst="rect">
            <a:avLst/>
          </a:prstGeom>
        </p:spPr>
      </p:pic>
      <p:sp>
        <p:nvSpPr>
          <p:cNvPr id="19" name="Rectangle 18">
            <a:extLst>
              <a:ext uri="{FF2B5EF4-FFF2-40B4-BE49-F238E27FC236}">
                <a16:creationId xmlns:a16="http://schemas.microsoft.com/office/drawing/2014/main" id="{8051FADB-B691-5146-8E2E-42F21FF566B5}"/>
              </a:ext>
            </a:extLst>
          </p:cNvPr>
          <p:cNvSpPr/>
          <p:nvPr/>
        </p:nvSpPr>
        <p:spPr>
          <a:xfrm>
            <a:off x="347240" y="381966"/>
            <a:ext cx="11435787" cy="6123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E8CDBB2-1062-074B-B8B8-6DA230ADB8BB}"/>
              </a:ext>
            </a:extLst>
          </p:cNvPr>
          <p:cNvPicPr>
            <a:picLocks noChangeAspect="1"/>
          </p:cNvPicPr>
          <p:nvPr/>
        </p:nvPicPr>
        <p:blipFill>
          <a:blip r:embed="rId4"/>
          <a:stretch>
            <a:fillRect/>
          </a:stretch>
        </p:blipFill>
        <p:spPr>
          <a:xfrm>
            <a:off x="847607" y="1764163"/>
            <a:ext cx="3629509" cy="1322905"/>
          </a:xfrm>
          <a:prstGeom prst="rect">
            <a:avLst/>
          </a:prstGeom>
        </p:spPr>
      </p:pic>
      <p:pic>
        <p:nvPicPr>
          <p:cNvPr id="21" name="Picture 20">
            <a:extLst>
              <a:ext uri="{FF2B5EF4-FFF2-40B4-BE49-F238E27FC236}">
                <a16:creationId xmlns:a16="http://schemas.microsoft.com/office/drawing/2014/main" id="{44377CAE-3C74-AD43-818B-79E1712FD6EE}"/>
              </a:ext>
            </a:extLst>
          </p:cNvPr>
          <p:cNvPicPr>
            <a:picLocks noChangeAspect="1"/>
          </p:cNvPicPr>
          <p:nvPr/>
        </p:nvPicPr>
        <p:blipFill>
          <a:blip r:embed="rId4"/>
          <a:stretch>
            <a:fillRect/>
          </a:stretch>
        </p:blipFill>
        <p:spPr>
          <a:xfrm>
            <a:off x="847607" y="3356992"/>
            <a:ext cx="3629509" cy="1322905"/>
          </a:xfrm>
          <a:prstGeom prst="rect">
            <a:avLst/>
          </a:prstGeom>
        </p:spPr>
      </p:pic>
      <p:pic>
        <p:nvPicPr>
          <p:cNvPr id="22" name="Picture 21">
            <a:extLst>
              <a:ext uri="{FF2B5EF4-FFF2-40B4-BE49-F238E27FC236}">
                <a16:creationId xmlns:a16="http://schemas.microsoft.com/office/drawing/2014/main" id="{01613DA3-3543-E14C-9170-3A867B85DE48}"/>
              </a:ext>
            </a:extLst>
          </p:cNvPr>
          <p:cNvPicPr>
            <a:picLocks noChangeAspect="1"/>
          </p:cNvPicPr>
          <p:nvPr/>
        </p:nvPicPr>
        <p:blipFill>
          <a:blip r:embed="rId4"/>
          <a:stretch>
            <a:fillRect/>
          </a:stretch>
        </p:blipFill>
        <p:spPr>
          <a:xfrm>
            <a:off x="847607" y="4869160"/>
            <a:ext cx="3629509" cy="1322905"/>
          </a:xfrm>
          <a:prstGeom prst="rect">
            <a:avLst/>
          </a:prstGeom>
        </p:spPr>
      </p:pic>
      <p:grpSp>
        <p:nvGrpSpPr>
          <p:cNvPr id="4" name="Group 3">
            <a:extLst>
              <a:ext uri="{FF2B5EF4-FFF2-40B4-BE49-F238E27FC236}">
                <a16:creationId xmlns:a16="http://schemas.microsoft.com/office/drawing/2014/main" id="{83338374-9510-2749-8E17-BACC07A0D46D}"/>
              </a:ext>
            </a:extLst>
          </p:cNvPr>
          <p:cNvGrpSpPr/>
          <p:nvPr/>
        </p:nvGrpSpPr>
        <p:grpSpPr>
          <a:xfrm>
            <a:off x="1307645" y="1910557"/>
            <a:ext cx="2916136" cy="4020901"/>
            <a:chOff x="2370410" y="2149388"/>
            <a:chExt cx="2916136" cy="4020901"/>
          </a:xfrm>
        </p:grpSpPr>
        <p:sp>
          <p:nvSpPr>
            <p:cNvPr id="38" name="TextBox 37">
              <a:extLst>
                <a:ext uri="{FF2B5EF4-FFF2-40B4-BE49-F238E27FC236}">
                  <a16:creationId xmlns:a16="http://schemas.microsoft.com/office/drawing/2014/main" id="{DB6621EA-8365-0C47-BC19-8789A94376FE}"/>
                </a:ext>
              </a:extLst>
            </p:cNvPr>
            <p:cNvSpPr txBox="1"/>
            <p:nvPr/>
          </p:nvSpPr>
          <p:spPr>
            <a:xfrm>
              <a:off x="2393661" y="2149388"/>
              <a:ext cx="2892885" cy="1015663"/>
            </a:xfrm>
            <a:prstGeom prst="rect">
              <a:avLst/>
            </a:prstGeom>
            <a:noFill/>
          </p:spPr>
          <p:txBody>
            <a:bodyPr wrap="square" rtlCol="0">
              <a:spAutoFit/>
            </a:bodyPr>
            <a:lstStyle/>
            <a:p>
              <a:pPr>
                <a:lnSpc>
                  <a:spcPts val="1800"/>
                </a:lnSpc>
              </a:pPr>
              <a:r>
                <a:rPr lang="el-GR" sz="1400" dirty="0">
                  <a:solidFill>
                    <a:schemeClr val="bg1"/>
                  </a:solidFill>
                  <a:latin typeface="Arial" panose="020B0604020202020204" pitchFamily="34" charset="0"/>
                  <a:cs typeface="Arial" panose="020B0604020202020204" pitchFamily="34" charset="0"/>
                </a:rPr>
                <a:t>Όταν ένα από τα όργανα που περιγράψαμε παύει να λειτουργεί σωστά, πρέπει να αντικατασταθεί με ένα ίδιο, πιο υγιές.</a:t>
              </a:r>
              <a:endParaRPr lang="en-GB" sz="1400" dirty="0">
                <a:solidFill>
                  <a:schemeClr val="bg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2902DFD-1B54-5949-BEE8-702F7F7BEA9C}"/>
                </a:ext>
              </a:extLst>
            </p:cNvPr>
            <p:cNvSpPr txBox="1"/>
            <p:nvPr/>
          </p:nvSpPr>
          <p:spPr>
            <a:xfrm>
              <a:off x="2370410" y="3756163"/>
              <a:ext cx="2892885" cy="1015663"/>
            </a:xfrm>
            <a:prstGeom prst="rect">
              <a:avLst/>
            </a:prstGeom>
            <a:noFill/>
          </p:spPr>
          <p:txBody>
            <a:bodyPr wrap="square" rtlCol="0">
              <a:spAutoFit/>
            </a:bodyPr>
            <a:lstStyle/>
            <a:p>
              <a:pPr>
                <a:lnSpc>
                  <a:spcPts val="1800"/>
                </a:lnSpc>
              </a:pPr>
              <a:r>
                <a:rPr lang="el-GR" sz="1400" dirty="0">
                  <a:solidFill>
                    <a:schemeClr val="bg1"/>
                  </a:solidFill>
                  <a:latin typeface="Arial" panose="020B0604020202020204" pitchFamily="34" charset="0"/>
                  <a:cs typeface="Arial" panose="020B0604020202020204" pitchFamily="34" charset="0"/>
                </a:rPr>
                <a:t>Η διαδικασία της αντικατάστασης λέγεται μεταμόσχευση. </a:t>
              </a:r>
            </a:p>
            <a:p>
              <a:pPr>
                <a:lnSpc>
                  <a:spcPts val="1800"/>
                </a:lnSpc>
              </a:pPr>
              <a:r>
                <a:rPr lang="el-GR" sz="1400" dirty="0">
                  <a:solidFill>
                    <a:schemeClr val="bg1"/>
                  </a:solidFill>
                  <a:latin typeface="Arial" panose="020B0604020202020204" pitchFamily="34" charset="0"/>
                  <a:cs typeface="Arial" panose="020B0604020202020204" pitchFamily="34" charset="0"/>
                </a:rPr>
                <a:t>Όπως είδαμε, μπορούν να μεταμοσχευθούν ιστοί και όργανα.</a:t>
              </a:r>
              <a:endParaRPr lang="en-GB" sz="1400" dirty="0">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72C961EF-DBD6-F747-86B6-D7E755D6997A}"/>
                </a:ext>
              </a:extLst>
            </p:cNvPr>
            <p:cNvSpPr txBox="1"/>
            <p:nvPr/>
          </p:nvSpPr>
          <p:spPr>
            <a:xfrm>
              <a:off x="2393661" y="5385459"/>
              <a:ext cx="2665174" cy="784830"/>
            </a:xfrm>
            <a:prstGeom prst="rect">
              <a:avLst/>
            </a:prstGeom>
            <a:noFill/>
          </p:spPr>
          <p:txBody>
            <a:bodyPr wrap="square" rtlCol="0">
              <a:spAutoFit/>
            </a:bodyPr>
            <a:lstStyle/>
            <a:p>
              <a:pPr>
                <a:lnSpc>
                  <a:spcPts val="1800"/>
                </a:lnSpc>
              </a:pPr>
              <a:r>
                <a:rPr lang="el-GR" sz="1400" dirty="0">
                  <a:solidFill>
                    <a:schemeClr val="bg1"/>
                  </a:solidFill>
                  <a:latin typeface="Arial" panose="020B0604020202020204" pitchFamily="34" charset="0"/>
                  <a:cs typeface="Arial" panose="020B0604020202020204" pitchFamily="34" charset="0"/>
                </a:rPr>
                <a:t>Για να γίνει αυτό, πρέπει τα όργανα να δωριστούν από άλλους ανθρώπους.</a:t>
              </a:r>
              <a:endParaRPr lang="en-GB" sz="1400" dirty="0">
                <a:solidFill>
                  <a:schemeClr val="bg1"/>
                </a:solidFill>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20BA3DA5-14AC-D34B-ABA0-D0F43E10D9B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0581" r="6449" b="12549"/>
          <a:stretch/>
        </p:blipFill>
        <p:spPr>
          <a:xfrm>
            <a:off x="4864538" y="932043"/>
            <a:ext cx="6415690" cy="5271688"/>
          </a:xfrm>
          <a:prstGeom prst="rect">
            <a:avLst/>
          </a:prstGeom>
        </p:spPr>
      </p:pic>
      <p:pic>
        <p:nvPicPr>
          <p:cNvPr id="2" name="Picture 1">
            <a:extLst>
              <a:ext uri="{FF2B5EF4-FFF2-40B4-BE49-F238E27FC236}">
                <a16:creationId xmlns:a16="http://schemas.microsoft.com/office/drawing/2014/main" id="{50C45CB4-A387-5A48-B29E-9F9C3887118B}"/>
              </a:ext>
            </a:extLst>
          </p:cNvPr>
          <p:cNvPicPr>
            <a:picLocks noChangeAspect="1"/>
          </p:cNvPicPr>
          <p:nvPr/>
        </p:nvPicPr>
        <p:blipFill>
          <a:blip r:embed="rId6"/>
          <a:stretch>
            <a:fillRect/>
          </a:stretch>
        </p:blipFill>
        <p:spPr>
          <a:xfrm>
            <a:off x="404786" y="764013"/>
            <a:ext cx="4698604" cy="698909"/>
          </a:xfrm>
          <a:prstGeom prst="rect">
            <a:avLst/>
          </a:prstGeom>
        </p:spPr>
      </p:pic>
      <p:sp>
        <p:nvSpPr>
          <p:cNvPr id="8" name="Rectangle 7">
            <a:extLst>
              <a:ext uri="{FF2B5EF4-FFF2-40B4-BE49-F238E27FC236}">
                <a16:creationId xmlns:a16="http://schemas.microsoft.com/office/drawing/2014/main" id="{9979E0BA-D72F-1E42-9E02-6853196EC545}"/>
              </a:ext>
            </a:extLst>
          </p:cNvPr>
          <p:cNvSpPr/>
          <p:nvPr/>
        </p:nvSpPr>
        <p:spPr>
          <a:xfrm>
            <a:off x="6734287" y="5013064"/>
            <a:ext cx="3012141" cy="1054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2EF05C6-39B5-134E-890B-D8E08C323EBD}"/>
              </a:ext>
            </a:extLst>
          </p:cNvPr>
          <p:cNvPicPr>
            <a:picLocks noChangeAspect="1"/>
          </p:cNvPicPr>
          <p:nvPr/>
        </p:nvPicPr>
        <p:blipFill>
          <a:blip r:embed="rId7"/>
          <a:stretch>
            <a:fillRect/>
          </a:stretch>
        </p:blipFill>
        <p:spPr>
          <a:xfrm>
            <a:off x="6372225" y="4516132"/>
            <a:ext cx="3456964" cy="1763128"/>
          </a:xfrm>
          <a:prstGeom prst="rect">
            <a:avLst/>
          </a:prstGeom>
        </p:spPr>
      </p:pic>
    </p:spTree>
    <p:extLst>
      <p:ext uri="{BB962C8B-B14F-4D97-AF65-F5344CB8AC3E}">
        <p14:creationId xmlns:p14="http://schemas.microsoft.com/office/powerpoint/2010/main" val="3909721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9A5872E-EA97-C94D-B490-4929B8BC895F}"/>
              </a:ext>
            </a:extLst>
          </p:cNvPr>
          <p:cNvGrpSpPr/>
          <p:nvPr/>
        </p:nvGrpSpPr>
        <p:grpSpPr>
          <a:xfrm>
            <a:off x="1513270" y="1572935"/>
            <a:ext cx="6583831" cy="4880399"/>
            <a:chOff x="1513270" y="1572935"/>
            <a:chExt cx="6583831" cy="4880399"/>
          </a:xfrm>
        </p:grpSpPr>
        <p:pic>
          <p:nvPicPr>
            <p:cNvPr id="136" name="Picture 135">
              <a:extLst>
                <a:ext uri="{FF2B5EF4-FFF2-40B4-BE49-F238E27FC236}">
                  <a16:creationId xmlns:a16="http://schemas.microsoft.com/office/drawing/2014/main" id="{F2AA0DE5-C3E1-9749-8E73-88CBF693EA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3614" r="34802"/>
            <a:stretch/>
          </p:blipFill>
          <p:spPr>
            <a:xfrm>
              <a:off x="6061219" y="1572935"/>
              <a:ext cx="2035882" cy="2344123"/>
            </a:xfrm>
            <a:prstGeom prst="rect">
              <a:avLst/>
            </a:prstGeom>
          </p:spPr>
        </p:pic>
        <p:pic>
          <p:nvPicPr>
            <p:cNvPr id="139" name="Picture 138">
              <a:extLst>
                <a:ext uri="{FF2B5EF4-FFF2-40B4-BE49-F238E27FC236}">
                  <a16:creationId xmlns:a16="http://schemas.microsoft.com/office/drawing/2014/main" id="{7E44EB26-66B2-1345-B6DD-77C6952764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8909"/>
            <a:stretch/>
          </p:blipFill>
          <p:spPr>
            <a:xfrm>
              <a:off x="1513270" y="4086525"/>
              <a:ext cx="2004085" cy="2344123"/>
            </a:xfrm>
            <a:prstGeom prst="rect">
              <a:avLst/>
            </a:prstGeom>
          </p:spPr>
        </p:pic>
        <p:sp>
          <p:nvSpPr>
            <p:cNvPr id="140" name="Oval 139">
              <a:extLst>
                <a:ext uri="{FF2B5EF4-FFF2-40B4-BE49-F238E27FC236}">
                  <a16:creationId xmlns:a16="http://schemas.microsoft.com/office/drawing/2014/main" id="{EC2198CC-CE14-F34E-B9BB-B6D7B0F7BB58}"/>
                </a:ext>
              </a:extLst>
            </p:cNvPr>
            <p:cNvSpPr/>
            <p:nvPr/>
          </p:nvSpPr>
          <p:spPr>
            <a:xfrm>
              <a:off x="2123919" y="5956429"/>
              <a:ext cx="726749" cy="84117"/>
            </a:xfrm>
            <a:prstGeom prst="ellipse">
              <a:avLst/>
            </a:prstGeom>
            <a:solidFill>
              <a:srgbClr val="D5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Picture 143">
              <a:extLst>
                <a:ext uri="{FF2B5EF4-FFF2-40B4-BE49-F238E27FC236}">
                  <a16:creationId xmlns:a16="http://schemas.microsoft.com/office/drawing/2014/main" id="{7609005F-55DC-C449-A6FF-6552B5DF5D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794" r="32993"/>
            <a:stretch/>
          </p:blipFill>
          <p:spPr>
            <a:xfrm>
              <a:off x="3700884" y="4109211"/>
              <a:ext cx="2269784" cy="2344123"/>
            </a:xfrm>
            <a:prstGeom prst="rect">
              <a:avLst/>
            </a:prstGeom>
          </p:spPr>
        </p:pic>
        <p:sp>
          <p:nvSpPr>
            <p:cNvPr id="146" name="object 3">
              <a:extLst>
                <a:ext uri="{FF2B5EF4-FFF2-40B4-BE49-F238E27FC236}">
                  <a16:creationId xmlns:a16="http://schemas.microsoft.com/office/drawing/2014/main" id="{2E5939A7-A9DB-424E-982C-2A134335819C}"/>
                </a:ext>
              </a:extLst>
            </p:cNvPr>
            <p:cNvSpPr txBox="1">
              <a:spLocks/>
            </p:cNvSpPr>
            <p:nvPr/>
          </p:nvSpPr>
          <p:spPr>
            <a:xfrm>
              <a:off x="6129775" y="3521530"/>
              <a:ext cx="1834797" cy="39179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300" dirty="0" err="1">
                  <a:solidFill>
                    <a:schemeClr val="bg1"/>
                  </a:solidFill>
                  <a:latin typeface="Arial" panose="020B0604020202020204" pitchFamily="34" charset="0"/>
                  <a:cs typeface="Arial" panose="020B0604020202020204" pitchFamily="34" charset="0"/>
                </a:rPr>
                <a:t>Νεφροί</a:t>
              </a:r>
              <a:endParaRPr lang="en-GB" sz="1300" dirty="0">
                <a:solidFill>
                  <a:schemeClr val="bg1"/>
                </a:solidFill>
                <a:latin typeface="Arial" panose="020B0604020202020204" pitchFamily="34" charset="0"/>
                <a:cs typeface="Arial" panose="020B0604020202020204" pitchFamily="34" charset="0"/>
              </a:endParaRPr>
            </a:p>
          </p:txBody>
        </p:sp>
        <p:sp>
          <p:nvSpPr>
            <p:cNvPr id="149" name="object 3">
              <a:extLst>
                <a:ext uri="{FF2B5EF4-FFF2-40B4-BE49-F238E27FC236}">
                  <a16:creationId xmlns:a16="http://schemas.microsoft.com/office/drawing/2014/main" id="{6217C559-68CC-5747-9A84-F8EBD5F038B1}"/>
                </a:ext>
              </a:extLst>
            </p:cNvPr>
            <p:cNvSpPr txBox="1">
              <a:spLocks/>
            </p:cNvSpPr>
            <p:nvPr/>
          </p:nvSpPr>
          <p:spPr>
            <a:xfrm>
              <a:off x="1673650" y="6032168"/>
              <a:ext cx="1835830" cy="4157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300" dirty="0">
                  <a:solidFill>
                    <a:schemeClr val="bg1"/>
                  </a:solidFill>
                  <a:latin typeface="Arial" panose="020B0604020202020204" pitchFamily="34" charset="0"/>
                  <a:cs typeface="Arial" panose="020B0604020202020204" pitchFamily="34" charset="0"/>
                </a:rPr>
                <a:t>Πάγκρεας</a:t>
              </a:r>
              <a:endParaRPr lang="en-GB" sz="1300" dirty="0">
                <a:solidFill>
                  <a:schemeClr val="bg1"/>
                </a:solidFill>
                <a:latin typeface="Arial" panose="020B0604020202020204" pitchFamily="34" charset="0"/>
                <a:cs typeface="Arial" panose="020B0604020202020204" pitchFamily="34" charset="0"/>
              </a:endParaRPr>
            </a:p>
          </p:txBody>
        </p:sp>
        <p:sp>
          <p:nvSpPr>
            <p:cNvPr id="150" name="object 3">
              <a:extLst>
                <a:ext uri="{FF2B5EF4-FFF2-40B4-BE49-F238E27FC236}">
                  <a16:creationId xmlns:a16="http://schemas.microsoft.com/office/drawing/2014/main" id="{64E203E9-B08F-A741-B9D7-204B907B47F2}"/>
                </a:ext>
              </a:extLst>
            </p:cNvPr>
            <p:cNvSpPr txBox="1">
              <a:spLocks/>
            </p:cNvSpPr>
            <p:nvPr/>
          </p:nvSpPr>
          <p:spPr>
            <a:xfrm>
              <a:off x="3998842" y="6054085"/>
              <a:ext cx="1681930" cy="39384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300" dirty="0">
                  <a:solidFill>
                    <a:schemeClr val="bg1"/>
                  </a:solidFill>
                  <a:latin typeface="Arial" panose="020B0604020202020204" pitchFamily="34" charset="0"/>
                  <a:cs typeface="Arial" panose="020B0604020202020204" pitchFamily="34" charset="0"/>
                </a:rPr>
                <a:t>Συκώτι (Ήπαρ)</a:t>
              </a:r>
              <a:endParaRPr lang="en-GB" sz="1300" dirty="0">
                <a:solidFill>
                  <a:schemeClr val="bg1"/>
                </a:solidFill>
                <a:latin typeface="Arial" panose="020B0604020202020204" pitchFamily="34" charset="0"/>
                <a:cs typeface="Arial" panose="020B0604020202020204" pitchFamily="34" charset="0"/>
              </a:endParaRPr>
            </a:p>
          </p:txBody>
        </p:sp>
        <p:sp>
          <p:nvSpPr>
            <p:cNvPr id="157" name="Oval 156">
              <a:extLst>
                <a:ext uri="{FF2B5EF4-FFF2-40B4-BE49-F238E27FC236}">
                  <a16:creationId xmlns:a16="http://schemas.microsoft.com/office/drawing/2014/main" id="{D5B3F71A-1C2E-0646-8DAB-4C314527BF18}"/>
                </a:ext>
              </a:extLst>
            </p:cNvPr>
            <p:cNvSpPr/>
            <p:nvPr/>
          </p:nvSpPr>
          <p:spPr>
            <a:xfrm>
              <a:off x="6803390" y="3445415"/>
              <a:ext cx="393645" cy="105249"/>
            </a:xfrm>
            <a:prstGeom prst="ellipse">
              <a:avLst/>
            </a:prstGeom>
            <a:solidFill>
              <a:srgbClr val="86A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157">
              <a:extLst>
                <a:ext uri="{FF2B5EF4-FFF2-40B4-BE49-F238E27FC236}">
                  <a16:creationId xmlns:a16="http://schemas.microsoft.com/office/drawing/2014/main" id="{8EF40561-DDA7-BB43-8F49-345D4EECB60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404436" y="2311402"/>
              <a:ext cx="1337071" cy="1336128"/>
            </a:xfrm>
            <a:prstGeom prst="rect">
              <a:avLst/>
            </a:prstGeom>
          </p:spPr>
        </p:pic>
        <p:pic>
          <p:nvPicPr>
            <p:cNvPr id="162" name="Picture 161">
              <a:extLst>
                <a:ext uri="{FF2B5EF4-FFF2-40B4-BE49-F238E27FC236}">
                  <a16:creationId xmlns:a16="http://schemas.microsoft.com/office/drawing/2014/main" id="{100005AB-CB11-F741-BB5E-1B05C4D50A8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085119" y="5004129"/>
              <a:ext cx="1233814" cy="1005289"/>
            </a:xfrm>
            <a:prstGeom prst="rect">
              <a:avLst/>
            </a:prstGeom>
          </p:spPr>
        </p:pic>
        <p:sp>
          <p:nvSpPr>
            <p:cNvPr id="167" name="Oval 166">
              <a:extLst>
                <a:ext uri="{FF2B5EF4-FFF2-40B4-BE49-F238E27FC236}">
                  <a16:creationId xmlns:a16="http://schemas.microsoft.com/office/drawing/2014/main" id="{6D3FB8D5-A155-AB4B-AFB8-69B129C33AF2}"/>
                </a:ext>
              </a:extLst>
            </p:cNvPr>
            <p:cNvSpPr/>
            <p:nvPr/>
          </p:nvSpPr>
          <p:spPr>
            <a:xfrm>
              <a:off x="4565450" y="5956430"/>
              <a:ext cx="525893" cy="141025"/>
            </a:xfrm>
            <a:prstGeom prst="ellipse">
              <a:avLst/>
            </a:prstGeom>
            <a:solidFill>
              <a:srgbClr val="86A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8" name="Picture 167">
              <a:extLst>
                <a:ext uri="{FF2B5EF4-FFF2-40B4-BE49-F238E27FC236}">
                  <a16:creationId xmlns:a16="http://schemas.microsoft.com/office/drawing/2014/main" id="{3D93DB50-C094-C343-A003-02B8E9DDEC3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148829" y="4807065"/>
              <a:ext cx="1362972" cy="1362972"/>
            </a:xfrm>
            <a:prstGeom prst="rect">
              <a:avLst/>
            </a:prstGeom>
          </p:spPr>
        </p:pic>
      </p:grpSp>
      <p:grpSp>
        <p:nvGrpSpPr>
          <p:cNvPr id="2" name="Group 1">
            <a:extLst>
              <a:ext uri="{FF2B5EF4-FFF2-40B4-BE49-F238E27FC236}">
                <a16:creationId xmlns:a16="http://schemas.microsoft.com/office/drawing/2014/main" id="{7C08F449-FEF6-F247-B764-198F1135455E}"/>
              </a:ext>
            </a:extLst>
          </p:cNvPr>
          <p:cNvGrpSpPr/>
          <p:nvPr/>
        </p:nvGrpSpPr>
        <p:grpSpPr>
          <a:xfrm>
            <a:off x="5989148" y="4128289"/>
            <a:ext cx="2014029" cy="2355754"/>
            <a:chOff x="5945605" y="4067327"/>
            <a:chExt cx="2164572" cy="2531840"/>
          </a:xfrm>
        </p:grpSpPr>
        <p:pic>
          <p:nvPicPr>
            <p:cNvPr id="41" name="Picture 40">
              <a:extLst>
                <a:ext uri="{FF2B5EF4-FFF2-40B4-BE49-F238E27FC236}">
                  <a16:creationId xmlns:a16="http://schemas.microsoft.com/office/drawing/2014/main" id="{970E0EB8-B430-A546-AB8F-7614B3D00A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8909"/>
            <a:stretch/>
          </p:blipFill>
          <p:spPr>
            <a:xfrm>
              <a:off x="5945605" y="4067327"/>
              <a:ext cx="2164572" cy="2531840"/>
            </a:xfrm>
            <a:prstGeom prst="rect">
              <a:avLst/>
            </a:prstGeom>
          </p:spPr>
        </p:pic>
        <p:sp>
          <p:nvSpPr>
            <p:cNvPr id="42" name="object 3">
              <a:extLst>
                <a:ext uri="{FF2B5EF4-FFF2-40B4-BE49-F238E27FC236}">
                  <a16:creationId xmlns:a16="http://schemas.microsoft.com/office/drawing/2014/main" id="{359A1303-CEA9-6B49-993F-98E03B6284FD}"/>
                </a:ext>
              </a:extLst>
            </p:cNvPr>
            <p:cNvSpPr txBox="1">
              <a:spLocks/>
            </p:cNvSpPr>
            <p:nvPr/>
          </p:nvSpPr>
          <p:spPr>
            <a:xfrm>
              <a:off x="6226652" y="6061728"/>
              <a:ext cx="1834145" cy="53086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Μυελός των οστών</a:t>
              </a:r>
              <a:endParaRPr lang="en-GB" sz="1400" dirty="0">
                <a:solidFill>
                  <a:schemeClr val="bg1"/>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394E046C-CB1F-1141-86AF-0133491E34A1}"/>
                </a:ext>
              </a:extLst>
            </p:cNvPr>
            <p:cNvSpPr/>
            <p:nvPr/>
          </p:nvSpPr>
          <p:spPr>
            <a:xfrm>
              <a:off x="6814685" y="5965024"/>
              <a:ext cx="565707" cy="113579"/>
            </a:xfrm>
            <a:prstGeom prst="ellipse">
              <a:avLst/>
            </a:prstGeom>
            <a:solidFill>
              <a:srgbClr val="D5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2ADA9378-475B-9A4A-926B-4CC5C82E1D8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046059" y="4184906"/>
              <a:ext cx="1967184" cy="1967184"/>
            </a:xfrm>
            <a:prstGeom prst="rect">
              <a:avLst/>
            </a:prstGeom>
          </p:spPr>
        </p:pic>
      </p:grpSp>
      <p:grpSp>
        <p:nvGrpSpPr>
          <p:cNvPr id="3" name="Group 2">
            <a:extLst>
              <a:ext uri="{FF2B5EF4-FFF2-40B4-BE49-F238E27FC236}">
                <a16:creationId xmlns:a16="http://schemas.microsoft.com/office/drawing/2014/main" id="{EF062716-73E9-EB40-AAD8-0D3E70FC20A2}"/>
              </a:ext>
            </a:extLst>
          </p:cNvPr>
          <p:cNvGrpSpPr/>
          <p:nvPr/>
        </p:nvGrpSpPr>
        <p:grpSpPr>
          <a:xfrm>
            <a:off x="8299268" y="1573512"/>
            <a:ext cx="2026351" cy="2362325"/>
            <a:chOff x="1404829" y="1359140"/>
            <a:chExt cx="2180356" cy="2541864"/>
          </a:xfrm>
        </p:grpSpPr>
        <p:pic>
          <p:nvPicPr>
            <p:cNvPr id="46" name="Picture 45">
              <a:extLst>
                <a:ext uri="{FF2B5EF4-FFF2-40B4-BE49-F238E27FC236}">
                  <a16:creationId xmlns:a16="http://schemas.microsoft.com/office/drawing/2014/main" id="{825524E7-7492-2345-AB70-F86E1AA0B0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8909"/>
            <a:stretch/>
          </p:blipFill>
          <p:spPr>
            <a:xfrm>
              <a:off x="1404829" y="1359140"/>
              <a:ext cx="2164572" cy="2531840"/>
            </a:xfrm>
            <a:prstGeom prst="rect">
              <a:avLst/>
            </a:prstGeom>
          </p:spPr>
        </p:pic>
        <p:sp>
          <p:nvSpPr>
            <p:cNvPr id="47" name="object 3">
              <a:extLst>
                <a:ext uri="{FF2B5EF4-FFF2-40B4-BE49-F238E27FC236}">
                  <a16:creationId xmlns:a16="http://schemas.microsoft.com/office/drawing/2014/main" id="{2B4512B3-EA1C-DE48-BE4A-FAB852F59941}"/>
                </a:ext>
              </a:extLst>
            </p:cNvPr>
            <p:cNvSpPr txBox="1">
              <a:spLocks/>
            </p:cNvSpPr>
            <p:nvPr/>
          </p:nvSpPr>
          <p:spPr>
            <a:xfrm>
              <a:off x="1602341" y="3370143"/>
              <a:ext cx="1982844" cy="53086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Πνεύμονες</a:t>
              </a:r>
              <a:endParaRPr lang="en-GB" sz="1300" dirty="0">
                <a:solidFill>
                  <a:schemeClr val="bg1"/>
                </a:solidFill>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4EB825F1-26BF-5E4B-ADDF-1C0833DB891D}"/>
                </a:ext>
              </a:extLst>
            </p:cNvPr>
            <p:cNvSpPr/>
            <p:nvPr/>
          </p:nvSpPr>
          <p:spPr>
            <a:xfrm>
              <a:off x="1974231" y="3335838"/>
              <a:ext cx="461192" cy="108444"/>
            </a:xfrm>
            <a:prstGeom prst="ellipse">
              <a:avLst/>
            </a:prstGeom>
            <a:solidFill>
              <a:srgbClr val="D5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343A838-D179-B940-A579-BF8D3BB06B8F}"/>
                </a:ext>
              </a:extLst>
            </p:cNvPr>
            <p:cNvSpPr/>
            <p:nvPr/>
          </p:nvSpPr>
          <p:spPr>
            <a:xfrm>
              <a:off x="2631957" y="3335838"/>
              <a:ext cx="461192" cy="108444"/>
            </a:xfrm>
            <a:prstGeom prst="ellipse">
              <a:avLst/>
            </a:prstGeom>
            <a:solidFill>
              <a:srgbClr val="D5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B0E65FF5-58A7-E849-9FB5-205868E97217}"/>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683836" y="1905303"/>
              <a:ext cx="1680170" cy="1680170"/>
            </a:xfrm>
            <a:prstGeom prst="rect">
              <a:avLst/>
            </a:prstGeom>
          </p:spPr>
        </p:pic>
      </p:grpSp>
      <p:grpSp>
        <p:nvGrpSpPr>
          <p:cNvPr id="4" name="Group 3">
            <a:extLst>
              <a:ext uri="{FF2B5EF4-FFF2-40B4-BE49-F238E27FC236}">
                <a16:creationId xmlns:a16="http://schemas.microsoft.com/office/drawing/2014/main" id="{E17C56C2-79E7-6042-B06F-0A8AD9FF1FDB}"/>
              </a:ext>
            </a:extLst>
          </p:cNvPr>
          <p:cNvGrpSpPr/>
          <p:nvPr/>
        </p:nvGrpSpPr>
        <p:grpSpPr>
          <a:xfrm>
            <a:off x="3767125" y="1561277"/>
            <a:ext cx="2102451" cy="2358954"/>
            <a:chOff x="3723583" y="1388390"/>
            <a:chExt cx="2256538" cy="2531840"/>
          </a:xfrm>
        </p:grpSpPr>
        <p:pic>
          <p:nvPicPr>
            <p:cNvPr id="52" name="Picture 51">
              <a:extLst>
                <a:ext uri="{FF2B5EF4-FFF2-40B4-BE49-F238E27FC236}">
                  <a16:creationId xmlns:a16="http://schemas.microsoft.com/office/drawing/2014/main" id="{2FFFB6BC-EC5D-4A4F-95A9-67B1FA7D76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8909"/>
            <a:stretch/>
          </p:blipFill>
          <p:spPr>
            <a:xfrm>
              <a:off x="3723583" y="1388390"/>
              <a:ext cx="2164572" cy="2531840"/>
            </a:xfrm>
            <a:prstGeom prst="rect">
              <a:avLst/>
            </a:prstGeom>
          </p:spPr>
        </p:pic>
        <p:sp>
          <p:nvSpPr>
            <p:cNvPr id="53" name="object 3">
              <a:extLst>
                <a:ext uri="{FF2B5EF4-FFF2-40B4-BE49-F238E27FC236}">
                  <a16:creationId xmlns:a16="http://schemas.microsoft.com/office/drawing/2014/main" id="{7772BEDC-7466-3241-A715-9665F1F29308}"/>
                </a:ext>
              </a:extLst>
            </p:cNvPr>
            <p:cNvSpPr txBox="1">
              <a:spLocks/>
            </p:cNvSpPr>
            <p:nvPr/>
          </p:nvSpPr>
          <p:spPr>
            <a:xfrm>
              <a:off x="3931549" y="3440581"/>
              <a:ext cx="2048572" cy="42598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Καρδιά</a:t>
              </a:r>
              <a:endParaRPr lang="en-GB" sz="1300" dirty="0">
                <a:solidFill>
                  <a:schemeClr val="bg1"/>
                </a:solidFill>
                <a:latin typeface="Arial" panose="020B0604020202020204" pitchFamily="34" charset="0"/>
                <a:cs typeface="Arial" panose="020B0604020202020204" pitchFamily="34" charset="0"/>
              </a:endParaRPr>
            </a:p>
          </p:txBody>
        </p:sp>
        <p:sp>
          <p:nvSpPr>
            <p:cNvPr id="54" name="Oval 53">
              <a:extLst>
                <a:ext uri="{FF2B5EF4-FFF2-40B4-BE49-F238E27FC236}">
                  <a16:creationId xmlns:a16="http://schemas.microsoft.com/office/drawing/2014/main" id="{FD8D9AD0-AB8C-7349-AE99-1363F9A17874}"/>
                </a:ext>
              </a:extLst>
            </p:cNvPr>
            <p:cNvSpPr/>
            <p:nvPr/>
          </p:nvSpPr>
          <p:spPr>
            <a:xfrm>
              <a:off x="4617550" y="3282836"/>
              <a:ext cx="609998" cy="122472"/>
            </a:xfrm>
            <a:prstGeom prst="ellipse">
              <a:avLst/>
            </a:prstGeom>
            <a:solidFill>
              <a:srgbClr val="D5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2C0FD4C7-80D6-414D-989B-7D5534576703}"/>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093456" y="2011746"/>
              <a:ext cx="1495756" cy="1495756"/>
            </a:xfrm>
            <a:prstGeom prst="rect">
              <a:avLst/>
            </a:prstGeom>
          </p:spPr>
        </p:pic>
      </p:grpSp>
      <p:grpSp>
        <p:nvGrpSpPr>
          <p:cNvPr id="5" name="Group 4">
            <a:extLst>
              <a:ext uri="{FF2B5EF4-FFF2-40B4-BE49-F238E27FC236}">
                <a16:creationId xmlns:a16="http://schemas.microsoft.com/office/drawing/2014/main" id="{C7864BB6-ABE1-2F40-B20F-771F46A680B5}"/>
              </a:ext>
            </a:extLst>
          </p:cNvPr>
          <p:cNvGrpSpPr/>
          <p:nvPr/>
        </p:nvGrpSpPr>
        <p:grpSpPr>
          <a:xfrm>
            <a:off x="1591876" y="1572021"/>
            <a:ext cx="2100558" cy="2359637"/>
            <a:chOff x="703602" y="1666522"/>
            <a:chExt cx="2286000" cy="2567951"/>
          </a:xfrm>
        </p:grpSpPr>
        <p:pic>
          <p:nvPicPr>
            <p:cNvPr id="57" name="Picture 56">
              <a:extLst>
                <a:ext uri="{FF2B5EF4-FFF2-40B4-BE49-F238E27FC236}">
                  <a16:creationId xmlns:a16="http://schemas.microsoft.com/office/drawing/2014/main" id="{4CC5C501-22D9-274A-9601-13981E6D0B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3457" r="33708"/>
            <a:stretch/>
          </p:blipFill>
          <p:spPr>
            <a:xfrm>
              <a:off x="703602" y="1682461"/>
              <a:ext cx="2286000" cy="2531840"/>
            </a:xfrm>
            <a:prstGeom prst="rect">
              <a:avLst/>
            </a:prstGeom>
          </p:spPr>
        </p:pic>
        <p:sp>
          <p:nvSpPr>
            <p:cNvPr id="58" name="object 3">
              <a:extLst>
                <a:ext uri="{FF2B5EF4-FFF2-40B4-BE49-F238E27FC236}">
                  <a16:creationId xmlns:a16="http://schemas.microsoft.com/office/drawing/2014/main" id="{4F06CF92-4EF1-1641-9EF9-8A7C3B7A276B}"/>
                </a:ext>
              </a:extLst>
            </p:cNvPr>
            <p:cNvSpPr txBox="1">
              <a:spLocks/>
            </p:cNvSpPr>
            <p:nvPr/>
          </p:nvSpPr>
          <p:spPr>
            <a:xfrm>
              <a:off x="795559" y="3630029"/>
              <a:ext cx="1981727" cy="60444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Λεπτό έντερο</a:t>
              </a:r>
              <a:endParaRPr lang="en-GB" sz="1200" dirty="0">
                <a:solidFill>
                  <a:schemeClr val="bg1"/>
                </a:solidFill>
                <a:latin typeface="Arial" panose="020B0604020202020204" pitchFamily="34" charset="0"/>
                <a:cs typeface="Arial" panose="020B0604020202020204" pitchFamily="34" charset="0"/>
              </a:endParaRPr>
            </a:p>
          </p:txBody>
        </p:sp>
        <p:sp>
          <p:nvSpPr>
            <p:cNvPr id="59" name="Oval 58">
              <a:extLst>
                <a:ext uri="{FF2B5EF4-FFF2-40B4-BE49-F238E27FC236}">
                  <a16:creationId xmlns:a16="http://schemas.microsoft.com/office/drawing/2014/main" id="{A0B23082-845B-EF49-9AFC-925459C2343F}"/>
                </a:ext>
              </a:extLst>
            </p:cNvPr>
            <p:cNvSpPr/>
            <p:nvPr/>
          </p:nvSpPr>
          <p:spPr>
            <a:xfrm>
              <a:off x="1521635" y="3486564"/>
              <a:ext cx="554674" cy="148743"/>
            </a:xfrm>
            <a:prstGeom prst="ellipse">
              <a:avLst/>
            </a:prstGeom>
            <a:solidFill>
              <a:srgbClr val="86A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74F2DBD6-32B3-8540-BAE2-C6E4D5654532}"/>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827216" y="1666522"/>
              <a:ext cx="2049595" cy="2049595"/>
            </a:xfrm>
            <a:prstGeom prst="rect">
              <a:avLst/>
            </a:prstGeom>
          </p:spPr>
        </p:pic>
      </p:grpSp>
      <p:grpSp>
        <p:nvGrpSpPr>
          <p:cNvPr id="6" name="Group 5">
            <a:extLst>
              <a:ext uri="{FF2B5EF4-FFF2-40B4-BE49-F238E27FC236}">
                <a16:creationId xmlns:a16="http://schemas.microsoft.com/office/drawing/2014/main" id="{22A5D205-AE73-8549-B5B2-6EC662B93FFA}"/>
              </a:ext>
            </a:extLst>
          </p:cNvPr>
          <p:cNvGrpSpPr/>
          <p:nvPr/>
        </p:nvGrpSpPr>
        <p:grpSpPr>
          <a:xfrm>
            <a:off x="8243109" y="4123906"/>
            <a:ext cx="2302971" cy="2386048"/>
            <a:chOff x="5926629" y="4123905"/>
            <a:chExt cx="2451548" cy="2539985"/>
          </a:xfrm>
        </p:grpSpPr>
        <p:pic>
          <p:nvPicPr>
            <p:cNvPr id="62" name="Picture 61">
              <a:extLst>
                <a:ext uri="{FF2B5EF4-FFF2-40B4-BE49-F238E27FC236}">
                  <a16:creationId xmlns:a16="http://schemas.microsoft.com/office/drawing/2014/main" id="{6ADA043B-4E91-7843-AE8F-DBBA7791AD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794" r="32993"/>
            <a:stretch/>
          </p:blipFill>
          <p:spPr>
            <a:xfrm>
              <a:off x="5926629" y="4123905"/>
              <a:ext cx="2451548" cy="2531840"/>
            </a:xfrm>
            <a:prstGeom prst="rect">
              <a:avLst/>
            </a:prstGeom>
          </p:spPr>
        </p:pic>
        <p:sp>
          <p:nvSpPr>
            <p:cNvPr id="63" name="object 3">
              <a:extLst>
                <a:ext uri="{FF2B5EF4-FFF2-40B4-BE49-F238E27FC236}">
                  <a16:creationId xmlns:a16="http://schemas.microsoft.com/office/drawing/2014/main" id="{E50EA413-A79F-2747-95AD-F28A660BF4D4}"/>
                </a:ext>
              </a:extLst>
            </p:cNvPr>
            <p:cNvSpPr txBox="1">
              <a:spLocks/>
            </p:cNvSpPr>
            <p:nvPr/>
          </p:nvSpPr>
          <p:spPr>
            <a:xfrm>
              <a:off x="6150435" y="6168405"/>
              <a:ext cx="1981727" cy="49548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Μάτι (οφθαλμός)</a:t>
              </a:r>
              <a:endParaRPr lang="en-GB" sz="1300" dirty="0">
                <a:solidFill>
                  <a:schemeClr val="bg1"/>
                </a:solidFill>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D427675F-8A45-B743-ABCF-C856C49C0A27}"/>
                </a:ext>
              </a:extLst>
            </p:cNvPr>
            <p:cNvSpPr/>
            <p:nvPr/>
          </p:nvSpPr>
          <p:spPr>
            <a:xfrm>
              <a:off x="6838670" y="6003789"/>
              <a:ext cx="568006" cy="152318"/>
            </a:xfrm>
            <a:prstGeom prst="ellipse">
              <a:avLst/>
            </a:prstGeom>
            <a:solidFill>
              <a:srgbClr val="86A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5B17A4B2-5DEA-9E4B-8D30-7BD1EB1AE558}"/>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439519" y="4752901"/>
              <a:ext cx="1500630" cy="1500630"/>
            </a:xfrm>
            <a:prstGeom prst="rect">
              <a:avLst/>
            </a:prstGeom>
          </p:spPr>
        </p:pic>
      </p:grpSp>
      <p:pic>
        <p:nvPicPr>
          <p:cNvPr id="7" name="Picture 6">
            <a:extLst>
              <a:ext uri="{FF2B5EF4-FFF2-40B4-BE49-F238E27FC236}">
                <a16:creationId xmlns:a16="http://schemas.microsoft.com/office/drawing/2014/main" id="{C4696C80-1F77-4F46-BAA9-BEAF203D4B82}"/>
              </a:ext>
            </a:extLst>
          </p:cNvPr>
          <p:cNvPicPr>
            <a:picLocks noChangeAspect="1"/>
          </p:cNvPicPr>
          <p:nvPr/>
        </p:nvPicPr>
        <p:blipFill>
          <a:blip r:embed="rId12"/>
          <a:stretch>
            <a:fillRect/>
          </a:stretch>
        </p:blipFill>
        <p:spPr>
          <a:xfrm>
            <a:off x="1413420" y="451147"/>
            <a:ext cx="9099875" cy="707535"/>
          </a:xfrm>
          <a:prstGeom prst="rect">
            <a:avLst/>
          </a:prstGeom>
        </p:spPr>
      </p:pic>
    </p:spTree>
    <p:extLst>
      <p:ext uri="{BB962C8B-B14F-4D97-AF65-F5344CB8AC3E}">
        <p14:creationId xmlns:p14="http://schemas.microsoft.com/office/powerpoint/2010/main" val="214945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8358B3-CCD9-FE49-BCA2-1F4E801C93E7}"/>
              </a:ext>
            </a:extLst>
          </p:cNvPr>
          <p:cNvPicPr>
            <a:picLocks noChangeAspect="1"/>
          </p:cNvPicPr>
          <p:nvPr/>
        </p:nvPicPr>
        <p:blipFill>
          <a:blip r:embed="rId3"/>
          <a:stretch>
            <a:fillRect/>
          </a:stretch>
        </p:blipFill>
        <p:spPr>
          <a:xfrm>
            <a:off x="1425511" y="163785"/>
            <a:ext cx="9029940" cy="2349592"/>
          </a:xfrm>
          <a:prstGeom prst="rect">
            <a:avLst/>
          </a:prstGeom>
        </p:spPr>
      </p:pic>
      <p:grpSp>
        <p:nvGrpSpPr>
          <p:cNvPr id="103" name="Group 102">
            <a:extLst>
              <a:ext uri="{FF2B5EF4-FFF2-40B4-BE49-F238E27FC236}">
                <a16:creationId xmlns:a16="http://schemas.microsoft.com/office/drawing/2014/main" id="{B0CC03FB-B049-DA4F-AF4E-F63DEA97FC94}"/>
              </a:ext>
            </a:extLst>
          </p:cNvPr>
          <p:cNvGrpSpPr/>
          <p:nvPr/>
        </p:nvGrpSpPr>
        <p:grpSpPr>
          <a:xfrm>
            <a:off x="1513270" y="1572935"/>
            <a:ext cx="6583831" cy="4880399"/>
            <a:chOff x="1513270" y="1572935"/>
            <a:chExt cx="6583831" cy="4880399"/>
          </a:xfrm>
        </p:grpSpPr>
        <p:pic>
          <p:nvPicPr>
            <p:cNvPr id="104" name="Picture 103">
              <a:extLst>
                <a:ext uri="{FF2B5EF4-FFF2-40B4-BE49-F238E27FC236}">
                  <a16:creationId xmlns:a16="http://schemas.microsoft.com/office/drawing/2014/main" id="{61815C74-4B42-2748-A68D-FC2E0EDDE8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3614" r="34802"/>
            <a:stretch/>
          </p:blipFill>
          <p:spPr>
            <a:xfrm>
              <a:off x="6061219" y="1572935"/>
              <a:ext cx="2035882" cy="2344123"/>
            </a:xfrm>
            <a:prstGeom prst="rect">
              <a:avLst/>
            </a:prstGeom>
          </p:spPr>
        </p:pic>
        <p:pic>
          <p:nvPicPr>
            <p:cNvPr id="105" name="Picture 104">
              <a:extLst>
                <a:ext uri="{FF2B5EF4-FFF2-40B4-BE49-F238E27FC236}">
                  <a16:creationId xmlns:a16="http://schemas.microsoft.com/office/drawing/2014/main" id="{1E0CC60F-02BC-2A49-BE31-A8A75D8D07D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8909"/>
            <a:stretch/>
          </p:blipFill>
          <p:spPr>
            <a:xfrm>
              <a:off x="1513270" y="4086525"/>
              <a:ext cx="2004085" cy="2344123"/>
            </a:xfrm>
            <a:prstGeom prst="rect">
              <a:avLst/>
            </a:prstGeom>
          </p:spPr>
        </p:pic>
        <p:sp>
          <p:nvSpPr>
            <p:cNvPr id="106" name="Oval 105">
              <a:extLst>
                <a:ext uri="{FF2B5EF4-FFF2-40B4-BE49-F238E27FC236}">
                  <a16:creationId xmlns:a16="http://schemas.microsoft.com/office/drawing/2014/main" id="{C6421E20-EF99-2546-AA78-E7511FDD2D79}"/>
                </a:ext>
              </a:extLst>
            </p:cNvPr>
            <p:cNvSpPr/>
            <p:nvPr/>
          </p:nvSpPr>
          <p:spPr>
            <a:xfrm>
              <a:off x="2123919" y="5956429"/>
              <a:ext cx="726749" cy="84117"/>
            </a:xfrm>
            <a:prstGeom prst="ellipse">
              <a:avLst/>
            </a:prstGeom>
            <a:solidFill>
              <a:srgbClr val="D5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Picture 106">
              <a:extLst>
                <a:ext uri="{FF2B5EF4-FFF2-40B4-BE49-F238E27FC236}">
                  <a16:creationId xmlns:a16="http://schemas.microsoft.com/office/drawing/2014/main" id="{693F6357-066B-A24A-82F0-F240185FC14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1794" r="32993"/>
            <a:stretch/>
          </p:blipFill>
          <p:spPr>
            <a:xfrm>
              <a:off x="3700884" y="4109211"/>
              <a:ext cx="2269784" cy="2344123"/>
            </a:xfrm>
            <a:prstGeom prst="rect">
              <a:avLst/>
            </a:prstGeom>
          </p:spPr>
        </p:pic>
        <p:sp>
          <p:nvSpPr>
            <p:cNvPr id="108" name="object 3">
              <a:extLst>
                <a:ext uri="{FF2B5EF4-FFF2-40B4-BE49-F238E27FC236}">
                  <a16:creationId xmlns:a16="http://schemas.microsoft.com/office/drawing/2014/main" id="{E4ECF6D2-C5B0-194D-A61C-D566B9ABC09B}"/>
                </a:ext>
              </a:extLst>
            </p:cNvPr>
            <p:cNvSpPr txBox="1">
              <a:spLocks/>
            </p:cNvSpPr>
            <p:nvPr/>
          </p:nvSpPr>
          <p:spPr>
            <a:xfrm>
              <a:off x="6129775" y="3521530"/>
              <a:ext cx="1834797" cy="39179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300" dirty="0" err="1">
                  <a:solidFill>
                    <a:schemeClr val="bg1"/>
                  </a:solidFill>
                  <a:latin typeface="Arial" panose="020B0604020202020204" pitchFamily="34" charset="0"/>
                  <a:cs typeface="Arial" panose="020B0604020202020204" pitchFamily="34" charset="0"/>
                </a:rPr>
                <a:t>Νεφρός</a:t>
              </a:r>
              <a:endParaRPr lang="en-GB" sz="1300" dirty="0">
                <a:solidFill>
                  <a:schemeClr val="bg1"/>
                </a:solidFill>
                <a:latin typeface="Arial" panose="020B0604020202020204" pitchFamily="34" charset="0"/>
                <a:cs typeface="Arial" panose="020B0604020202020204" pitchFamily="34" charset="0"/>
              </a:endParaRPr>
            </a:p>
          </p:txBody>
        </p:sp>
        <p:sp>
          <p:nvSpPr>
            <p:cNvPr id="109" name="object 3">
              <a:extLst>
                <a:ext uri="{FF2B5EF4-FFF2-40B4-BE49-F238E27FC236}">
                  <a16:creationId xmlns:a16="http://schemas.microsoft.com/office/drawing/2014/main" id="{6A95B671-8F1A-5345-B9DF-2A45555F696B}"/>
                </a:ext>
              </a:extLst>
            </p:cNvPr>
            <p:cNvSpPr txBox="1">
              <a:spLocks/>
            </p:cNvSpPr>
            <p:nvPr/>
          </p:nvSpPr>
          <p:spPr>
            <a:xfrm>
              <a:off x="1673650" y="6032168"/>
              <a:ext cx="1835830" cy="4157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300" dirty="0">
                  <a:solidFill>
                    <a:schemeClr val="bg1"/>
                  </a:solidFill>
                  <a:latin typeface="Arial" panose="020B0604020202020204" pitchFamily="34" charset="0"/>
                  <a:cs typeface="Arial" panose="020B0604020202020204" pitchFamily="34" charset="0"/>
                </a:rPr>
                <a:t>Πάγκρεας</a:t>
              </a:r>
              <a:endParaRPr lang="en-GB" sz="1300" dirty="0">
                <a:solidFill>
                  <a:schemeClr val="bg1"/>
                </a:solidFill>
                <a:latin typeface="Arial" panose="020B0604020202020204" pitchFamily="34" charset="0"/>
                <a:cs typeface="Arial" panose="020B0604020202020204" pitchFamily="34" charset="0"/>
              </a:endParaRPr>
            </a:p>
          </p:txBody>
        </p:sp>
        <p:sp>
          <p:nvSpPr>
            <p:cNvPr id="110" name="object 3">
              <a:extLst>
                <a:ext uri="{FF2B5EF4-FFF2-40B4-BE49-F238E27FC236}">
                  <a16:creationId xmlns:a16="http://schemas.microsoft.com/office/drawing/2014/main" id="{BE618B15-4499-0D4A-AE33-91D15D0C62FA}"/>
                </a:ext>
              </a:extLst>
            </p:cNvPr>
            <p:cNvSpPr txBox="1">
              <a:spLocks/>
            </p:cNvSpPr>
            <p:nvPr/>
          </p:nvSpPr>
          <p:spPr>
            <a:xfrm>
              <a:off x="3998842" y="6054085"/>
              <a:ext cx="1681930" cy="39384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300" dirty="0">
                  <a:solidFill>
                    <a:schemeClr val="bg1"/>
                  </a:solidFill>
                  <a:latin typeface="Arial" panose="020B0604020202020204" pitchFamily="34" charset="0"/>
                  <a:cs typeface="Arial" panose="020B0604020202020204" pitchFamily="34" charset="0"/>
                </a:rPr>
                <a:t>Συκώτι (Ήπαρ)</a:t>
              </a:r>
              <a:endParaRPr lang="en-GB" sz="1300" dirty="0">
                <a:solidFill>
                  <a:schemeClr val="bg1"/>
                </a:solidFill>
                <a:latin typeface="Arial" panose="020B0604020202020204" pitchFamily="34" charset="0"/>
                <a:cs typeface="Arial" panose="020B0604020202020204" pitchFamily="34" charset="0"/>
              </a:endParaRPr>
            </a:p>
          </p:txBody>
        </p:sp>
        <p:sp>
          <p:nvSpPr>
            <p:cNvPr id="111" name="Oval 110">
              <a:extLst>
                <a:ext uri="{FF2B5EF4-FFF2-40B4-BE49-F238E27FC236}">
                  <a16:creationId xmlns:a16="http://schemas.microsoft.com/office/drawing/2014/main" id="{36C1BD7A-5D58-B640-A4E0-C53631B5288A}"/>
                </a:ext>
              </a:extLst>
            </p:cNvPr>
            <p:cNvSpPr/>
            <p:nvPr/>
          </p:nvSpPr>
          <p:spPr>
            <a:xfrm>
              <a:off x="6803390" y="3445415"/>
              <a:ext cx="393645" cy="105249"/>
            </a:xfrm>
            <a:prstGeom prst="ellipse">
              <a:avLst/>
            </a:prstGeom>
            <a:solidFill>
              <a:srgbClr val="86A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111">
              <a:extLst>
                <a:ext uri="{FF2B5EF4-FFF2-40B4-BE49-F238E27FC236}">
                  <a16:creationId xmlns:a16="http://schemas.microsoft.com/office/drawing/2014/main" id="{C4ADC5C8-3A8E-3B42-BBFA-2A8B7187EF9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404436" y="2311402"/>
              <a:ext cx="1337071" cy="1336128"/>
            </a:xfrm>
            <a:prstGeom prst="rect">
              <a:avLst/>
            </a:prstGeom>
          </p:spPr>
        </p:pic>
        <p:pic>
          <p:nvPicPr>
            <p:cNvPr id="113" name="Picture 112">
              <a:extLst>
                <a:ext uri="{FF2B5EF4-FFF2-40B4-BE49-F238E27FC236}">
                  <a16:creationId xmlns:a16="http://schemas.microsoft.com/office/drawing/2014/main" id="{1333A14B-6AF6-5949-BADD-91167E024C8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085119" y="5004129"/>
              <a:ext cx="1233814" cy="1005289"/>
            </a:xfrm>
            <a:prstGeom prst="rect">
              <a:avLst/>
            </a:prstGeom>
          </p:spPr>
        </p:pic>
        <p:sp>
          <p:nvSpPr>
            <p:cNvPr id="114" name="Oval 113">
              <a:extLst>
                <a:ext uri="{FF2B5EF4-FFF2-40B4-BE49-F238E27FC236}">
                  <a16:creationId xmlns:a16="http://schemas.microsoft.com/office/drawing/2014/main" id="{8FBF3228-E594-E441-A33E-4C1D9DEAE08F}"/>
                </a:ext>
              </a:extLst>
            </p:cNvPr>
            <p:cNvSpPr/>
            <p:nvPr/>
          </p:nvSpPr>
          <p:spPr>
            <a:xfrm>
              <a:off x="4565450" y="5956430"/>
              <a:ext cx="525893" cy="141025"/>
            </a:xfrm>
            <a:prstGeom prst="ellipse">
              <a:avLst/>
            </a:prstGeom>
            <a:solidFill>
              <a:srgbClr val="86A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Picture 114">
              <a:extLst>
                <a:ext uri="{FF2B5EF4-FFF2-40B4-BE49-F238E27FC236}">
                  <a16:creationId xmlns:a16="http://schemas.microsoft.com/office/drawing/2014/main" id="{67706ECC-DCD3-C14E-AB6D-0EEB631F7FE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148829" y="4807065"/>
              <a:ext cx="1362972" cy="1362972"/>
            </a:xfrm>
            <a:prstGeom prst="rect">
              <a:avLst/>
            </a:prstGeom>
          </p:spPr>
        </p:pic>
      </p:grpSp>
      <p:grpSp>
        <p:nvGrpSpPr>
          <p:cNvPr id="116" name="Group 115">
            <a:extLst>
              <a:ext uri="{FF2B5EF4-FFF2-40B4-BE49-F238E27FC236}">
                <a16:creationId xmlns:a16="http://schemas.microsoft.com/office/drawing/2014/main" id="{7CACEB87-0DAD-5548-A24F-7B7084BE721D}"/>
              </a:ext>
            </a:extLst>
          </p:cNvPr>
          <p:cNvGrpSpPr/>
          <p:nvPr/>
        </p:nvGrpSpPr>
        <p:grpSpPr>
          <a:xfrm>
            <a:off x="5989148" y="4128289"/>
            <a:ext cx="2014029" cy="2355754"/>
            <a:chOff x="5945605" y="4067327"/>
            <a:chExt cx="2164572" cy="2531840"/>
          </a:xfrm>
        </p:grpSpPr>
        <p:pic>
          <p:nvPicPr>
            <p:cNvPr id="117" name="Picture 116">
              <a:extLst>
                <a:ext uri="{FF2B5EF4-FFF2-40B4-BE49-F238E27FC236}">
                  <a16:creationId xmlns:a16="http://schemas.microsoft.com/office/drawing/2014/main" id="{856EEBE6-F72F-CE49-B1C8-20A309F778E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8909"/>
            <a:stretch/>
          </p:blipFill>
          <p:spPr>
            <a:xfrm>
              <a:off x="5945605" y="4067327"/>
              <a:ext cx="2164572" cy="2531840"/>
            </a:xfrm>
            <a:prstGeom prst="rect">
              <a:avLst/>
            </a:prstGeom>
          </p:spPr>
        </p:pic>
        <p:sp>
          <p:nvSpPr>
            <p:cNvPr id="118" name="object 3">
              <a:extLst>
                <a:ext uri="{FF2B5EF4-FFF2-40B4-BE49-F238E27FC236}">
                  <a16:creationId xmlns:a16="http://schemas.microsoft.com/office/drawing/2014/main" id="{44DC9D91-EFA0-404D-8E37-C4F100C57C3F}"/>
                </a:ext>
              </a:extLst>
            </p:cNvPr>
            <p:cNvSpPr txBox="1">
              <a:spLocks/>
            </p:cNvSpPr>
            <p:nvPr/>
          </p:nvSpPr>
          <p:spPr>
            <a:xfrm>
              <a:off x="6226652" y="6061728"/>
              <a:ext cx="1834145" cy="53086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Μυελός των οστών</a:t>
              </a:r>
              <a:endParaRPr lang="en-GB" sz="1400" dirty="0">
                <a:solidFill>
                  <a:schemeClr val="bg1"/>
                </a:solidFill>
                <a:latin typeface="Arial" panose="020B0604020202020204" pitchFamily="34" charset="0"/>
                <a:cs typeface="Arial" panose="020B0604020202020204" pitchFamily="34" charset="0"/>
              </a:endParaRPr>
            </a:p>
          </p:txBody>
        </p:sp>
        <p:sp>
          <p:nvSpPr>
            <p:cNvPr id="119" name="Oval 118">
              <a:extLst>
                <a:ext uri="{FF2B5EF4-FFF2-40B4-BE49-F238E27FC236}">
                  <a16:creationId xmlns:a16="http://schemas.microsoft.com/office/drawing/2014/main" id="{95EC0963-7E91-AE43-81AB-BD1683B8424E}"/>
                </a:ext>
              </a:extLst>
            </p:cNvPr>
            <p:cNvSpPr/>
            <p:nvPr/>
          </p:nvSpPr>
          <p:spPr>
            <a:xfrm>
              <a:off x="6814685" y="5965024"/>
              <a:ext cx="565707" cy="113579"/>
            </a:xfrm>
            <a:prstGeom prst="ellipse">
              <a:avLst/>
            </a:prstGeom>
            <a:solidFill>
              <a:srgbClr val="D5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Picture 119">
              <a:extLst>
                <a:ext uri="{FF2B5EF4-FFF2-40B4-BE49-F238E27FC236}">
                  <a16:creationId xmlns:a16="http://schemas.microsoft.com/office/drawing/2014/main" id="{7D5E1D57-98A2-3647-A2BB-CA1E57744204}"/>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046059" y="4184906"/>
              <a:ext cx="1967184" cy="1967184"/>
            </a:xfrm>
            <a:prstGeom prst="rect">
              <a:avLst/>
            </a:prstGeom>
          </p:spPr>
        </p:pic>
      </p:grpSp>
      <p:grpSp>
        <p:nvGrpSpPr>
          <p:cNvPr id="121" name="Group 120">
            <a:extLst>
              <a:ext uri="{FF2B5EF4-FFF2-40B4-BE49-F238E27FC236}">
                <a16:creationId xmlns:a16="http://schemas.microsoft.com/office/drawing/2014/main" id="{88492CC3-C738-6048-AE38-675785FEB74B}"/>
              </a:ext>
            </a:extLst>
          </p:cNvPr>
          <p:cNvGrpSpPr/>
          <p:nvPr/>
        </p:nvGrpSpPr>
        <p:grpSpPr>
          <a:xfrm>
            <a:off x="8299268" y="1573512"/>
            <a:ext cx="2026351" cy="2362325"/>
            <a:chOff x="1404829" y="1359140"/>
            <a:chExt cx="2180356" cy="2541864"/>
          </a:xfrm>
        </p:grpSpPr>
        <p:pic>
          <p:nvPicPr>
            <p:cNvPr id="122" name="Picture 121">
              <a:extLst>
                <a:ext uri="{FF2B5EF4-FFF2-40B4-BE49-F238E27FC236}">
                  <a16:creationId xmlns:a16="http://schemas.microsoft.com/office/drawing/2014/main" id="{A624A7F8-0E27-F84F-96BC-4FBBD716866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8909"/>
            <a:stretch/>
          </p:blipFill>
          <p:spPr>
            <a:xfrm>
              <a:off x="1404829" y="1359140"/>
              <a:ext cx="2164572" cy="2531840"/>
            </a:xfrm>
            <a:prstGeom prst="rect">
              <a:avLst/>
            </a:prstGeom>
          </p:spPr>
        </p:pic>
        <p:sp>
          <p:nvSpPr>
            <p:cNvPr id="123" name="object 3">
              <a:extLst>
                <a:ext uri="{FF2B5EF4-FFF2-40B4-BE49-F238E27FC236}">
                  <a16:creationId xmlns:a16="http://schemas.microsoft.com/office/drawing/2014/main" id="{E244DACD-ED80-7E42-924C-96374DB6D309}"/>
                </a:ext>
              </a:extLst>
            </p:cNvPr>
            <p:cNvSpPr txBox="1">
              <a:spLocks/>
            </p:cNvSpPr>
            <p:nvPr/>
          </p:nvSpPr>
          <p:spPr>
            <a:xfrm>
              <a:off x="1602341" y="3370143"/>
              <a:ext cx="1982844" cy="53086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Πνεύμονες</a:t>
              </a:r>
              <a:endParaRPr lang="en-GB" sz="1300" dirty="0">
                <a:solidFill>
                  <a:schemeClr val="bg1"/>
                </a:solidFill>
                <a:latin typeface="Arial" panose="020B0604020202020204" pitchFamily="34" charset="0"/>
                <a:cs typeface="Arial" panose="020B0604020202020204" pitchFamily="34" charset="0"/>
              </a:endParaRPr>
            </a:p>
          </p:txBody>
        </p:sp>
        <p:sp>
          <p:nvSpPr>
            <p:cNvPr id="124" name="Oval 123">
              <a:extLst>
                <a:ext uri="{FF2B5EF4-FFF2-40B4-BE49-F238E27FC236}">
                  <a16:creationId xmlns:a16="http://schemas.microsoft.com/office/drawing/2014/main" id="{BFF246AF-B181-DB48-AFC2-942E518E4089}"/>
                </a:ext>
              </a:extLst>
            </p:cNvPr>
            <p:cNvSpPr/>
            <p:nvPr/>
          </p:nvSpPr>
          <p:spPr>
            <a:xfrm>
              <a:off x="1974231" y="3335838"/>
              <a:ext cx="461192" cy="108444"/>
            </a:xfrm>
            <a:prstGeom prst="ellipse">
              <a:avLst/>
            </a:prstGeom>
            <a:solidFill>
              <a:srgbClr val="D5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B19D076B-BC71-824D-96E8-DFF2AAEDACB4}"/>
                </a:ext>
              </a:extLst>
            </p:cNvPr>
            <p:cNvSpPr/>
            <p:nvPr/>
          </p:nvSpPr>
          <p:spPr>
            <a:xfrm>
              <a:off x="2631957" y="3335838"/>
              <a:ext cx="461192" cy="108444"/>
            </a:xfrm>
            <a:prstGeom prst="ellipse">
              <a:avLst/>
            </a:prstGeom>
            <a:solidFill>
              <a:srgbClr val="D5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Picture 125">
              <a:extLst>
                <a:ext uri="{FF2B5EF4-FFF2-40B4-BE49-F238E27FC236}">
                  <a16:creationId xmlns:a16="http://schemas.microsoft.com/office/drawing/2014/main" id="{842EBE5E-9DBC-6041-AEB0-036AE9F74E8F}"/>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683836" y="1905303"/>
              <a:ext cx="1680170" cy="1680170"/>
            </a:xfrm>
            <a:prstGeom prst="rect">
              <a:avLst/>
            </a:prstGeom>
          </p:spPr>
        </p:pic>
      </p:grpSp>
      <p:grpSp>
        <p:nvGrpSpPr>
          <p:cNvPr id="127" name="Group 126">
            <a:extLst>
              <a:ext uri="{FF2B5EF4-FFF2-40B4-BE49-F238E27FC236}">
                <a16:creationId xmlns:a16="http://schemas.microsoft.com/office/drawing/2014/main" id="{F1C11C35-F915-5A4F-8C7F-5CF26395903E}"/>
              </a:ext>
            </a:extLst>
          </p:cNvPr>
          <p:cNvGrpSpPr/>
          <p:nvPr/>
        </p:nvGrpSpPr>
        <p:grpSpPr>
          <a:xfrm>
            <a:off x="3767125" y="1561277"/>
            <a:ext cx="2102451" cy="2358954"/>
            <a:chOff x="3723583" y="1388390"/>
            <a:chExt cx="2256538" cy="2531840"/>
          </a:xfrm>
        </p:grpSpPr>
        <p:pic>
          <p:nvPicPr>
            <p:cNvPr id="128" name="Picture 127">
              <a:extLst>
                <a:ext uri="{FF2B5EF4-FFF2-40B4-BE49-F238E27FC236}">
                  <a16:creationId xmlns:a16="http://schemas.microsoft.com/office/drawing/2014/main" id="{B0209161-3E2D-8547-A387-C166D9F8F1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8909"/>
            <a:stretch/>
          </p:blipFill>
          <p:spPr>
            <a:xfrm>
              <a:off x="3723583" y="1388390"/>
              <a:ext cx="2164572" cy="2531840"/>
            </a:xfrm>
            <a:prstGeom prst="rect">
              <a:avLst/>
            </a:prstGeom>
          </p:spPr>
        </p:pic>
        <p:sp>
          <p:nvSpPr>
            <p:cNvPr id="129" name="object 3">
              <a:extLst>
                <a:ext uri="{FF2B5EF4-FFF2-40B4-BE49-F238E27FC236}">
                  <a16:creationId xmlns:a16="http://schemas.microsoft.com/office/drawing/2014/main" id="{6B00B354-C979-6440-A07C-94510046AC62}"/>
                </a:ext>
              </a:extLst>
            </p:cNvPr>
            <p:cNvSpPr txBox="1">
              <a:spLocks/>
            </p:cNvSpPr>
            <p:nvPr/>
          </p:nvSpPr>
          <p:spPr>
            <a:xfrm>
              <a:off x="3931549" y="3440581"/>
              <a:ext cx="2048572" cy="42598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Καρδιά</a:t>
              </a:r>
              <a:endParaRPr lang="en-GB" sz="1300" dirty="0">
                <a:solidFill>
                  <a:schemeClr val="bg1"/>
                </a:solidFill>
                <a:latin typeface="Arial" panose="020B0604020202020204" pitchFamily="34" charset="0"/>
                <a:cs typeface="Arial" panose="020B0604020202020204" pitchFamily="34" charset="0"/>
              </a:endParaRPr>
            </a:p>
          </p:txBody>
        </p:sp>
        <p:sp>
          <p:nvSpPr>
            <p:cNvPr id="130" name="Oval 129">
              <a:extLst>
                <a:ext uri="{FF2B5EF4-FFF2-40B4-BE49-F238E27FC236}">
                  <a16:creationId xmlns:a16="http://schemas.microsoft.com/office/drawing/2014/main" id="{2A1B3B7D-2382-7549-B641-B8AE5F88347F}"/>
                </a:ext>
              </a:extLst>
            </p:cNvPr>
            <p:cNvSpPr/>
            <p:nvPr/>
          </p:nvSpPr>
          <p:spPr>
            <a:xfrm>
              <a:off x="4617550" y="3282836"/>
              <a:ext cx="609998" cy="122472"/>
            </a:xfrm>
            <a:prstGeom prst="ellipse">
              <a:avLst/>
            </a:prstGeom>
            <a:solidFill>
              <a:srgbClr val="D5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a:extLst>
                <a:ext uri="{FF2B5EF4-FFF2-40B4-BE49-F238E27FC236}">
                  <a16:creationId xmlns:a16="http://schemas.microsoft.com/office/drawing/2014/main" id="{81A0185E-956B-3845-8F48-4B09861A9582}"/>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093456" y="2011746"/>
              <a:ext cx="1495756" cy="1495756"/>
            </a:xfrm>
            <a:prstGeom prst="rect">
              <a:avLst/>
            </a:prstGeom>
          </p:spPr>
        </p:pic>
      </p:grpSp>
      <p:grpSp>
        <p:nvGrpSpPr>
          <p:cNvPr id="132" name="Group 131">
            <a:extLst>
              <a:ext uri="{FF2B5EF4-FFF2-40B4-BE49-F238E27FC236}">
                <a16:creationId xmlns:a16="http://schemas.microsoft.com/office/drawing/2014/main" id="{0A76FBA5-C60D-1444-8CF5-9DF0411D5886}"/>
              </a:ext>
            </a:extLst>
          </p:cNvPr>
          <p:cNvGrpSpPr/>
          <p:nvPr/>
        </p:nvGrpSpPr>
        <p:grpSpPr>
          <a:xfrm>
            <a:off x="1591876" y="1572021"/>
            <a:ext cx="2100558" cy="2359637"/>
            <a:chOff x="703602" y="1666522"/>
            <a:chExt cx="2286000" cy="2567951"/>
          </a:xfrm>
        </p:grpSpPr>
        <p:pic>
          <p:nvPicPr>
            <p:cNvPr id="133" name="Picture 132">
              <a:extLst>
                <a:ext uri="{FF2B5EF4-FFF2-40B4-BE49-F238E27FC236}">
                  <a16:creationId xmlns:a16="http://schemas.microsoft.com/office/drawing/2014/main" id="{587382C1-6848-5643-97F1-5C915AD6CDA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3457" r="33708"/>
            <a:stretch/>
          </p:blipFill>
          <p:spPr>
            <a:xfrm>
              <a:off x="703602" y="1682461"/>
              <a:ext cx="2286000" cy="2531840"/>
            </a:xfrm>
            <a:prstGeom prst="rect">
              <a:avLst/>
            </a:prstGeom>
          </p:spPr>
        </p:pic>
        <p:sp>
          <p:nvSpPr>
            <p:cNvPr id="134" name="object 3">
              <a:extLst>
                <a:ext uri="{FF2B5EF4-FFF2-40B4-BE49-F238E27FC236}">
                  <a16:creationId xmlns:a16="http://schemas.microsoft.com/office/drawing/2014/main" id="{F513F7AD-3445-8E47-9C57-009C8D9EA6D2}"/>
                </a:ext>
              </a:extLst>
            </p:cNvPr>
            <p:cNvSpPr txBox="1">
              <a:spLocks/>
            </p:cNvSpPr>
            <p:nvPr/>
          </p:nvSpPr>
          <p:spPr>
            <a:xfrm>
              <a:off x="795559" y="3630029"/>
              <a:ext cx="1981727" cy="60444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Λεπτό έντερο</a:t>
              </a:r>
              <a:endParaRPr lang="en-GB" sz="1200" dirty="0">
                <a:solidFill>
                  <a:schemeClr val="bg1"/>
                </a:solidFill>
                <a:latin typeface="Arial" panose="020B0604020202020204" pitchFamily="34" charset="0"/>
                <a:cs typeface="Arial" panose="020B0604020202020204" pitchFamily="34" charset="0"/>
              </a:endParaRPr>
            </a:p>
          </p:txBody>
        </p:sp>
        <p:sp>
          <p:nvSpPr>
            <p:cNvPr id="135" name="Oval 134">
              <a:extLst>
                <a:ext uri="{FF2B5EF4-FFF2-40B4-BE49-F238E27FC236}">
                  <a16:creationId xmlns:a16="http://schemas.microsoft.com/office/drawing/2014/main" id="{8F1F47CC-197E-674F-855D-C7CFF51CC450}"/>
                </a:ext>
              </a:extLst>
            </p:cNvPr>
            <p:cNvSpPr/>
            <p:nvPr/>
          </p:nvSpPr>
          <p:spPr>
            <a:xfrm>
              <a:off x="1521635" y="3486564"/>
              <a:ext cx="554674" cy="148743"/>
            </a:xfrm>
            <a:prstGeom prst="ellipse">
              <a:avLst/>
            </a:prstGeom>
            <a:solidFill>
              <a:srgbClr val="86A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136">
              <a:extLst>
                <a:ext uri="{FF2B5EF4-FFF2-40B4-BE49-F238E27FC236}">
                  <a16:creationId xmlns:a16="http://schemas.microsoft.com/office/drawing/2014/main" id="{EA91FD40-0EAC-7C45-83B7-F5D80DEC8D58}"/>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827216" y="1666522"/>
              <a:ext cx="2049595" cy="2049595"/>
            </a:xfrm>
            <a:prstGeom prst="rect">
              <a:avLst/>
            </a:prstGeom>
          </p:spPr>
        </p:pic>
      </p:grpSp>
      <p:grpSp>
        <p:nvGrpSpPr>
          <p:cNvPr id="138" name="Group 137">
            <a:extLst>
              <a:ext uri="{FF2B5EF4-FFF2-40B4-BE49-F238E27FC236}">
                <a16:creationId xmlns:a16="http://schemas.microsoft.com/office/drawing/2014/main" id="{49DB6F39-2FE3-2045-8329-B7D678657323}"/>
              </a:ext>
            </a:extLst>
          </p:cNvPr>
          <p:cNvGrpSpPr/>
          <p:nvPr/>
        </p:nvGrpSpPr>
        <p:grpSpPr>
          <a:xfrm>
            <a:off x="8243109" y="4123906"/>
            <a:ext cx="2302971" cy="2386048"/>
            <a:chOff x="5926629" y="4123905"/>
            <a:chExt cx="2451548" cy="2539985"/>
          </a:xfrm>
        </p:grpSpPr>
        <p:pic>
          <p:nvPicPr>
            <p:cNvPr id="141" name="Picture 140">
              <a:extLst>
                <a:ext uri="{FF2B5EF4-FFF2-40B4-BE49-F238E27FC236}">
                  <a16:creationId xmlns:a16="http://schemas.microsoft.com/office/drawing/2014/main" id="{FFDFC430-E076-6842-BE09-011DE3620D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1794" r="32993"/>
            <a:stretch/>
          </p:blipFill>
          <p:spPr>
            <a:xfrm>
              <a:off x="5926629" y="4123905"/>
              <a:ext cx="2451548" cy="2531840"/>
            </a:xfrm>
            <a:prstGeom prst="rect">
              <a:avLst/>
            </a:prstGeom>
          </p:spPr>
        </p:pic>
        <p:sp>
          <p:nvSpPr>
            <p:cNvPr id="142" name="object 3">
              <a:extLst>
                <a:ext uri="{FF2B5EF4-FFF2-40B4-BE49-F238E27FC236}">
                  <a16:creationId xmlns:a16="http://schemas.microsoft.com/office/drawing/2014/main" id="{59FFBBEE-299E-784D-9D46-014F7BC950BE}"/>
                </a:ext>
              </a:extLst>
            </p:cNvPr>
            <p:cNvSpPr txBox="1">
              <a:spLocks/>
            </p:cNvSpPr>
            <p:nvPr/>
          </p:nvSpPr>
          <p:spPr>
            <a:xfrm>
              <a:off x="6150435" y="6168405"/>
              <a:ext cx="1981727" cy="49548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Μάτι (οφθαλμός)</a:t>
              </a:r>
              <a:endParaRPr lang="en-GB" sz="1300" dirty="0">
                <a:solidFill>
                  <a:schemeClr val="bg1"/>
                </a:solidFill>
                <a:latin typeface="Arial" panose="020B0604020202020204" pitchFamily="34" charset="0"/>
                <a:cs typeface="Arial" panose="020B0604020202020204" pitchFamily="34" charset="0"/>
              </a:endParaRPr>
            </a:p>
          </p:txBody>
        </p:sp>
        <p:sp>
          <p:nvSpPr>
            <p:cNvPr id="143" name="Oval 142">
              <a:extLst>
                <a:ext uri="{FF2B5EF4-FFF2-40B4-BE49-F238E27FC236}">
                  <a16:creationId xmlns:a16="http://schemas.microsoft.com/office/drawing/2014/main" id="{C2049870-F39A-DD4F-B32A-CE39D7F1E3BA}"/>
                </a:ext>
              </a:extLst>
            </p:cNvPr>
            <p:cNvSpPr/>
            <p:nvPr/>
          </p:nvSpPr>
          <p:spPr>
            <a:xfrm>
              <a:off x="6838670" y="6003789"/>
              <a:ext cx="568006" cy="152318"/>
            </a:xfrm>
            <a:prstGeom prst="ellipse">
              <a:avLst/>
            </a:prstGeom>
            <a:solidFill>
              <a:srgbClr val="86A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144">
              <a:extLst>
                <a:ext uri="{FF2B5EF4-FFF2-40B4-BE49-F238E27FC236}">
                  <a16:creationId xmlns:a16="http://schemas.microsoft.com/office/drawing/2014/main" id="{E0A44B24-9B6C-D04D-B1ED-0BAE555841D4}"/>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6439519" y="4752901"/>
              <a:ext cx="1500630" cy="1500630"/>
            </a:xfrm>
            <a:prstGeom prst="rect">
              <a:avLst/>
            </a:prstGeom>
          </p:spPr>
        </p:pic>
      </p:grpSp>
      <p:sp>
        <p:nvSpPr>
          <p:cNvPr id="147" name="Rectangle 146">
            <a:extLst>
              <a:ext uri="{FF2B5EF4-FFF2-40B4-BE49-F238E27FC236}">
                <a16:creationId xmlns:a16="http://schemas.microsoft.com/office/drawing/2014/main" id="{19DFB94D-9329-A14D-83ED-9FD3CEA8385E}"/>
              </a:ext>
            </a:extLst>
          </p:cNvPr>
          <p:cNvSpPr/>
          <p:nvPr/>
        </p:nvSpPr>
        <p:spPr>
          <a:xfrm>
            <a:off x="8096257" y="1450146"/>
            <a:ext cx="2625924" cy="512111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61A2538F-7DEA-5445-BEDF-4AB1E8123C81}"/>
              </a:ext>
            </a:extLst>
          </p:cNvPr>
          <p:cNvSpPr/>
          <p:nvPr/>
        </p:nvSpPr>
        <p:spPr>
          <a:xfrm>
            <a:off x="1126899" y="3955858"/>
            <a:ext cx="2625924" cy="2606468"/>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C0D3FA9C-61AB-2741-9418-7806976E4A24}"/>
              </a:ext>
            </a:extLst>
          </p:cNvPr>
          <p:cNvSpPr/>
          <p:nvPr/>
        </p:nvSpPr>
        <p:spPr>
          <a:xfrm>
            <a:off x="1330519" y="1468682"/>
            <a:ext cx="4563454" cy="2606468"/>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343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8" grpId="0" animBg="1"/>
      <p:bldP spid="1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0E4CD00F-D07C-614F-B18D-DC17D5441A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9F49B6A5-F965-8245-B323-76FE38CDA7C7}"/>
              </a:ext>
            </a:extLst>
          </p:cNvPr>
          <p:cNvSpPr/>
          <p:nvPr/>
        </p:nvSpPr>
        <p:spPr>
          <a:xfrm>
            <a:off x="342478" y="381966"/>
            <a:ext cx="11435787" cy="6123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Caleb was born with a disease which stops his lungs working properly. </a:t>
            </a:r>
          </a:p>
        </p:txBody>
      </p:sp>
      <p:pic>
        <p:nvPicPr>
          <p:cNvPr id="52" name="Picture 51">
            <a:extLst>
              <a:ext uri="{FF2B5EF4-FFF2-40B4-BE49-F238E27FC236}">
                <a16:creationId xmlns:a16="http://schemas.microsoft.com/office/drawing/2014/main" id="{F9F604CB-C7CF-2C46-80E8-0BE788DD8D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5800" y="1506071"/>
            <a:ext cx="4254285" cy="3902837"/>
          </a:xfrm>
          <a:prstGeom prst="rect">
            <a:avLst/>
          </a:prstGeom>
        </p:spPr>
      </p:pic>
      <p:pic>
        <p:nvPicPr>
          <p:cNvPr id="13" name="Picture 12">
            <a:extLst>
              <a:ext uri="{FF2B5EF4-FFF2-40B4-BE49-F238E27FC236}">
                <a16:creationId xmlns:a16="http://schemas.microsoft.com/office/drawing/2014/main" id="{00863216-591B-7A40-9514-DB8E801BFB12}"/>
              </a:ext>
            </a:extLst>
          </p:cNvPr>
          <p:cNvPicPr>
            <a:picLocks noChangeAspect="1"/>
          </p:cNvPicPr>
          <p:nvPr/>
        </p:nvPicPr>
        <p:blipFill>
          <a:blip r:embed="rId5"/>
          <a:stretch>
            <a:fillRect/>
          </a:stretch>
        </p:blipFill>
        <p:spPr>
          <a:xfrm>
            <a:off x="9269288" y="1836548"/>
            <a:ext cx="1455304" cy="4689313"/>
          </a:xfrm>
          <a:prstGeom prst="rect">
            <a:avLst/>
          </a:prstGeom>
        </p:spPr>
      </p:pic>
      <p:pic>
        <p:nvPicPr>
          <p:cNvPr id="21" name="Picture 20">
            <a:extLst>
              <a:ext uri="{FF2B5EF4-FFF2-40B4-BE49-F238E27FC236}">
                <a16:creationId xmlns:a16="http://schemas.microsoft.com/office/drawing/2014/main" id="{42EE72D4-7C76-554B-A0AB-9C195078506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27176" y="2351636"/>
            <a:ext cx="2641169" cy="2953438"/>
          </a:xfrm>
          <a:prstGeom prst="rect">
            <a:avLst/>
          </a:prstGeom>
        </p:spPr>
      </p:pic>
      <p:pic>
        <p:nvPicPr>
          <p:cNvPr id="23" name="Picture 22">
            <a:extLst>
              <a:ext uri="{FF2B5EF4-FFF2-40B4-BE49-F238E27FC236}">
                <a16:creationId xmlns:a16="http://schemas.microsoft.com/office/drawing/2014/main" id="{8B9B5F4D-1A73-0E46-9E83-974CBBD768BC}"/>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10520775">
            <a:off x="976671" y="1811675"/>
            <a:ext cx="1283807" cy="1283807"/>
          </a:xfrm>
          <a:prstGeom prst="rect">
            <a:avLst/>
          </a:prstGeom>
        </p:spPr>
      </p:pic>
      <p:sp>
        <p:nvSpPr>
          <p:cNvPr id="24" name="Rectangle 23">
            <a:extLst>
              <a:ext uri="{FF2B5EF4-FFF2-40B4-BE49-F238E27FC236}">
                <a16:creationId xmlns:a16="http://schemas.microsoft.com/office/drawing/2014/main" id="{1CDDE272-F103-1D49-9805-78281A46D56A}"/>
              </a:ext>
            </a:extLst>
          </p:cNvPr>
          <p:cNvSpPr/>
          <p:nvPr/>
        </p:nvSpPr>
        <p:spPr>
          <a:xfrm>
            <a:off x="704440" y="2077237"/>
            <a:ext cx="1779722" cy="523220"/>
          </a:xfrm>
          <a:prstGeom prst="rect">
            <a:avLst/>
          </a:prstGeom>
        </p:spPr>
        <p:txBody>
          <a:bodyPr wrap="square">
            <a:spAutoFit/>
          </a:bodyPr>
          <a:lstStyle/>
          <a:p>
            <a:pPr algn="ctr"/>
            <a:r>
              <a:rPr lang="en-GB" sz="1400" b="1" dirty="0">
                <a:latin typeface="LunchBox" panose="02000000000000000000" pitchFamily="2" charset="0"/>
                <a:cs typeface="Arial" panose="020B0604020202020204" pitchFamily="34" charset="0"/>
              </a:rPr>
              <a:t> </a:t>
            </a:r>
          </a:p>
          <a:p>
            <a:pPr algn="ctr"/>
            <a:r>
              <a:rPr lang="el-GR" sz="1400" dirty="0">
                <a:latin typeface="Arial" panose="020B0604020202020204" pitchFamily="34" charset="0"/>
                <a:cs typeface="Arial" panose="020B0604020202020204" pitchFamily="34" charset="0"/>
              </a:rPr>
              <a:t>20 ετών</a:t>
            </a:r>
            <a:endParaRPr lang="en-GB" sz="1400"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DE392036-8E9B-D446-9B0C-897AEB904EA2}"/>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168814" y="1588877"/>
            <a:ext cx="2148890" cy="2148890"/>
          </a:xfrm>
          <a:prstGeom prst="rect">
            <a:avLst/>
          </a:prstGeom>
        </p:spPr>
      </p:pic>
      <p:sp>
        <p:nvSpPr>
          <p:cNvPr id="26" name="Rectangle 25">
            <a:extLst>
              <a:ext uri="{FF2B5EF4-FFF2-40B4-BE49-F238E27FC236}">
                <a16:creationId xmlns:a16="http://schemas.microsoft.com/office/drawing/2014/main" id="{2C3C1A09-556A-6C4E-8908-6AE205BCDF9A}"/>
              </a:ext>
            </a:extLst>
          </p:cNvPr>
          <p:cNvSpPr/>
          <p:nvPr/>
        </p:nvSpPr>
        <p:spPr>
          <a:xfrm>
            <a:off x="945538" y="3781985"/>
            <a:ext cx="1483885" cy="954107"/>
          </a:xfrm>
          <a:prstGeom prst="rect">
            <a:avLst/>
          </a:prstGeom>
        </p:spPr>
        <p:txBody>
          <a:bodyPr wrap="square">
            <a:spAutoFit/>
          </a:bodyPr>
          <a:lstStyle/>
          <a:p>
            <a:pPr algn="ctr"/>
            <a:r>
              <a:rPr lang="el-GR" sz="1400" dirty="0">
                <a:latin typeface="Arial" panose="020B0604020202020204" pitchFamily="34" charset="0"/>
                <a:cs typeface="Arial" panose="020B0604020202020204" pitchFamily="34" charset="0"/>
              </a:rPr>
              <a:t>Του αρέσει να παίζει μπάσκετ με τους φίλους του</a:t>
            </a:r>
            <a:endParaRPr lang="en-GB" sz="1400"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7E8FDC97-06BF-FB4C-823D-95ECFDE22167}"/>
              </a:ext>
            </a:extLst>
          </p:cNvPr>
          <p:cNvSpPr/>
          <p:nvPr/>
        </p:nvSpPr>
        <p:spPr>
          <a:xfrm>
            <a:off x="4905215" y="1948179"/>
            <a:ext cx="3394127" cy="3108543"/>
          </a:xfrm>
          <a:prstGeom prst="rect">
            <a:avLst/>
          </a:prstGeom>
        </p:spPr>
        <p:txBody>
          <a:bodyPr wrap="square">
            <a:spAutoFit/>
          </a:bodyPr>
          <a:lstStyle/>
          <a:p>
            <a:r>
              <a:rPr lang="el-GR" sz="1400" dirty="0">
                <a:latin typeface="Arial" panose="020B0604020202020204" pitchFamily="34" charset="0"/>
                <a:cs typeface="Arial" panose="020B0604020202020204" pitchFamily="34" charset="0"/>
              </a:rPr>
              <a:t>Ο Σταμάτης όμως γεννήθηκε με μια νόσο που εμποδίζει τους πνεύμονές του να λειτουργούν σωστά. </a:t>
            </a:r>
          </a:p>
          <a:p>
            <a:endParaRPr lang="el-GR" sz="1400" dirty="0">
              <a:latin typeface="Arial" panose="020B0604020202020204" pitchFamily="34" charset="0"/>
              <a:cs typeface="Arial" panose="020B0604020202020204" pitchFamily="34" charset="0"/>
            </a:endParaRPr>
          </a:p>
          <a:p>
            <a:r>
              <a:rPr lang="el-GR" sz="1400" dirty="0">
                <a:latin typeface="Arial" panose="020B0604020202020204" pitchFamily="34" charset="0"/>
                <a:cs typeface="Arial" panose="020B0604020202020204" pitchFamily="34" charset="0"/>
              </a:rPr>
              <a:t>Η υγεία του επιδεινώθηκε με τα χρόνια και άρχισε να χρησιμοποιεί φιάλη οξυγόνου που τον βοηθάει να αναπνέει. Αυτό εμποδίζει τον Σταμάτη να βγει από το σπίτι. Επίσης, πρέπει να επισκέπτεται συχνά το νοσοκομείο. Και φυσικά δεν μπορεί να παίξει το αγαπημένο του μπάσκετ που χρειάζεται πολύ οξυγόνο. </a:t>
            </a:r>
          </a:p>
          <a:p>
            <a:endParaRPr lang="el-GR"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333A4263-2931-D344-93C7-37BD983597C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455333" y="4020057"/>
            <a:ext cx="2610461" cy="2610461"/>
          </a:xfrm>
          <a:prstGeom prst="rect">
            <a:avLst/>
          </a:prstGeom>
        </p:spPr>
      </p:pic>
      <p:pic>
        <p:nvPicPr>
          <p:cNvPr id="2" name="Picture 1">
            <a:extLst>
              <a:ext uri="{FF2B5EF4-FFF2-40B4-BE49-F238E27FC236}">
                <a16:creationId xmlns:a16="http://schemas.microsoft.com/office/drawing/2014/main" id="{7756C0DC-8164-EE4C-A0C6-BB7C11B45F92}"/>
              </a:ext>
            </a:extLst>
          </p:cNvPr>
          <p:cNvPicPr>
            <a:picLocks noChangeAspect="1"/>
          </p:cNvPicPr>
          <p:nvPr/>
        </p:nvPicPr>
        <p:blipFill>
          <a:blip r:embed="rId10"/>
          <a:stretch>
            <a:fillRect/>
          </a:stretch>
        </p:blipFill>
        <p:spPr>
          <a:xfrm>
            <a:off x="2770913" y="705491"/>
            <a:ext cx="6356126" cy="1161349"/>
          </a:xfrm>
          <a:prstGeom prst="rect">
            <a:avLst/>
          </a:prstGeom>
        </p:spPr>
      </p:pic>
      <p:sp>
        <p:nvSpPr>
          <p:cNvPr id="22" name="Rectangle 21">
            <a:extLst>
              <a:ext uri="{FF2B5EF4-FFF2-40B4-BE49-F238E27FC236}">
                <a16:creationId xmlns:a16="http://schemas.microsoft.com/office/drawing/2014/main" id="{B32B3CA4-CF41-B848-BFE0-00C0E429E614}"/>
              </a:ext>
            </a:extLst>
          </p:cNvPr>
          <p:cNvSpPr/>
          <p:nvPr/>
        </p:nvSpPr>
        <p:spPr>
          <a:xfrm>
            <a:off x="2357056" y="2765451"/>
            <a:ext cx="1779722" cy="307777"/>
          </a:xfrm>
          <a:prstGeom prst="rect">
            <a:avLst/>
          </a:prstGeom>
        </p:spPr>
        <p:txBody>
          <a:bodyPr wrap="square">
            <a:spAutoFit/>
          </a:bodyPr>
          <a:lstStyle/>
          <a:p>
            <a:pPr algn="ctr"/>
            <a:r>
              <a:rPr lang="el-GR" sz="1400" dirty="0">
                <a:latin typeface="Arial" panose="020B0604020202020204" pitchFamily="34" charset="0"/>
                <a:cs typeface="Arial" panose="020B0604020202020204" pitchFamily="34" charset="0"/>
              </a:rPr>
              <a:t> Γυμναστική </a:t>
            </a:r>
            <a:endParaRPr lang="en-GB" sz="14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DF90EB4A-9BE5-044E-AF5B-E445C641A3D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8181" y="1912243"/>
            <a:ext cx="1620822" cy="585640"/>
          </a:xfrm>
          <a:prstGeom prst="rect">
            <a:avLst/>
          </a:prstGeom>
        </p:spPr>
      </p:pic>
      <p:pic>
        <p:nvPicPr>
          <p:cNvPr id="19" name="Picture 18">
            <a:extLst>
              <a:ext uri="{FF2B5EF4-FFF2-40B4-BE49-F238E27FC236}">
                <a16:creationId xmlns:a16="http://schemas.microsoft.com/office/drawing/2014/main" id="{2DCD4B41-629F-7945-AC92-FCBBB4965730}"/>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367852" y="2259379"/>
            <a:ext cx="1750994" cy="632674"/>
          </a:xfrm>
          <a:prstGeom prst="rect">
            <a:avLst/>
          </a:prstGeom>
        </p:spPr>
      </p:pic>
      <p:pic>
        <p:nvPicPr>
          <p:cNvPr id="20" name="Picture 19">
            <a:extLst>
              <a:ext uri="{FF2B5EF4-FFF2-40B4-BE49-F238E27FC236}">
                <a16:creationId xmlns:a16="http://schemas.microsoft.com/office/drawing/2014/main" id="{683AAF65-4F0F-D442-957D-F70AC379AF83}"/>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79220" y="3202034"/>
            <a:ext cx="1714833" cy="619609"/>
          </a:xfrm>
          <a:prstGeom prst="rect">
            <a:avLst/>
          </a:prstGeom>
        </p:spPr>
      </p:pic>
    </p:spTree>
    <p:extLst>
      <p:ext uri="{BB962C8B-B14F-4D97-AF65-F5344CB8AC3E}">
        <p14:creationId xmlns:p14="http://schemas.microsoft.com/office/powerpoint/2010/main" val="3058998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10;&#10;Description automatically generated">
            <a:extLst>
              <a:ext uri="{FF2B5EF4-FFF2-40B4-BE49-F238E27FC236}">
                <a16:creationId xmlns:a16="http://schemas.microsoft.com/office/drawing/2014/main" id="{0B3FB0FF-551F-0543-B601-3321DF0DB7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5" name="Rectangle 14">
            <a:extLst>
              <a:ext uri="{FF2B5EF4-FFF2-40B4-BE49-F238E27FC236}">
                <a16:creationId xmlns:a16="http://schemas.microsoft.com/office/drawing/2014/main" id="{800E57D5-E68F-844D-99CC-8FECB33312CB}"/>
              </a:ext>
            </a:extLst>
          </p:cNvPr>
          <p:cNvSpPr/>
          <p:nvPr/>
        </p:nvSpPr>
        <p:spPr>
          <a:xfrm>
            <a:off x="347240" y="381966"/>
            <a:ext cx="11435787" cy="6123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ky&#10;&#10;Description automatically generated">
            <a:extLst>
              <a:ext uri="{FF2B5EF4-FFF2-40B4-BE49-F238E27FC236}">
                <a16:creationId xmlns:a16="http://schemas.microsoft.com/office/drawing/2014/main" id="{9AAA0237-3370-774E-BD9A-810BF15159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16133" y="370193"/>
            <a:ext cx="5487341" cy="6148459"/>
          </a:xfrm>
          <a:prstGeom prst="rect">
            <a:avLst/>
          </a:prstGeom>
        </p:spPr>
      </p:pic>
      <p:pic>
        <p:nvPicPr>
          <p:cNvPr id="5" name="Picture 4">
            <a:extLst>
              <a:ext uri="{FF2B5EF4-FFF2-40B4-BE49-F238E27FC236}">
                <a16:creationId xmlns:a16="http://schemas.microsoft.com/office/drawing/2014/main" id="{36970615-911C-BE43-A014-5C153FFD4AA7}"/>
              </a:ext>
            </a:extLst>
          </p:cNvPr>
          <p:cNvPicPr>
            <a:picLocks noChangeAspect="1"/>
          </p:cNvPicPr>
          <p:nvPr/>
        </p:nvPicPr>
        <p:blipFill>
          <a:blip r:embed="rId4"/>
          <a:stretch>
            <a:fillRect/>
          </a:stretch>
        </p:blipFill>
        <p:spPr>
          <a:xfrm>
            <a:off x="661835" y="776671"/>
            <a:ext cx="3505447" cy="2113674"/>
          </a:xfrm>
          <a:prstGeom prst="rect">
            <a:avLst/>
          </a:prstGeom>
        </p:spPr>
      </p:pic>
      <p:sp>
        <p:nvSpPr>
          <p:cNvPr id="6" name="TextBox 5">
            <a:extLst>
              <a:ext uri="{FF2B5EF4-FFF2-40B4-BE49-F238E27FC236}">
                <a16:creationId xmlns:a16="http://schemas.microsoft.com/office/drawing/2014/main" id="{1E31ABC7-34B3-FC4C-B68C-C0AC7241EC10}"/>
              </a:ext>
            </a:extLst>
          </p:cNvPr>
          <p:cNvSpPr txBox="1"/>
          <p:nvPr/>
        </p:nvSpPr>
        <p:spPr>
          <a:xfrm>
            <a:off x="661836" y="2049517"/>
            <a:ext cx="5267296" cy="4339650"/>
          </a:xfrm>
          <a:prstGeom prst="rect">
            <a:avLst/>
          </a:prstGeom>
          <a:noFill/>
        </p:spPr>
        <p:txBody>
          <a:bodyPr wrap="square" rtlCol="0">
            <a:spAutoFit/>
          </a:bodyPr>
          <a:lstStyle/>
          <a:p>
            <a:r>
              <a:rPr lang="el-GR" sz="1200" dirty="0">
                <a:latin typeface="Arial" panose="020B0604020202020204" pitchFamily="34" charset="0"/>
                <a:cs typeface="Arial" panose="020B0604020202020204" pitchFamily="34" charset="0"/>
              </a:rPr>
              <a:t>Μέσα από τους </a:t>
            </a:r>
            <a:r>
              <a:rPr lang="el-GR" sz="1200" dirty="0" err="1">
                <a:latin typeface="Arial" panose="020B0604020202020204" pitchFamily="34" charset="0"/>
                <a:cs typeface="Arial" panose="020B0604020202020204" pitchFamily="34" charset="0"/>
              </a:rPr>
              <a:t>Οργανούληδες</a:t>
            </a:r>
            <a:r>
              <a:rPr lang="el-GR" sz="1200" dirty="0">
                <a:latin typeface="Arial" panose="020B0604020202020204" pitchFamily="34" charset="0"/>
                <a:cs typeface="Arial" panose="020B0604020202020204" pitchFamily="34" charset="0"/>
              </a:rPr>
              <a:t> θα μιλήσουμε για κάποια από τα βασικότερα όργανα του σώματος, τη λειτουργία τους και την υπεύθυνη προστασία της υγείας τους, ώστε να καλλιεργήσουν οι μαθητές και οι μαθήτριες την αντίληψη ότι στην υγεία δεν έχει σημασία τόσο η εξωτερική εμφάνιση, όσο ο εσωτερικός μας κόσμος. </a:t>
            </a:r>
            <a:endParaRPr lang="en-US" sz="1200" dirty="0">
              <a:latin typeface="Arial" panose="020B0604020202020204" pitchFamily="34" charset="0"/>
              <a:cs typeface="Arial" panose="020B0604020202020204" pitchFamily="34" charset="0"/>
            </a:endParaRPr>
          </a:p>
          <a:p>
            <a:r>
              <a:rPr lang="el-GR" sz="12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r>
              <a:rPr lang="el-GR" sz="1200" dirty="0">
                <a:latin typeface="Arial" panose="020B0604020202020204" pitchFamily="34" charset="0"/>
                <a:cs typeface="Arial" panose="020B0604020202020204" pitchFamily="34" charset="0"/>
              </a:rPr>
              <a:t>Πολλοί άνθρωποι, κατά τη διάρκεια της ζωής τους, χρειάζεται να αντικαταστήσουν ένα όργανο, το οποίο δεν λειτουργεί σωστά, με ένα άλλο. Στην ιατρική, αυτή η διαδικασία ονομάζεται μεταμόσχευση και, για </a:t>
            </a:r>
            <a:br>
              <a:rPr lang="el-GR" sz="1200" dirty="0">
                <a:latin typeface="Arial" panose="020B0604020202020204" pitchFamily="34" charset="0"/>
                <a:cs typeface="Arial" panose="020B0604020202020204" pitchFamily="34" charset="0"/>
              </a:rPr>
            </a:br>
            <a:r>
              <a:rPr lang="el-GR" sz="1200" dirty="0">
                <a:latin typeface="Arial" panose="020B0604020202020204" pitchFamily="34" charset="0"/>
                <a:cs typeface="Arial" panose="020B0604020202020204" pitchFamily="34" charset="0"/>
              </a:rPr>
              <a:t>να επιτευχθεί, πρέπει κάποιος άλλος άνθρωπος να έχει αποδεχτεί να γίνει δωρητής οργάνων. </a:t>
            </a:r>
            <a:endParaRPr lang="en-US" sz="1200" dirty="0">
              <a:latin typeface="Arial" panose="020B0604020202020204" pitchFamily="34" charset="0"/>
              <a:cs typeface="Arial" panose="020B0604020202020204" pitchFamily="34" charset="0"/>
            </a:endParaRPr>
          </a:p>
          <a:p>
            <a:r>
              <a:rPr lang="el-GR" sz="12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r>
              <a:rPr lang="el-GR" sz="1200" dirty="0">
                <a:latin typeface="Arial" panose="020B0604020202020204" pitchFamily="34" charset="0"/>
                <a:cs typeface="Arial" panose="020B0604020202020204" pitchFamily="34" charset="0"/>
              </a:rPr>
              <a:t>Η πραγματικότητα είναι πως δεν υπάρχουν αρκετά διαθέσιμα όργανα γι’ αυτούς που τα χρειάζονται και ένας από τους λόγους είναι πως ελάχιστοι άνθρωποι μιλάνε στους αγαπημένους τους για τη δωρεά οργάνων. </a:t>
            </a:r>
          </a:p>
          <a:p>
            <a:endParaRPr lang="el-GR" sz="1200" dirty="0">
              <a:latin typeface="Arial" panose="020B0604020202020204" pitchFamily="34" charset="0"/>
              <a:cs typeface="Arial" panose="020B0604020202020204" pitchFamily="34" charset="0"/>
            </a:endParaRPr>
          </a:p>
          <a:p>
            <a:r>
              <a:rPr lang="el-GR" sz="1200" dirty="0">
                <a:latin typeface="Arial" panose="020B0604020202020204" pitchFamily="34" charset="0"/>
                <a:cs typeface="Arial" panose="020B0604020202020204" pitchFamily="34" charset="0"/>
              </a:rPr>
              <a:t>Οι </a:t>
            </a:r>
            <a:r>
              <a:rPr lang="el-GR" sz="1200" dirty="0" err="1">
                <a:latin typeface="Arial" panose="020B0604020202020204" pitchFamily="34" charset="0"/>
                <a:cs typeface="Arial" panose="020B0604020202020204" pitchFamily="34" charset="0"/>
              </a:rPr>
              <a:t>Οργανούληδες</a:t>
            </a:r>
            <a:r>
              <a:rPr lang="el-GR" sz="1200" dirty="0">
                <a:latin typeface="Arial" panose="020B0604020202020204" pitchFamily="34" charset="0"/>
                <a:cs typeface="Arial" panose="020B0604020202020204" pitchFamily="34" charset="0"/>
              </a:rPr>
              <a:t> είναι εδώ για να ξεκινήσουν τον διάλογο, να βοηθήσουν τα παιδιά να καταλάβουν πόσο υπέροχη είναι η δωρεά οργάνων και να μοιραστούν τις σκέψεις τους μιλώντας για αυτή τη διαδικασία με τους ενήλικες του περιβάλλοντός τους. Ελπίζουμε πως όλο και περισσότεροι άνθρωποι θα επιλέξουν να γίνουν δωρητές ή, όπως τους αποκαλούμε, «</a:t>
            </a:r>
            <a:r>
              <a:rPr lang="el-GR" sz="1200" dirty="0" err="1">
                <a:latin typeface="Arial" panose="020B0604020202020204" pitchFamily="34" charset="0"/>
                <a:cs typeface="Arial" panose="020B0604020202020204" pitchFamily="34" charset="0"/>
              </a:rPr>
              <a:t>υπερήρωες</a:t>
            </a:r>
            <a:r>
              <a:rPr lang="el-GR" sz="1200" dirty="0">
                <a:latin typeface="Arial" panose="020B0604020202020204" pitchFamily="34" charset="0"/>
                <a:cs typeface="Arial" panose="020B0604020202020204" pitchFamily="34" charset="0"/>
              </a:rPr>
              <a:t> που σώζουν ζωές». </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618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B4238F-A1C9-8944-96A1-0E2C3BB49B7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20766309">
            <a:off x="2818732" y="616280"/>
            <a:ext cx="4035051" cy="4035051"/>
          </a:xfrm>
          <a:prstGeom prst="rect">
            <a:avLst/>
          </a:prstGeom>
        </p:spPr>
      </p:pic>
      <p:sp>
        <p:nvSpPr>
          <p:cNvPr id="38" name="TextBox 37">
            <a:extLst>
              <a:ext uri="{FF2B5EF4-FFF2-40B4-BE49-F238E27FC236}">
                <a16:creationId xmlns:a16="http://schemas.microsoft.com/office/drawing/2014/main" id="{DB6621EA-8365-0C47-BC19-8789A94376FE}"/>
              </a:ext>
            </a:extLst>
          </p:cNvPr>
          <p:cNvSpPr txBox="1"/>
          <p:nvPr/>
        </p:nvSpPr>
        <p:spPr>
          <a:xfrm>
            <a:off x="3931327" y="2023381"/>
            <a:ext cx="2529517" cy="1220847"/>
          </a:xfrm>
          <a:prstGeom prst="rect">
            <a:avLst/>
          </a:prstGeom>
          <a:noFill/>
        </p:spPr>
        <p:txBody>
          <a:bodyPr wrap="square" rtlCol="0">
            <a:spAutoFit/>
          </a:bodyPr>
          <a:lstStyle/>
          <a:p>
            <a:pPr algn="ctr">
              <a:lnSpc>
                <a:spcPts val="2200"/>
              </a:lnSpc>
            </a:pPr>
            <a:r>
              <a:rPr lang="el-GR" sz="2000" dirty="0">
                <a:latin typeface="Arial" panose="020B0604020202020204" pitchFamily="34" charset="0"/>
                <a:cs typeface="Arial" panose="020B0604020202020204" pitchFamily="34" charset="0"/>
              </a:rPr>
              <a:t>Ποιο όργανο θυμάστε; Περιγράψτε τη λειτουργία του </a:t>
            </a:r>
            <a:endParaRPr lang="en-GB" sz="2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4E1FCDB-F397-F44F-AFF2-EF92D48E7C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5685" y="1564786"/>
            <a:ext cx="4777141" cy="4917306"/>
          </a:xfrm>
          <a:prstGeom prst="rect">
            <a:avLst/>
          </a:prstGeom>
        </p:spPr>
      </p:pic>
      <p:pic>
        <p:nvPicPr>
          <p:cNvPr id="10" name="Picture 9">
            <a:extLst>
              <a:ext uri="{FF2B5EF4-FFF2-40B4-BE49-F238E27FC236}">
                <a16:creationId xmlns:a16="http://schemas.microsoft.com/office/drawing/2014/main" id="{9849CEB3-A74D-CD4C-B3B7-16B5A2E262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48717" y="3429074"/>
            <a:ext cx="3250392" cy="3250392"/>
          </a:xfrm>
          <a:prstGeom prst="rect">
            <a:avLst/>
          </a:prstGeom>
        </p:spPr>
      </p:pic>
      <p:pic>
        <p:nvPicPr>
          <p:cNvPr id="3" name="Picture 2">
            <a:extLst>
              <a:ext uri="{FF2B5EF4-FFF2-40B4-BE49-F238E27FC236}">
                <a16:creationId xmlns:a16="http://schemas.microsoft.com/office/drawing/2014/main" id="{31CCB347-0AA8-F248-BEC8-3E331D41EDFF}"/>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930714" y="3378014"/>
            <a:ext cx="3213286" cy="3213286"/>
          </a:xfrm>
          <a:prstGeom prst="rect">
            <a:avLst/>
          </a:prstGeom>
        </p:spPr>
      </p:pic>
      <p:sp>
        <p:nvSpPr>
          <p:cNvPr id="39" name="TextBox 38">
            <a:extLst>
              <a:ext uri="{FF2B5EF4-FFF2-40B4-BE49-F238E27FC236}">
                <a16:creationId xmlns:a16="http://schemas.microsoft.com/office/drawing/2014/main" id="{C973EC04-6CF8-0F43-828A-9306743BD88F}"/>
              </a:ext>
            </a:extLst>
          </p:cNvPr>
          <p:cNvSpPr txBox="1"/>
          <p:nvPr/>
        </p:nvSpPr>
        <p:spPr>
          <a:xfrm>
            <a:off x="6332219" y="3969045"/>
            <a:ext cx="1676399" cy="2067233"/>
          </a:xfrm>
          <a:prstGeom prst="rect">
            <a:avLst/>
          </a:prstGeom>
          <a:noFill/>
        </p:spPr>
        <p:txBody>
          <a:bodyPr wrap="square" rtlCol="0">
            <a:spAutoFit/>
          </a:bodyPr>
          <a:lstStyle/>
          <a:p>
            <a:pPr algn="ctr">
              <a:lnSpc>
                <a:spcPts val="2200"/>
              </a:lnSpc>
            </a:pPr>
            <a:r>
              <a:rPr lang="el-GR" sz="2000" dirty="0">
                <a:latin typeface="Arial" panose="020B0604020202020204" pitchFamily="34" charset="0"/>
                <a:cs typeface="Arial" panose="020B0604020202020204" pitchFamily="34" charset="0"/>
              </a:rPr>
              <a:t>Θεωρείτε ότι η δωρεά οργάνων είναι σημαντική προσφορά και γιατί;</a:t>
            </a:r>
            <a:endParaRPr lang="en-GB"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54B58CA-E2D6-5349-915C-4E584E6AF325}"/>
              </a:ext>
            </a:extLst>
          </p:cNvPr>
          <p:cNvPicPr>
            <a:picLocks noChangeAspect="1"/>
          </p:cNvPicPr>
          <p:nvPr/>
        </p:nvPicPr>
        <p:blipFill>
          <a:blip r:embed="rId7"/>
          <a:stretch>
            <a:fillRect/>
          </a:stretch>
        </p:blipFill>
        <p:spPr>
          <a:xfrm>
            <a:off x="2160158" y="442578"/>
            <a:ext cx="7541111" cy="827683"/>
          </a:xfrm>
          <a:prstGeom prst="rect">
            <a:avLst/>
          </a:prstGeom>
        </p:spPr>
      </p:pic>
    </p:spTree>
    <p:extLst>
      <p:ext uri="{BB962C8B-B14F-4D97-AF65-F5344CB8AC3E}">
        <p14:creationId xmlns:p14="http://schemas.microsoft.com/office/powerpoint/2010/main" val="393438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53D859A0-FA5A-954E-95A9-D1C33E8061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8" name="Picture 7">
            <a:extLst>
              <a:ext uri="{FF2B5EF4-FFF2-40B4-BE49-F238E27FC236}">
                <a16:creationId xmlns:a16="http://schemas.microsoft.com/office/drawing/2014/main" id="{4AF90156-F575-504C-93E5-F66C4C6EE8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2891" y="-714393"/>
            <a:ext cx="19280887" cy="5598909"/>
          </a:xfrm>
          <a:prstGeom prst="rect">
            <a:avLst/>
          </a:prstGeom>
        </p:spPr>
      </p:pic>
    </p:spTree>
    <p:extLst>
      <p:ext uri="{BB962C8B-B14F-4D97-AF65-F5344CB8AC3E}">
        <p14:creationId xmlns:p14="http://schemas.microsoft.com/office/powerpoint/2010/main" val="4126460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4A68A748-46DB-6744-9199-723FDD6149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9994C51E-9B07-7340-80AA-AA79FEB18C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4167" y="0"/>
            <a:ext cx="7708605" cy="6858000"/>
          </a:xfrm>
          <a:prstGeom prst="rect">
            <a:avLst/>
          </a:prstGeom>
        </p:spPr>
      </p:pic>
      <p:sp>
        <p:nvSpPr>
          <p:cNvPr id="28" name="Rectangle 27">
            <a:extLst>
              <a:ext uri="{FF2B5EF4-FFF2-40B4-BE49-F238E27FC236}">
                <a16:creationId xmlns:a16="http://schemas.microsoft.com/office/drawing/2014/main" id="{B36C9639-232B-ED46-BFD4-03049CDB8A6F}"/>
              </a:ext>
            </a:extLst>
          </p:cNvPr>
          <p:cNvSpPr/>
          <p:nvPr/>
        </p:nvSpPr>
        <p:spPr>
          <a:xfrm>
            <a:off x="5664726" y="2548096"/>
            <a:ext cx="4872138" cy="1887696"/>
          </a:xfrm>
          <a:prstGeom prst="rect">
            <a:avLst/>
          </a:prstGeom>
        </p:spPr>
        <p:txBody>
          <a:bodyPr wrap="square">
            <a:spAutoFit/>
          </a:bodyPr>
          <a:lstStyle/>
          <a:p>
            <a:pPr algn="ctr">
              <a:lnSpc>
                <a:spcPts val="2000"/>
              </a:lnSpc>
            </a:pPr>
            <a:r>
              <a:rPr lang="el-GR" sz="1500" i="1" dirty="0">
                <a:solidFill>
                  <a:srgbClr val="FF0000"/>
                </a:solidFill>
                <a:latin typeface="Arial" panose="020B0604020202020204" pitchFamily="34" charset="0"/>
                <a:cs typeface="Arial" panose="020B0604020202020204" pitchFamily="34" charset="0"/>
              </a:rPr>
              <a:t>Μέσα από τους </a:t>
            </a:r>
            <a:r>
              <a:rPr lang="el-GR" sz="1500" i="1" dirty="0" err="1">
                <a:solidFill>
                  <a:srgbClr val="FF0000"/>
                </a:solidFill>
                <a:latin typeface="Arial" panose="020B0604020202020204" pitchFamily="34" charset="0"/>
                <a:cs typeface="Arial" panose="020B0604020202020204" pitchFamily="34" charset="0"/>
              </a:rPr>
              <a:t>Οργανούληδες</a:t>
            </a:r>
            <a:r>
              <a:rPr lang="el-GR" sz="1500" i="1" dirty="0">
                <a:solidFill>
                  <a:srgbClr val="FF0000"/>
                </a:solidFill>
                <a:latin typeface="Arial" panose="020B0604020202020204" pitchFamily="34" charset="0"/>
                <a:cs typeface="Arial" panose="020B0604020202020204" pitchFamily="34" charset="0"/>
              </a:rPr>
              <a:t>, οι μαθητές έχουν την ευκαιρία να γνωρίσουν τα όργανα του ανθρώπινου σώματος και να μάθουν περισσότερα για τον ξεχωριστό ρόλο τους και τη λειτουργία τους. Μια ιδανική αφετηρία για να αρχίσουν να διερευνούν την έννοια της δωρεάς οργάνων και για το πώς αυτή μπορεί να επηρεάσει θετικά τις ζωές άλλων ανθρώπων</a:t>
            </a:r>
            <a:r>
              <a:rPr lang="en-GB" sz="1500" i="1" dirty="0">
                <a:solidFill>
                  <a:srgbClr val="FF0000"/>
                </a:solidFill>
                <a:latin typeface="Arial" panose="020B0604020202020204" pitchFamily="34" charset="0"/>
                <a:cs typeface="Arial" panose="020B0604020202020204" pitchFamily="34" charset="0"/>
              </a:rPr>
              <a:t>.</a:t>
            </a:r>
            <a:endParaRPr lang="en-GB" sz="1500" dirty="0">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DEF4AC6-CFD1-FA4A-B1D4-84C8699AEB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64726" y="617477"/>
            <a:ext cx="4189313" cy="1513696"/>
          </a:xfrm>
          <a:prstGeom prst="rect">
            <a:avLst/>
          </a:prstGeom>
        </p:spPr>
      </p:pic>
    </p:spTree>
    <p:extLst>
      <p:ext uri="{BB962C8B-B14F-4D97-AF65-F5344CB8AC3E}">
        <p14:creationId xmlns:p14="http://schemas.microsoft.com/office/powerpoint/2010/main" val="3034214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6">
            <a:extLst>
              <a:ext uri="{FF2B5EF4-FFF2-40B4-BE49-F238E27FC236}">
                <a16:creationId xmlns:a16="http://schemas.microsoft.com/office/drawing/2014/main" id="{E5639CB7-8D9C-D74D-BC1E-0FD509838CF8}"/>
              </a:ext>
            </a:extLst>
          </p:cNvPr>
          <p:cNvSpPr txBox="1"/>
          <p:nvPr/>
        </p:nvSpPr>
        <p:spPr>
          <a:xfrm>
            <a:off x="300584" y="3542927"/>
            <a:ext cx="2472978"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latin typeface="Arial" panose="020B0604020202020204" pitchFamily="34" charset="0"/>
                <a:cs typeface="Arial" panose="020B0604020202020204" pitchFamily="34" charset="0"/>
              </a:rPr>
              <a:t>Ο </a:t>
            </a:r>
            <a:r>
              <a:rPr lang="el-GR" sz="1400" dirty="0" err="1">
                <a:latin typeface="Arial" panose="020B0604020202020204" pitchFamily="34" charset="0"/>
                <a:cs typeface="Arial" panose="020B0604020202020204" pitchFamily="34" charset="0"/>
              </a:rPr>
              <a:t>Κάπταιν</a:t>
            </a:r>
            <a:r>
              <a:rPr lang="el-GR" sz="1400" dirty="0">
                <a:latin typeface="Arial" panose="020B0604020202020204" pitchFamily="34" charset="0"/>
                <a:cs typeface="Arial" panose="020B0604020202020204" pitchFamily="34" charset="0"/>
              </a:rPr>
              <a:t> Μυελός</a:t>
            </a:r>
          </a:p>
          <a:p>
            <a:pPr algn="ctr"/>
            <a:r>
              <a:rPr lang="el-GR" sz="1400" dirty="0">
                <a:latin typeface="Arial" panose="020B0604020202020204" pitchFamily="34" charset="0"/>
                <a:cs typeface="Arial" panose="020B0604020202020204" pitchFamily="34" charset="0"/>
              </a:rPr>
              <a:t>(Μυελός των οστών) </a:t>
            </a:r>
          </a:p>
          <a:p>
            <a:pPr algn="ctr"/>
            <a:endParaRPr lang="el-GR" sz="1400" dirty="0">
              <a:latin typeface="Arial" panose="020B0604020202020204" pitchFamily="34" charset="0"/>
              <a:cs typeface="Arial" panose="020B0604020202020204" pitchFamily="34" charset="0"/>
            </a:endParaRPr>
          </a:p>
        </p:txBody>
      </p:sp>
      <p:sp>
        <p:nvSpPr>
          <p:cNvPr id="45" name="TextBox 9">
            <a:extLst>
              <a:ext uri="{FF2B5EF4-FFF2-40B4-BE49-F238E27FC236}">
                <a16:creationId xmlns:a16="http://schemas.microsoft.com/office/drawing/2014/main" id="{7A711660-93CE-C54D-81B7-EB1D46884535}"/>
              </a:ext>
            </a:extLst>
          </p:cNvPr>
          <p:cNvSpPr txBox="1"/>
          <p:nvPr/>
        </p:nvSpPr>
        <p:spPr>
          <a:xfrm>
            <a:off x="7061399" y="6101473"/>
            <a:ext cx="116153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latin typeface="Arial" panose="020B0604020202020204" pitchFamily="34" charset="0"/>
                <a:cs typeface="Arial" panose="020B0604020202020204" pitchFamily="34" charset="0"/>
              </a:rPr>
              <a:t>Πνεύμονες</a:t>
            </a:r>
            <a:endParaRPr lang="en-GB" sz="1400" dirty="0">
              <a:latin typeface="Arial" panose="020B0604020202020204" pitchFamily="34" charset="0"/>
              <a:cs typeface="Arial" panose="020B0604020202020204" pitchFamily="34" charset="0"/>
            </a:endParaRPr>
          </a:p>
        </p:txBody>
      </p:sp>
      <p:sp>
        <p:nvSpPr>
          <p:cNvPr id="46" name="TextBox 12">
            <a:extLst>
              <a:ext uri="{FF2B5EF4-FFF2-40B4-BE49-F238E27FC236}">
                <a16:creationId xmlns:a16="http://schemas.microsoft.com/office/drawing/2014/main" id="{0D8F480F-9871-0C48-B5C4-7D003B94879A}"/>
              </a:ext>
            </a:extLst>
          </p:cNvPr>
          <p:cNvSpPr txBox="1"/>
          <p:nvPr/>
        </p:nvSpPr>
        <p:spPr>
          <a:xfrm>
            <a:off x="3971891" y="6101473"/>
            <a:ext cx="1057487"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latin typeface="Arial" panose="020B0604020202020204" pitchFamily="34" charset="0"/>
                <a:cs typeface="Arial" panose="020B0604020202020204" pitchFamily="34" charset="0"/>
              </a:rPr>
              <a:t>Συκώτι (ήπαρ)</a:t>
            </a:r>
            <a:endParaRPr lang="en-GB" sz="1600" dirty="0">
              <a:latin typeface="Arial" panose="020B0604020202020204" pitchFamily="34" charset="0"/>
              <a:cs typeface="Arial" panose="020B0604020202020204" pitchFamily="34" charset="0"/>
            </a:endParaRPr>
          </a:p>
        </p:txBody>
      </p:sp>
      <p:sp>
        <p:nvSpPr>
          <p:cNvPr id="47" name="TextBox 15">
            <a:extLst>
              <a:ext uri="{FF2B5EF4-FFF2-40B4-BE49-F238E27FC236}">
                <a16:creationId xmlns:a16="http://schemas.microsoft.com/office/drawing/2014/main" id="{774B4F57-3463-1C41-BECF-6952F946BF51}"/>
              </a:ext>
            </a:extLst>
          </p:cNvPr>
          <p:cNvSpPr txBox="1"/>
          <p:nvPr/>
        </p:nvSpPr>
        <p:spPr>
          <a:xfrm>
            <a:off x="9871625" y="6101473"/>
            <a:ext cx="118760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latin typeface="Arial" panose="020B0604020202020204" pitchFamily="34" charset="0"/>
                <a:cs typeface="Arial" panose="020B0604020202020204" pitchFamily="34" charset="0"/>
              </a:rPr>
              <a:t>Πάγκρεας</a:t>
            </a:r>
            <a:endParaRPr lang="en-GB" sz="1600" dirty="0">
              <a:latin typeface="Arial" panose="020B0604020202020204" pitchFamily="34" charset="0"/>
              <a:cs typeface="Arial" panose="020B0604020202020204" pitchFamily="34" charset="0"/>
            </a:endParaRPr>
          </a:p>
        </p:txBody>
      </p:sp>
      <p:sp>
        <p:nvSpPr>
          <p:cNvPr id="48" name="TextBox 16">
            <a:extLst>
              <a:ext uri="{FF2B5EF4-FFF2-40B4-BE49-F238E27FC236}">
                <a16:creationId xmlns:a16="http://schemas.microsoft.com/office/drawing/2014/main" id="{4E73ACEA-2362-B34A-8CE3-2CB5274AD680}"/>
              </a:ext>
            </a:extLst>
          </p:cNvPr>
          <p:cNvSpPr txBox="1"/>
          <p:nvPr/>
        </p:nvSpPr>
        <p:spPr>
          <a:xfrm>
            <a:off x="9618333" y="3593796"/>
            <a:ext cx="1818471"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latin typeface="Arial" panose="020B0604020202020204" pitchFamily="34" charset="0"/>
                <a:cs typeface="Arial" panose="020B0604020202020204" pitchFamily="34" charset="0"/>
              </a:rPr>
              <a:t>Λεπτό έντερο</a:t>
            </a:r>
            <a:endParaRPr lang="en-GB" sz="1400" dirty="0">
              <a:latin typeface="Arial" panose="020B0604020202020204" pitchFamily="34" charset="0"/>
              <a:cs typeface="Arial" panose="020B0604020202020204" pitchFamily="34" charset="0"/>
            </a:endParaRPr>
          </a:p>
        </p:txBody>
      </p:sp>
      <p:sp>
        <p:nvSpPr>
          <p:cNvPr id="49" name="TextBox 17">
            <a:extLst>
              <a:ext uri="{FF2B5EF4-FFF2-40B4-BE49-F238E27FC236}">
                <a16:creationId xmlns:a16="http://schemas.microsoft.com/office/drawing/2014/main" id="{9CDCF16E-EE9D-F744-B714-651B728C4090}"/>
              </a:ext>
            </a:extLst>
          </p:cNvPr>
          <p:cNvSpPr txBox="1"/>
          <p:nvPr/>
        </p:nvSpPr>
        <p:spPr>
          <a:xfrm>
            <a:off x="835788" y="6101473"/>
            <a:ext cx="158061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latin typeface="Arial" panose="020B0604020202020204" pitchFamily="34" charset="0"/>
                <a:cs typeface="Arial" panose="020B0604020202020204" pitchFamily="34" charset="0"/>
              </a:rPr>
              <a:t>Μάτι </a:t>
            </a: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r>
              <a:rPr lang="el-GR" sz="1400" dirty="0">
                <a:latin typeface="Arial" panose="020B0604020202020204" pitchFamily="34" charset="0"/>
                <a:cs typeface="Arial" panose="020B0604020202020204" pitchFamily="34" charset="0"/>
              </a:rPr>
              <a:t>(οφθαλμός)</a:t>
            </a:r>
            <a:endParaRPr lang="en-GB" sz="1600" dirty="0">
              <a:latin typeface="Arial" panose="020B0604020202020204" pitchFamily="34" charset="0"/>
              <a:cs typeface="Arial" panose="020B0604020202020204" pitchFamily="34" charset="0"/>
            </a:endParaRPr>
          </a:p>
        </p:txBody>
      </p:sp>
      <p:sp>
        <p:nvSpPr>
          <p:cNvPr id="50" name="TextBox 18">
            <a:extLst>
              <a:ext uri="{FF2B5EF4-FFF2-40B4-BE49-F238E27FC236}">
                <a16:creationId xmlns:a16="http://schemas.microsoft.com/office/drawing/2014/main" id="{45F51D32-D48A-F44A-9C01-18C0D28A54B8}"/>
              </a:ext>
            </a:extLst>
          </p:cNvPr>
          <p:cNvSpPr txBox="1"/>
          <p:nvPr/>
        </p:nvSpPr>
        <p:spPr>
          <a:xfrm>
            <a:off x="4023129" y="3590059"/>
            <a:ext cx="1039845"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latin typeface="Arial" panose="020B0604020202020204" pitchFamily="34" charset="0"/>
                <a:cs typeface="Arial" panose="020B0604020202020204" pitchFamily="34" charset="0"/>
              </a:rPr>
              <a:t>Καρδιά</a:t>
            </a:r>
            <a:endParaRPr lang="en-GB" dirty="0">
              <a:latin typeface="Arial" panose="020B0604020202020204" pitchFamily="34" charset="0"/>
              <a:cs typeface="Arial" panose="020B0604020202020204" pitchFamily="34" charset="0"/>
            </a:endParaRPr>
          </a:p>
        </p:txBody>
      </p:sp>
      <p:sp>
        <p:nvSpPr>
          <p:cNvPr id="51" name="TextBox 20">
            <a:extLst>
              <a:ext uri="{FF2B5EF4-FFF2-40B4-BE49-F238E27FC236}">
                <a16:creationId xmlns:a16="http://schemas.microsoft.com/office/drawing/2014/main" id="{98D8EB8A-F0DE-644A-B574-2A93567BFAB5}"/>
              </a:ext>
            </a:extLst>
          </p:cNvPr>
          <p:cNvSpPr txBox="1"/>
          <p:nvPr/>
        </p:nvSpPr>
        <p:spPr>
          <a:xfrm>
            <a:off x="7080238" y="3598080"/>
            <a:ext cx="937021"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err="1">
                <a:latin typeface="Arial" panose="020B0604020202020204" pitchFamily="34" charset="0"/>
                <a:cs typeface="Arial" panose="020B0604020202020204" pitchFamily="34" charset="0"/>
              </a:rPr>
              <a:t>Νεφρός</a:t>
            </a:r>
            <a:r>
              <a:rPr lang="el-GR" sz="1400" dirty="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p:txBody>
      </p:sp>
      <p:pic>
        <p:nvPicPr>
          <p:cNvPr id="52" name="Picture 51">
            <a:extLst>
              <a:ext uri="{FF2B5EF4-FFF2-40B4-BE49-F238E27FC236}">
                <a16:creationId xmlns:a16="http://schemas.microsoft.com/office/drawing/2014/main" id="{30167AA6-CB55-844F-BDD7-68869D8B83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815" y="4139874"/>
            <a:ext cx="1964634" cy="1964634"/>
          </a:xfrm>
          <a:prstGeom prst="rect">
            <a:avLst/>
          </a:prstGeom>
        </p:spPr>
      </p:pic>
      <p:pic>
        <p:nvPicPr>
          <p:cNvPr id="53" name="Picture 52" descr="LUNGS">
            <a:extLst>
              <a:ext uri="{FF2B5EF4-FFF2-40B4-BE49-F238E27FC236}">
                <a16:creationId xmlns:a16="http://schemas.microsoft.com/office/drawing/2014/main" id="{55C99262-FC89-1046-8E21-C271EB1CB72E}"/>
              </a:ext>
            </a:extLst>
          </p:cNvPr>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49840" y="4126983"/>
            <a:ext cx="1946402" cy="194652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LIVER">
            <a:extLst>
              <a:ext uri="{FF2B5EF4-FFF2-40B4-BE49-F238E27FC236}">
                <a16:creationId xmlns:a16="http://schemas.microsoft.com/office/drawing/2014/main" id="{2F1CA034-4179-534A-A76B-ABF0FFC049C2}"/>
              </a:ext>
            </a:extLst>
          </p:cNvPr>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70617" y="4118935"/>
            <a:ext cx="1983050" cy="195457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4BC92E3-1961-964F-B4F0-332E09DB3C4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92415" y="1033900"/>
            <a:ext cx="2496858" cy="2496858"/>
          </a:xfrm>
          <a:prstGeom prst="rect">
            <a:avLst/>
          </a:prstGeom>
        </p:spPr>
      </p:pic>
      <p:pic>
        <p:nvPicPr>
          <p:cNvPr id="56" name="Picture 55">
            <a:extLst>
              <a:ext uri="{FF2B5EF4-FFF2-40B4-BE49-F238E27FC236}">
                <a16:creationId xmlns:a16="http://schemas.microsoft.com/office/drawing/2014/main" id="{A24FF61E-E493-9C4B-A9D3-2308839C1C3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4356" y="1073561"/>
            <a:ext cx="2457393" cy="2529495"/>
          </a:xfrm>
          <a:prstGeom prst="rect">
            <a:avLst/>
          </a:prstGeom>
        </p:spPr>
      </p:pic>
      <p:pic>
        <p:nvPicPr>
          <p:cNvPr id="57" name="Picture 56">
            <a:extLst>
              <a:ext uri="{FF2B5EF4-FFF2-40B4-BE49-F238E27FC236}">
                <a16:creationId xmlns:a16="http://schemas.microsoft.com/office/drawing/2014/main" id="{473441B2-E5E5-9E49-8BE1-91B080D04C5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90584" y="1535273"/>
            <a:ext cx="1965685" cy="1965685"/>
          </a:xfrm>
          <a:prstGeom prst="rect">
            <a:avLst/>
          </a:prstGeom>
        </p:spPr>
      </p:pic>
      <p:pic>
        <p:nvPicPr>
          <p:cNvPr id="58" name="Picture 57">
            <a:extLst>
              <a:ext uri="{FF2B5EF4-FFF2-40B4-BE49-F238E27FC236}">
                <a16:creationId xmlns:a16="http://schemas.microsoft.com/office/drawing/2014/main" id="{F7296184-81BB-A743-983E-AA94EF2D815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54337" y="1566928"/>
            <a:ext cx="2022262" cy="2022262"/>
          </a:xfrm>
          <a:prstGeom prst="rect">
            <a:avLst/>
          </a:prstGeom>
        </p:spPr>
      </p:pic>
      <p:pic>
        <p:nvPicPr>
          <p:cNvPr id="59" name="Picture 58">
            <a:extLst>
              <a:ext uri="{FF2B5EF4-FFF2-40B4-BE49-F238E27FC236}">
                <a16:creationId xmlns:a16="http://schemas.microsoft.com/office/drawing/2014/main" id="{C1C033B8-017C-8041-9ABF-7FB8524D87F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805772" y="4104107"/>
            <a:ext cx="2085643" cy="2085643"/>
          </a:xfrm>
          <a:prstGeom prst="rect">
            <a:avLst/>
          </a:prstGeom>
        </p:spPr>
      </p:pic>
      <p:pic>
        <p:nvPicPr>
          <p:cNvPr id="61" name="Picture 60">
            <a:extLst>
              <a:ext uri="{FF2B5EF4-FFF2-40B4-BE49-F238E27FC236}">
                <a16:creationId xmlns:a16="http://schemas.microsoft.com/office/drawing/2014/main" id="{E7B7059A-0FC0-C848-9088-E2819E80578C}"/>
              </a:ext>
            </a:extLst>
          </p:cNvPr>
          <p:cNvPicPr>
            <a:picLocks noChangeAspect="1"/>
          </p:cNvPicPr>
          <p:nvPr/>
        </p:nvPicPr>
        <p:blipFill>
          <a:blip r:embed="rId11"/>
          <a:stretch>
            <a:fillRect/>
          </a:stretch>
        </p:blipFill>
        <p:spPr>
          <a:xfrm>
            <a:off x="2349677" y="233307"/>
            <a:ext cx="7174523" cy="704890"/>
          </a:xfrm>
          <a:prstGeom prst="rect">
            <a:avLst/>
          </a:prstGeom>
        </p:spPr>
      </p:pic>
    </p:spTree>
    <p:extLst>
      <p:ext uri="{BB962C8B-B14F-4D97-AF65-F5344CB8AC3E}">
        <p14:creationId xmlns:p14="http://schemas.microsoft.com/office/powerpoint/2010/main" val="892001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3EB46555-97C4-6F43-999F-9F42DCB0A4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794" r="32993"/>
          <a:stretch/>
        </p:blipFill>
        <p:spPr>
          <a:xfrm>
            <a:off x="9192344" y="3941025"/>
            <a:ext cx="2451548" cy="2531840"/>
          </a:xfrm>
          <a:prstGeom prst="rect">
            <a:avLst/>
          </a:prstGeom>
        </p:spPr>
      </p:pic>
      <p:pic>
        <p:nvPicPr>
          <p:cNvPr id="68" name="Picture 67">
            <a:extLst>
              <a:ext uri="{FF2B5EF4-FFF2-40B4-BE49-F238E27FC236}">
                <a16:creationId xmlns:a16="http://schemas.microsoft.com/office/drawing/2014/main" id="{4E6BAC4E-95DB-0A43-A99F-F12E92F35C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8909"/>
          <a:stretch/>
        </p:blipFill>
        <p:spPr>
          <a:xfrm>
            <a:off x="6368715" y="1690066"/>
            <a:ext cx="2164572" cy="2531840"/>
          </a:xfrm>
          <a:prstGeom prst="rect">
            <a:avLst/>
          </a:prstGeom>
        </p:spPr>
      </p:pic>
      <p:pic>
        <p:nvPicPr>
          <p:cNvPr id="35" name="Picture 34">
            <a:extLst>
              <a:ext uri="{FF2B5EF4-FFF2-40B4-BE49-F238E27FC236}">
                <a16:creationId xmlns:a16="http://schemas.microsoft.com/office/drawing/2014/main" id="{C7DEF6D7-A02A-744C-905C-B2EE1DB0C3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8909"/>
          <a:stretch/>
        </p:blipFill>
        <p:spPr>
          <a:xfrm>
            <a:off x="642085" y="1689887"/>
            <a:ext cx="2164572" cy="2531840"/>
          </a:xfrm>
          <a:prstGeom prst="rect">
            <a:avLst/>
          </a:prstGeom>
        </p:spPr>
      </p:pic>
      <p:pic>
        <p:nvPicPr>
          <p:cNvPr id="12" name="Picture 11">
            <a:extLst>
              <a:ext uri="{FF2B5EF4-FFF2-40B4-BE49-F238E27FC236}">
                <a16:creationId xmlns:a16="http://schemas.microsoft.com/office/drawing/2014/main" id="{4E60C238-5F18-914A-9747-D209EBE25A1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93405" y="3690685"/>
            <a:ext cx="3441303" cy="3441303"/>
          </a:xfrm>
          <a:prstGeom prst="rect">
            <a:avLst/>
          </a:prstGeom>
        </p:spPr>
      </p:pic>
      <p:pic>
        <p:nvPicPr>
          <p:cNvPr id="11" name="Picture 10">
            <a:extLst>
              <a:ext uri="{FF2B5EF4-FFF2-40B4-BE49-F238E27FC236}">
                <a16:creationId xmlns:a16="http://schemas.microsoft.com/office/drawing/2014/main" id="{E67421C9-CF3E-EA44-8392-BFD841DF98B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10800000">
            <a:off x="8679919" y="1085849"/>
            <a:ext cx="3407306" cy="3167635"/>
          </a:xfrm>
          <a:prstGeom prst="rect">
            <a:avLst/>
          </a:prstGeom>
        </p:spPr>
      </p:pic>
      <p:pic>
        <p:nvPicPr>
          <p:cNvPr id="7" name="Picture 6">
            <a:extLst>
              <a:ext uri="{FF2B5EF4-FFF2-40B4-BE49-F238E27FC236}">
                <a16:creationId xmlns:a16="http://schemas.microsoft.com/office/drawing/2014/main" id="{28DDE7F4-1F90-9742-A6D3-23591959425F}"/>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940560" y="3899550"/>
            <a:ext cx="3344355" cy="3344355"/>
          </a:xfrm>
          <a:prstGeom prst="rect">
            <a:avLst/>
          </a:prstGeom>
        </p:spPr>
      </p:pic>
      <p:sp>
        <p:nvSpPr>
          <p:cNvPr id="53" name="object 3">
            <a:extLst>
              <a:ext uri="{FF2B5EF4-FFF2-40B4-BE49-F238E27FC236}">
                <a16:creationId xmlns:a16="http://schemas.microsoft.com/office/drawing/2014/main" id="{005211B6-D622-DD46-B671-74BC43956707}"/>
              </a:ext>
            </a:extLst>
          </p:cNvPr>
          <p:cNvSpPr txBox="1">
            <a:spLocks/>
          </p:cNvSpPr>
          <p:nvPr/>
        </p:nvSpPr>
        <p:spPr>
          <a:xfrm>
            <a:off x="923133" y="3650025"/>
            <a:ext cx="1834145" cy="53086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Μυελός των οστών</a:t>
            </a:r>
            <a:endParaRPr lang="en-GB" sz="1400" dirty="0">
              <a:solidFill>
                <a:schemeClr val="bg1"/>
              </a:solidFill>
              <a:latin typeface="Arial" panose="020B0604020202020204" pitchFamily="34" charset="0"/>
              <a:cs typeface="Arial" panose="020B0604020202020204" pitchFamily="34" charset="0"/>
            </a:endParaRPr>
          </a:p>
        </p:txBody>
      </p:sp>
      <p:pic>
        <p:nvPicPr>
          <p:cNvPr id="54" name="Picture 53">
            <a:extLst>
              <a:ext uri="{FF2B5EF4-FFF2-40B4-BE49-F238E27FC236}">
                <a16:creationId xmlns:a16="http://schemas.microsoft.com/office/drawing/2014/main" id="{F129BADB-EE5E-3249-AEF4-F416E2E66E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794" r="32993"/>
          <a:stretch/>
        </p:blipFill>
        <p:spPr>
          <a:xfrm>
            <a:off x="3522894" y="3941025"/>
            <a:ext cx="2451548" cy="2531840"/>
          </a:xfrm>
          <a:prstGeom prst="rect">
            <a:avLst/>
          </a:prstGeom>
        </p:spPr>
      </p:pic>
      <p:sp>
        <p:nvSpPr>
          <p:cNvPr id="64" name="object 3">
            <a:extLst>
              <a:ext uri="{FF2B5EF4-FFF2-40B4-BE49-F238E27FC236}">
                <a16:creationId xmlns:a16="http://schemas.microsoft.com/office/drawing/2014/main" id="{6F9912B7-3D0C-5042-85A0-EF8CFF24DE3F}"/>
              </a:ext>
            </a:extLst>
          </p:cNvPr>
          <p:cNvSpPr txBox="1">
            <a:spLocks/>
          </p:cNvSpPr>
          <p:nvPr/>
        </p:nvSpPr>
        <p:spPr>
          <a:xfrm>
            <a:off x="3844713" y="5942259"/>
            <a:ext cx="1816619" cy="52477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Συκώτι (Ήπαρ)</a:t>
            </a:r>
            <a:endParaRPr lang="en-GB" sz="1400" dirty="0">
              <a:solidFill>
                <a:schemeClr val="bg1"/>
              </a:solidFill>
              <a:latin typeface="Arial" panose="020B0604020202020204" pitchFamily="34" charset="0"/>
              <a:cs typeface="Arial" panose="020B0604020202020204" pitchFamily="34" charset="0"/>
            </a:endParaRPr>
          </a:p>
        </p:txBody>
      </p:sp>
      <p:sp>
        <p:nvSpPr>
          <p:cNvPr id="67" name="object 3">
            <a:extLst>
              <a:ext uri="{FF2B5EF4-FFF2-40B4-BE49-F238E27FC236}">
                <a16:creationId xmlns:a16="http://schemas.microsoft.com/office/drawing/2014/main" id="{4F19215A-4C1A-1B43-8FAB-19E87D5633DD}"/>
              </a:ext>
            </a:extLst>
          </p:cNvPr>
          <p:cNvSpPr txBox="1">
            <a:spLocks/>
          </p:cNvSpPr>
          <p:nvPr/>
        </p:nvSpPr>
        <p:spPr>
          <a:xfrm>
            <a:off x="6531392" y="3701069"/>
            <a:ext cx="1982844" cy="53086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Πνεύμονες</a:t>
            </a:r>
            <a:endParaRPr lang="en-GB" sz="1300" dirty="0">
              <a:solidFill>
                <a:schemeClr val="bg1"/>
              </a:solidFill>
              <a:latin typeface="Arial" panose="020B0604020202020204" pitchFamily="34" charset="0"/>
              <a:cs typeface="Arial" panose="020B0604020202020204" pitchFamily="34" charset="0"/>
            </a:endParaRPr>
          </a:p>
        </p:txBody>
      </p:sp>
      <p:sp>
        <p:nvSpPr>
          <p:cNvPr id="74" name="object 3">
            <a:extLst>
              <a:ext uri="{FF2B5EF4-FFF2-40B4-BE49-F238E27FC236}">
                <a16:creationId xmlns:a16="http://schemas.microsoft.com/office/drawing/2014/main" id="{7005CB5C-524E-3D4F-9FF2-FD69C8F45173}"/>
              </a:ext>
            </a:extLst>
          </p:cNvPr>
          <p:cNvSpPr txBox="1">
            <a:spLocks/>
          </p:cNvSpPr>
          <p:nvPr/>
        </p:nvSpPr>
        <p:spPr>
          <a:xfrm>
            <a:off x="9416150" y="5985525"/>
            <a:ext cx="1981727" cy="49548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Μάτι (Οφθαλμός)</a:t>
            </a:r>
            <a:endParaRPr lang="en-GB" sz="13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639648-297B-6441-B899-8FFB5E8A1643}"/>
              </a:ext>
            </a:extLst>
          </p:cNvPr>
          <p:cNvSpPr txBox="1"/>
          <p:nvPr/>
        </p:nvSpPr>
        <p:spPr>
          <a:xfrm>
            <a:off x="705669" y="4958149"/>
            <a:ext cx="2482452" cy="1246495"/>
          </a:xfrm>
          <a:prstGeom prst="rect">
            <a:avLst/>
          </a:prstGeom>
          <a:noFill/>
          <a:effectLst>
            <a:outerShdw blurRad="50800" dist="50800" dir="5400000" algn="ctr" rotWithShape="0">
              <a:srgbClr val="000000">
                <a:alpha val="0"/>
              </a:srgbClr>
            </a:outerShdw>
            <a:reflection endPos="0" dist="50800" dir="5400000" sy="-100000" algn="bl" rotWithShape="0"/>
          </a:effectLst>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Είναι το πολυάσχολο εργοστάσιο του οργανισμού μας, με περισσότερες από 200 διαφορετικές λειτουργίες!</a:t>
            </a:r>
            <a:endParaRPr lang="en-GB" sz="1400" dirty="0">
              <a:solidFill>
                <a:schemeClr val="tx1">
                  <a:alpha val="70000"/>
                </a:schemeClr>
              </a:solidFill>
              <a:latin typeface="Arial" panose="020B0604020202020204" pitchFamily="34" charset="0"/>
              <a:cs typeface="Arial" panose="020B0604020202020204" pitchFamily="34" charset="0"/>
            </a:endParaRPr>
          </a:p>
        </p:txBody>
      </p:sp>
      <p:pic>
        <p:nvPicPr>
          <p:cNvPr id="75" name="Picture 74">
            <a:extLst>
              <a:ext uri="{FF2B5EF4-FFF2-40B4-BE49-F238E27FC236}">
                <a16:creationId xmlns:a16="http://schemas.microsoft.com/office/drawing/2014/main" id="{8DDAFB56-7066-2546-9D2F-3B407A8630A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836905" y="840746"/>
            <a:ext cx="3378653" cy="3378653"/>
          </a:xfrm>
          <a:prstGeom prst="rect">
            <a:avLst/>
          </a:prstGeom>
        </p:spPr>
      </p:pic>
      <p:sp>
        <p:nvSpPr>
          <p:cNvPr id="76" name="TextBox 75">
            <a:extLst>
              <a:ext uri="{FF2B5EF4-FFF2-40B4-BE49-F238E27FC236}">
                <a16:creationId xmlns:a16="http://schemas.microsoft.com/office/drawing/2014/main" id="{318A01BC-E6A6-944D-8A05-1F9B228B1651}"/>
              </a:ext>
            </a:extLst>
          </p:cNvPr>
          <p:cNvSpPr txBox="1"/>
          <p:nvPr/>
        </p:nvSpPr>
        <p:spPr>
          <a:xfrm>
            <a:off x="3534708" y="1791885"/>
            <a:ext cx="2368718" cy="1985159"/>
          </a:xfrm>
          <a:prstGeom prst="rect">
            <a:avLst/>
          </a:prstGeom>
          <a:noFill/>
          <a:effectLst>
            <a:outerShdw blurRad="50800" dist="50800" dir="5400000" algn="ctr" rotWithShape="0">
              <a:srgbClr val="000000">
                <a:alpha val="0"/>
              </a:srgbClr>
            </a:outerShdw>
            <a:reflection endPos="0" dist="50800" dir="5400000" sy="-100000" algn="bl" rotWithShape="0"/>
          </a:effectLst>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Είναι ένα όργανο-παρατηρητής με σφαιρικό σχήμα, το οποίο αφήνει το φως να μπει και στέλνει στον εγκέφαλό μας μηνύματα που μας επιτρέπουν να βλέπουμε.</a:t>
            </a:r>
            <a:endParaRPr lang="en-GB" dirty="0">
              <a:solidFill>
                <a:schemeClr val="tx1">
                  <a:alpha val="70000"/>
                </a:schemeClr>
              </a:solidFill>
              <a:latin typeface="Arial" panose="020B0604020202020204" pitchFamily="34" charset="0"/>
              <a:cs typeface="Arial" panose="020B0604020202020204" pitchFamily="34" charset="0"/>
            </a:endParaRPr>
          </a:p>
          <a:p>
            <a:endParaRPr lang="en-US" dirty="0"/>
          </a:p>
        </p:txBody>
      </p:sp>
      <p:sp>
        <p:nvSpPr>
          <p:cNvPr id="80" name="TextBox 79">
            <a:extLst>
              <a:ext uri="{FF2B5EF4-FFF2-40B4-BE49-F238E27FC236}">
                <a16:creationId xmlns:a16="http://schemas.microsoft.com/office/drawing/2014/main" id="{C6A254CE-C39B-0247-A1D8-583B47D50366}"/>
              </a:ext>
            </a:extLst>
          </p:cNvPr>
          <p:cNvSpPr txBox="1"/>
          <p:nvPr/>
        </p:nvSpPr>
        <p:spPr>
          <a:xfrm>
            <a:off x="6442429" y="5093099"/>
            <a:ext cx="2588530" cy="1015663"/>
          </a:xfrm>
          <a:prstGeom prst="rect">
            <a:avLst/>
          </a:prstGeom>
          <a:noFill/>
          <a:effectLst>
            <a:outerShdw blurRad="50800" dist="50800" dir="5400000" algn="ctr" rotWithShape="0">
              <a:srgbClr val="000000">
                <a:alpha val="0"/>
              </a:srgbClr>
            </a:outerShdw>
            <a:reflection endPos="0" dist="50800" dir="5400000" sy="-100000" algn="bl" rotWithShape="0"/>
          </a:effectLst>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Αυτός ο ήρωας στηρίζει </a:t>
            </a:r>
            <a:br>
              <a:rPr lang="el-GR" sz="1400" dirty="0">
                <a:latin typeface="Arial" panose="020B0604020202020204" pitchFamily="34" charset="0"/>
                <a:cs typeface="Arial" panose="020B0604020202020204" pitchFamily="34" charset="0"/>
              </a:rPr>
            </a:br>
            <a:r>
              <a:rPr lang="el-GR" sz="1400" dirty="0">
                <a:latin typeface="Arial" panose="020B0604020202020204" pitchFamily="34" charset="0"/>
                <a:cs typeface="Arial" panose="020B0604020202020204" pitchFamily="34" charset="0"/>
              </a:rPr>
              <a:t>όλη την ομάδα. Παράγει τα ερυθρά αιμοσφαίρια, αλλά δεν είναι όργανο. </a:t>
            </a:r>
            <a:endParaRPr lang="en-US" dirty="0"/>
          </a:p>
        </p:txBody>
      </p:sp>
      <p:sp>
        <p:nvSpPr>
          <p:cNvPr id="82" name="TextBox 81">
            <a:extLst>
              <a:ext uri="{FF2B5EF4-FFF2-40B4-BE49-F238E27FC236}">
                <a16:creationId xmlns:a16="http://schemas.microsoft.com/office/drawing/2014/main" id="{81061B61-D27A-754C-92BD-B50487ED4F58}"/>
              </a:ext>
            </a:extLst>
          </p:cNvPr>
          <p:cNvSpPr txBox="1"/>
          <p:nvPr/>
        </p:nvSpPr>
        <p:spPr>
          <a:xfrm>
            <a:off x="9416150" y="2243845"/>
            <a:ext cx="2056380" cy="1015663"/>
          </a:xfrm>
          <a:prstGeom prst="rect">
            <a:avLst/>
          </a:prstGeom>
          <a:noFill/>
          <a:effectLst>
            <a:outerShdw blurRad="50800" dist="50800" dir="5400000" algn="ctr" rotWithShape="0">
              <a:srgbClr val="000000">
                <a:alpha val="0"/>
              </a:srgbClr>
            </a:outerShdw>
            <a:reflection endPos="0" dist="50800" dir="5400000" sy="-100000" algn="bl" rotWithShape="0"/>
          </a:effectLst>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Αυτά τα όργανα μένουν πάντα ενωμένα και μοιάζουν σαν δίδυμα αδέρφια. </a:t>
            </a:r>
            <a:endParaRPr lang="en-GB" sz="1400" dirty="0">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A5B28A39-DEB1-4040-A4D7-9CD7F2F3D36A}"/>
              </a:ext>
            </a:extLst>
          </p:cNvPr>
          <p:cNvSpPr/>
          <p:nvPr/>
        </p:nvSpPr>
        <p:spPr>
          <a:xfrm>
            <a:off x="4488160" y="5844972"/>
            <a:ext cx="568006" cy="152318"/>
          </a:xfrm>
          <a:prstGeom prst="ellipse">
            <a:avLst/>
          </a:prstGeom>
          <a:solidFill>
            <a:srgbClr val="86A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4289F4D7-B70E-B044-A4C6-1B311DF267FC}"/>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107317" y="4639733"/>
            <a:ext cx="1391525" cy="1391525"/>
          </a:xfrm>
          <a:prstGeom prst="rect">
            <a:avLst/>
          </a:prstGeom>
        </p:spPr>
      </p:pic>
      <p:sp>
        <p:nvSpPr>
          <p:cNvPr id="36" name="Oval 35">
            <a:extLst>
              <a:ext uri="{FF2B5EF4-FFF2-40B4-BE49-F238E27FC236}">
                <a16:creationId xmlns:a16="http://schemas.microsoft.com/office/drawing/2014/main" id="{D908D759-5396-C044-AEA3-3F5E37BA66F2}"/>
              </a:ext>
            </a:extLst>
          </p:cNvPr>
          <p:cNvSpPr/>
          <p:nvPr/>
        </p:nvSpPr>
        <p:spPr>
          <a:xfrm>
            <a:off x="1501715" y="3587235"/>
            <a:ext cx="609998" cy="122472"/>
          </a:xfrm>
          <a:prstGeom prst="ellipse">
            <a:avLst/>
          </a:prstGeom>
          <a:solidFill>
            <a:srgbClr val="D5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23C87157-62D0-F442-AE24-E9B4931E6D76}"/>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24748" y="1803403"/>
            <a:ext cx="1918452" cy="1918452"/>
          </a:xfrm>
          <a:prstGeom prst="rect">
            <a:avLst/>
          </a:prstGeom>
        </p:spPr>
      </p:pic>
      <p:sp>
        <p:nvSpPr>
          <p:cNvPr id="40" name="Oval 39">
            <a:extLst>
              <a:ext uri="{FF2B5EF4-FFF2-40B4-BE49-F238E27FC236}">
                <a16:creationId xmlns:a16="http://schemas.microsoft.com/office/drawing/2014/main" id="{35A8B453-DCC9-7D4D-9C91-F9669E8A266E}"/>
              </a:ext>
            </a:extLst>
          </p:cNvPr>
          <p:cNvSpPr/>
          <p:nvPr/>
        </p:nvSpPr>
        <p:spPr>
          <a:xfrm>
            <a:off x="6926655" y="3561347"/>
            <a:ext cx="461192" cy="108444"/>
          </a:xfrm>
          <a:prstGeom prst="ellipse">
            <a:avLst/>
          </a:prstGeom>
          <a:solidFill>
            <a:srgbClr val="D5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E6C38DC-FEDE-3D48-85FE-259F8FD8DB6D}"/>
              </a:ext>
            </a:extLst>
          </p:cNvPr>
          <p:cNvSpPr/>
          <p:nvPr/>
        </p:nvSpPr>
        <p:spPr>
          <a:xfrm>
            <a:off x="7584381" y="3561347"/>
            <a:ext cx="461192" cy="108444"/>
          </a:xfrm>
          <a:prstGeom prst="ellipse">
            <a:avLst/>
          </a:prstGeom>
          <a:solidFill>
            <a:srgbClr val="D5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BAC52EE-A51D-8C42-AC73-5E4609B672E6}"/>
              </a:ext>
            </a:extLst>
          </p:cNvPr>
          <p:cNvPicPr>
            <a:picLocks noChangeAspect="1"/>
          </p:cNvPicPr>
          <p:nvPr/>
        </p:nvPicPr>
        <p:blipFill>
          <a:blip r:embed="rId10"/>
          <a:stretch>
            <a:fillRect/>
          </a:stretch>
        </p:blipFill>
        <p:spPr>
          <a:xfrm>
            <a:off x="4345883" y="254342"/>
            <a:ext cx="5010122" cy="1361854"/>
          </a:xfrm>
          <a:prstGeom prst="rect">
            <a:avLst/>
          </a:prstGeom>
        </p:spPr>
      </p:pic>
      <p:pic>
        <p:nvPicPr>
          <p:cNvPr id="39" name="Picture 38">
            <a:extLst>
              <a:ext uri="{FF2B5EF4-FFF2-40B4-BE49-F238E27FC236}">
                <a16:creationId xmlns:a16="http://schemas.microsoft.com/office/drawing/2014/main" id="{82F59981-7943-1049-A0AF-866E0167F714}"/>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512378" y="1876812"/>
            <a:ext cx="1937355" cy="1937355"/>
          </a:xfrm>
          <a:prstGeom prst="rect">
            <a:avLst/>
          </a:prstGeom>
        </p:spPr>
      </p:pic>
      <p:sp>
        <p:nvSpPr>
          <p:cNvPr id="43" name="Oval 42">
            <a:extLst>
              <a:ext uri="{FF2B5EF4-FFF2-40B4-BE49-F238E27FC236}">
                <a16:creationId xmlns:a16="http://schemas.microsoft.com/office/drawing/2014/main" id="{F38F1E6A-F1F3-F242-8A41-3525D745513E}"/>
              </a:ext>
            </a:extLst>
          </p:cNvPr>
          <p:cNvSpPr/>
          <p:nvPr/>
        </p:nvSpPr>
        <p:spPr>
          <a:xfrm>
            <a:off x="10104385" y="5820909"/>
            <a:ext cx="568006" cy="152318"/>
          </a:xfrm>
          <a:prstGeom prst="ellipse">
            <a:avLst/>
          </a:prstGeom>
          <a:solidFill>
            <a:srgbClr val="86A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913CC861-E810-B34C-A997-DE485ADDADC3}"/>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9759311" y="4639486"/>
            <a:ext cx="1391289" cy="1391289"/>
          </a:xfrm>
          <a:prstGeom prst="rect">
            <a:avLst/>
          </a:prstGeom>
        </p:spPr>
      </p:pic>
      <p:sp>
        <p:nvSpPr>
          <p:cNvPr id="2" name="TextBox 1">
            <a:extLst>
              <a:ext uri="{FF2B5EF4-FFF2-40B4-BE49-F238E27FC236}">
                <a16:creationId xmlns:a16="http://schemas.microsoft.com/office/drawing/2014/main" id="{80F9EEF7-8CA8-BE48-A40A-1AAE4B537153}"/>
              </a:ext>
            </a:extLst>
          </p:cNvPr>
          <p:cNvSpPr txBox="1"/>
          <p:nvPr/>
        </p:nvSpPr>
        <p:spPr>
          <a:xfrm>
            <a:off x="882149" y="1758662"/>
            <a:ext cx="484094" cy="369332"/>
          </a:xfrm>
          <a:prstGeom prst="rect">
            <a:avLst/>
          </a:prstGeom>
          <a:noFill/>
        </p:spPr>
        <p:txBody>
          <a:bodyPr wrap="square" rtlCol="0">
            <a:spAutoFit/>
          </a:bodyPr>
          <a:lstStyle/>
          <a:p>
            <a:r>
              <a:rPr lang="el-GR" dirty="0">
                <a:solidFill>
                  <a:schemeClr val="bg1"/>
                </a:solidFill>
                <a:latin typeface="Arial" panose="020B0604020202020204" pitchFamily="34" charset="0"/>
                <a:cs typeface="Arial" panose="020B0604020202020204" pitchFamily="34" charset="0"/>
              </a:rPr>
              <a:t>1</a:t>
            </a:r>
            <a:endParaRPr lang="en-US"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26D9666-BF27-8141-B3C9-C791DED771AE}"/>
              </a:ext>
            </a:extLst>
          </p:cNvPr>
          <p:cNvSpPr txBox="1"/>
          <p:nvPr/>
        </p:nvSpPr>
        <p:spPr>
          <a:xfrm>
            <a:off x="6587622" y="1715885"/>
            <a:ext cx="484094" cy="369332"/>
          </a:xfrm>
          <a:prstGeom prst="rect">
            <a:avLst/>
          </a:prstGeom>
          <a:noFill/>
        </p:spPr>
        <p:txBody>
          <a:bodyPr wrap="square" rtlCol="0">
            <a:spAutoFit/>
          </a:bodyPr>
          <a:lstStyle/>
          <a:p>
            <a:r>
              <a:rPr lang="el-GR" dirty="0">
                <a:solidFill>
                  <a:schemeClr val="bg1"/>
                </a:solidFill>
                <a:latin typeface="Arial" panose="020B0604020202020204" pitchFamily="34" charset="0"/>
                <a:cs typeface="Arial" panose="020B0604020202020204" pitchFamily="34" charset="0"/>
              </a:rPr>
              <a:t>2</a:t>
            </a:r>
            <a:endParaRPr lang="en-US" dirty="0">
              <a:solidFill>
                <a:schemeClr val="bg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17F5B584-8E16-D340-A6F7-3EDA36C6B78A}"/>
              </a:ext>
            </a:extLst>
          </p:cNvPr>
          <p:cNvSpPr txBox="1"/>
          <p:nvPr/>
        </p:nvSpPr>
        <p:spPr>
          <a:xfrm>
            <a:off x="3823220" y="4003745"/>
            <a:ext cx="484094" cy="369332"/>
          </a:xfrm>
          <a:prstGeom prst="rect">
            <a:avLst/>
          </a:prstGeom>
          <a:noFill/>
        </p:spPr>
        <p:txBody>
          <a:bodyPr wrap="square" rtlCol="0">
            <a:spAutoFit/>
          </a:bodyPr>
          <a:lstStyle/>
          <a:p>
            <a:r>
              <a:rPr lang="el-GR" dirty="0">
                <a:solidFill>
                  <a:schemeClr val="bg1"/>
                </a:solidFill>
                <a:latin typeface="Arial" panose="020B0604020202020204" pitchFamily="34" charset="0"/>
                <a:cs typeface="Arial" panose="020B0604020202020204" pitchFamily="34" charset="0"/>
              </a:rPr>
              <a:t>3</a:t>
            </a:r>
            <a:endParaRPr lang="en-US"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2D9F1B4-D652-384E-910B-AABFB01F0C3C}"/>
              </a:ext>
            </a:extLst>
          </p:cNvPr>
          <p:cNvSpPr txBox="1"/>
          <p:nvPr/>
        </p:nvSpPr>
        <p:spPr>
          <a:xfrm>
            <a:off x="9456963" y="3966499"/>
            <a:ext cx="484094" cy="369332"/>
          </a:xfrm>
          <a:prstGeom prst="rect">
            <a:avLst/>
          </a:prstGeom>
          <a:noFill/>
        </p:spPr>
        <p:txBody>
          <a:bodyPr wrap="square" rtlCol="0">
            <a:spAutoFit/>
          </a:bodyPr>
          <a:lstStyle/>
          <a:p>
            <a:r>
              <a:rPr lang="el-GR" dirty="0">
                <a:solidFill>
                  <a:schemeClr val="bg1"/>
                </a:solidFill>
                <a:latin typeface="Arial" panose="020B0604020202020204" pitchFamily="34" charset="0"/>
                <a:cs typeface="Arial" panose="020B0604020202020204" pitchFamily="34" charset="0"/>
              </a:rPr>
              <a:t>4</a:t>
            </a:r>
            <a:endParaRPr lang="en-US" dirty="0">
              <a:solidFill>
                <a:schemeClr val="bg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D5EB67F-F5DF-274F-9F2E-4CBAAF9E10A9}"/>
              </a:ext>
            </a:extLst>
          </p:cNvPr>
          <p:cNvSpPr txBox="1"/>
          <p:nvPr/>
        </p:nvSpPr>
        <p:spPr>
          <a:xfrm>
            <a:off x="3146029" y="2445236"/>
            <a:ext cx="484094" cy="369332"/>
          </a:xfrm>
          <a:prstGeom prst="rect">
            <a:avLst/>
          </a:prstGeom>
          <a:noFill/>
        </p:spPr>
        <p:txBody>
          <a:bodyPr wrap="square" rtlCol="0">
            <a:spAutoFit/>
          </a:bodyPr>
          <a:lstStyle/>
          <a:p>
            <a:r>
              <a:rPr lang="el-GR" dirty="0">
                <a:latin typeface="Arial" panose="020B0604020202020204" pitchFamily="34" charset="0"/>
                <a:cs typeface="Arial" panose="020B0604020202020204" pitchFamily="34" charset="0"/>
              </a:rPr>
              <a:t>α’</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DDDEC350-A4AE-1A4D-952D-298440EE143F}"/>
              </a:ext>
            </a:extLst>
          </p:cNvPr>
          <p:cNvSpPr txBox="1"/>
          <p:nvPr/>
        </p:nvSpPr>
        <p:spPr>
          <a:xfrm>
            <a:off x="8968354" y="2415132"/>
            <a:ext cx="484094" cy="369332"/>
          </a:xfrm>
          <a:prstGeom prst="rect">
            <a:avLst/>
          </a:prstGeom>
          <a:noFill/>
        </p:spPr>
        <p:txBody>
          <a:bodyPr wrap="square" rtlCol="0">
            <a:spAutoFit/>
          </a:bodyPr>
          <a:lstStyle/>
          <a:p>
            <a:r>
              <a:rPr lang="el-GR" dirty="0">
                <a:latin typeface="Arial" panose="020B0604020202020204" pitchFamily="34" charset="0"/>
                <a:cs typeface="Arial" panose="020B0604020202020204" pitchFamily="34" charset="0"/>
              </a:rPr>
              <a:t>β’</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B337011A-44F4-CA42-9957-A41B4D0BD23C}"/>
              </a:ext>
            </a:extLst>
          </p:cNvPr>
          <p:cNvSpPr txBox="1"/>
          <p:nvPr/>
        </p:nvSpPr>
        <p:spPr>
          <a:xfrm>
            <a:off x="304992" y="5264057"/>
            <a:ext cx="484094" cy="369332"/>
          </a:xfrm>
          <a:prstGeom prst="rect">
            <a:avLst/>
          </a:prstGeom>
          <a:noFill/>
        </p:spPr>
        <p:txBody>
          <a:bodyPr wrap="square" rtlCol="0">
            <a:spAutoFit/>
          </a:bodyPr>
          <a:lstStyle/>
          <a:p>
            <a:r>
              <a:rPr lang="el-GR" dirty="0">
                <a:latin typeface="Arial" panose="020B0604020202020204" pitchFamily="34" charset="0"/>
                <a:cs typeface="Arial" panose="020B0604020202020204" pitchFamily="34" charset="0"/>
              </a:rPr>
              <a:t>γ’</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B80B2B00-5964-614F-BF21-A4E27ABB7E25}"/>
              </a:ext>
            </a:extLst>
          </p:cNvPr>
          <p:cNvSpPr txBox="1"/>
          <p:nvPr/>
        </p:nvSpPr>
        <p:spPr>
          <a:xfrm>
            <a:off x="6073111" y="5347016"/>
            <a:ext cx="484094" cy="369332"/>
          </a:xfrm>
          <a:prstGeom prst="rect">
            <a:avLst/>
          </a:prstGeom>
          <a:noFill/>
        </p:spPr>
        <p:txBody>
          <a:bodyPr wrap="square" rtlCol="0">
            <a:spAutoFit/>
          </a:bodyPr>
          <a:lstStyle/>
          <a:p>
            <a:r>
              <a:rPr lang="el-GR" dirty="0">
                <a:latin typeface="Arial" panose="020B0604020202020204" pitchFamily="34" charset="0"/>
                <a:cs typeface="Arial" panose="020B0604020202020204" pitchFamily="34" charset="0"/>
              </a:rPr>
              <a:t>δ’</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3516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BE7F11E-39C2-0848-939D-968CA3B8B44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0800000">
            <a:off x="8664254" y="922817"/>
            <a:ext cx="3661268" cy="3403733"/>
          </a:xfrm>
          <a:prstGeom prst="rect">
            <a:avLst/>
          </a:prstGeom>
        </p:spPr>
      </p:pic>
      <p:pic>
        <p:nvPicPr>
          <p:cNvPr id="34" name="Picture 33">
            <a:extLst>
              <a:ext uri="{FF2B5EF4-FFF2-40B4-BE49-F238E27FC236}">
                <a16:creationId xmlns:a16="http://schemas.microsoft.com/office/drawing/2014/main" id="{47EEA3B9-DE91-CD44-AEB3-9DB34B34E4C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868542" y="833266"/>
            <a:ext cx="3653010" cy="3653010"/>
          </a:xfrm>
          <a:prstGeom prst="rect">
            <a:avLst/>
          </a:prstGeom>
        </p:spPr>
      </p:pic>
      <p:pic>
        <p:nvPicPr>
          <p:cNvPr id="28" name="Picture 27">
            <a:extLst>
              <a:ext uri="{FF2B5EF4-FFF2-40B4-BE49-F238E27FC236}">
                <a16:creationId xmlns:a16="http://schemas.microsoft.com/office/drawing/2014/main" id="{85056E29-07DF-B741-8FBA-111E8D7C559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flipH="1">
            <a:off x="-128016" y="3367983"/>
            <a:ext cx="3887831" cy="3887831"/>
          </a:xfrm>
          <a:prstGeom prst="rect">
            <a:avLst/>
          </a:prstGeom>
        </p:spPr>
      </p:pic>
      <p:pic>
        <p:nvPicPr>
          <p:cNvPr id="31" name="Picture 30">
            <a:extLst>
              <a:ext uri="{FF2B5EF4-FFF2-40B4-BE49-F238E27FC236}">
                <a16:creationId xmlns:a16="http://schemas.microsoft.com/office/drawing/2014/main" id="{E349FDBD-CBA9-8C42-AB7A-B21446BD1CD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68909"/>
          <a:stretch/>
        </p:blipFill>
        <p:spPr>
          <a:xfrm>
            <a:off x="3575538" y="3948710"/>
            <a:ext cx="2164572" cy="2531840"/>
          </a:xfrm>
          <a:prstGeom prst="rect">
            <a:avLst/>
          </a:prstGeom>
        </p:spPr>
      </p:pic>
      <p:pic>
        <p:nvPicPr>
          <p:cNvPr id="29" name="Picture 28">
            <a:extLst>
              <a:ext uri="{FF2B5EF4-FFF2-40B4-BE49-F238E27FC236}">
                <a16:creationId xmlns:a16="http://schemas.microsoft.com/office/drawing/2014/main" id="{DDCCB094-7CAD-334D-9116-7930A542598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3457" r="33708"/>
          <a:stretch/>
        </p:blipFill>
        <p:spPr>
          <a:xfrm>
            <a:off x="703602" y="1682461"/>
            <a:ext cx="2286000" cy="2531840"/>
          </a:xfrm>
          <a:prstGeom prst="rect">
            <a:avLst/>
          </a:prstGeom>
        </p:spPr>
      </p:pic>
      <p:pic>
        <p:nvPicPr>
          <p:cNvPr id="7" name="Picture 6">
            <a:extLst>
              <a:ext uri="{FF2B5EF4-FFF2-40B4-BE49-F238E27FC236}">
                <a16:creationId xmlns:a16="http://schemas.microsoft.com/office/drawing/2014/main" id="{28DDE7F4-1F90-9742-A6D3-23591959425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913894" y="3714756"/>
            <a:ext cx="3327215" cy="3327215"/>
          </a:xfrm>
          <a:prstGeom prst="rect">
            <a:avLst/>
          </a:prstGeom>
        </p:spPr>
      </p:pic>
      <p:sp>
        <p:nvSpPr>
          <p:cNvPr id="50" name="object 3">
            <a:extLst>
              <a:ext uri="{FF2B5EF4-FFF2-40B4-BE49-F238E27FC236}">
                <a16:creationId xmlns:a16="http://schemas.microsoft.com/office/drawing/2014/main" id="{A4F68CBE-8BC6-2845-9A9F-E9C5CD28B815}"/>
              </a:ext>
            </a:extLst>
          </p:cNvPr>
          <p:cNvSpPr txBox="1">
            <a:spLocks/>
          </p:cNvSpPr>
          <p:nvPr/>
        </p:nvSpPr>
        <p:spPr>
          <a:xfrm>
            <a:off x="9302312" y="5248860"/>
            <a:ext cx="958236" cy="5308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n-GB" sz="1300" i="1" dirty="0">
                <a:solidFill>
                  <a:schemeClr val="bg1"/>
                </a:solidFill>
                <a:latin typeface="Arial" panose="020B0604020202020204" pitchFamily="34" charset="0"/>
                <a:cs typeface="Arial" panose="020B0604020202020204" pitchFamily="34" charset="0"/>
              </a:rPr>
              <a:t>ye</a:t>
            </a:r>
          </a:p>
        </p:txBody>
      </p:sp>
      <p:sp>
        <p:nvSpPr>
          <p:cNvPr id="5" name="TextBox 4">
            <a:extLst>
              <a:ext uri="{FF2B5EF4-FFF2-40B4-BE49-F238E27FC236}">
                <a16:creationId xmlns:a16="http://schemas.microsoft.com/office/drawing/2014/main" id="{54639648-297B-6441-B899-8FFB5E8A1643}"/>
              </a:ext>
            </a:extLst>
          </p:cNvPr>
          <p:cNvSpPr txBox="1"/>
          <p:nvPr/>
        </p:nvSpPr>
        <p:spPr>
          <a:xfrm>
            <a:off x="203642" y="4755965"/>
            <a:ext cx="3112028" cy="1465594"/>
          </a:xfrm>
          <a:prstGeom prst="rect">
            <a:avLst/>
          </a:prstGeom>
          <a:noFill/>
          <a:effectLst>
            <a:outerShdw blurRad="50800" dist="50800" dir="5400000" algn="ctr" rotWithShape="0">
              <a:srgbClr val="000000">
                <a:alpha val="0"/>
              </a:srgbClr>
            </a:outerShdw>
            <a:reflection endPos="0" dist="50800" dir="5400000" sy="-100000" algn="bl" rotWithShape="0"/>
          </a:effectLst>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Ένα όργανο λίγο πιο ήσυχο από </a:t>
            </a:r>
            <a:br>
              <a:rPr lang="el-GR" sz="1400" dirty="0">
                <a:latin typeface="Arial" panose="020B0604020202020204" pitchFamily="34" charset="0"/>
                <a:cs typeface="Arial" panose="020B0604020202020204" pitchFamily="34" charset="0"/>
              </a:rPr>
            </a:br>
            <a:r>
              <a:rPr lang="el-GR" sz="1400" dirty="0">
                <a:latin typeface="Arial" panose="020B0604020202020204" pitchFamily="34" charset="0"/>
                <a:cs typeface="Arial" panose="020B0604020202020204" pitchFamily="34" charset="0"/>
              </a:rPr>
              <a:t>τα υπόλοιπα, που παράγει δύο σημαντικές ουσίες: τα ένζυμα που διασπούν το φαγητό και τις ορμόνες που ρυθμίζουν τα επίπεδα σακχάρου στο αίμα μας</a:t>
            </a:r>
            <a:r>
              <a:rPr lang="en-US" sz="1400" dirty="0">
                <a:latin typeface="Arial" panose="020B0604020202020204" pitchFamily="34" charset="0"/>
                <a:cs typeface="Arial" panose="020B0604020202020204" pitchFamily="34" charset="0"/>
              </a:rPr>
              <a:t>.</a:t>
            </a:r>
            <a:endParaRPr lang="en-US" sz="1600" dirty="0"/>
          </a:p>
        </p:txBody>
      </p:sp>
      <p:sp>
        <p:nvSpPr>
          <p:cNvPr id="76" name="TextBox 75">
            <a:extLst>
              <a:ext uri="{FF2B5EF4-FFF2-40B4-BE49-F238E27FC236}">
                <a16:creationId xmlns:a16="http://schemas.microsoft.com/office/drawing/2014/main" id="{318A01BC-E6A6-944D-8A05-1F9B228B1651}"/>
              </a:ext>
            </a:extLst>
          </p:cNvPr>
          <p:cNvSpPr txBox="1"/>
          <p:nvPr/>
        </p:nvSpPr>
        <p:spPr>
          <a:xfrm>
            <a:off x="3096996" y="2225864"/>
            <a:ext cx="3208594" cy="1234762"/>
          </a:xfrm>
          <a:prstGeom prst="rect">
            <a:avLst/>
          </a:prstGeom>
          <a:noFill/>
          <a:effectLst>
            <a:outerShdw blurRad="50800" dist="50800" dir="5400000" algn="ctr" rotWithShape="0">
              <a:srgbClr val="000000">
                <a:alpha val="0"/>
              </a:srgbClr>
            </a:outerShdw>
            <a:reflection endPos="0" dist="50800" dir="5400000" sy="-100000" algn="bl" rotWithShape="0"/>
          </a:effectLst>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Ένα όργανο λεπτό, αλλά μακρύ, που από άκρη σ’ άκρη έχει μήκος περίπου έξι μέτρα! Σκέφτεται πάντα το φαγητό και απορροφά τα θρεπτικά συστατικά απ’ ό,τι τρώμε και πίνουμε. </a:t>
            </a:r>
            <a:endParaRPr lang="en-US" sz="1600" dirty="0"/>
          </a:p>
        </p:txBody>
      </p:sp>
      <p:sp>
        <p:nvSpPr>
          <p:cNvPr id="80" name="TextBox 79">
            <a:extLst>
              <a:ext uri="{FF2B5EF4-FFF2-40B4-BE49-F238E27FC236}">
                <a16:creationId xmlns:a16="http://schemas.microsoft.com/office/drawing/2014/main" id="{C6A254CE-C39B-0247-A1D8-583B47D50366}"/>
              </a:ext>
            </a:extLst>
          </p:cNvPr>
          <p:cNvSpPr txBox="1"/>
          <p:nvPr/>
        </p:nvSpPr>
        <p:spPr>
          <a:xfrm>
            <a:off x="6257229" y="4990282"/>
            <a:ext cx="2681145" cy="1246495"/>
          </a:xfrm>
          <a:prstGeom prst="rect">
            <a:avLst/>
          </a:prstGeom>
          <a:noFill/>
          <a:effectLst>
            <a:outerShdw blurRad="50800" dist="50800" dir="5400000" algn="ctr" rotWithShape="0">
              <a:srgbClr val="000000">
                <a:alpha val="0"/>
              </a:srgbClr>
            </a:outerShdw>
            <a:reflection endPos="0" dist="50800" dir="5400000" sy="-100000" algn="bl" rotWithShape="0"/>
          </a:effectLst>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Αυτό το όργανο κάνει τα πάντα με σταθερό ρυθμό σαν ρολόι ακριβείας. Λειτουργεί σαν μια δυνατή αντλία που ωθεί το αίμα σε όλο το σώμα.</a:t>
            </a:r>
            <a:endParaRPr lang="en-GB" dirty="0">
              <a:solidFill>
                <a:schemeClr val="tx1">
                  <a:alpha val="70000"/>
                </a:schemeClr>
              </a:solidFill>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81061B61-D27A-754C-92BD-B50487ED4F58}"/>
              </a:ext>
            </a:extLst>
          </p:cNvPr>
          <p:cNvSpPr txBox="1"/>
          <p:nvPr/>
        </p:nvSpPr>
        <p:spPr>
          <a:xfrm>
            <a:off x="8962507" y="1775089"/>
            <a:ext cx="2760003" cy="1938992"/>
          </a:xfrm>
          <a:prstGeom prst="rect">
            <a:avLst/>
          </a:prstGeom>
          <a:noFill/>
          <a:effectLst>
            <a:outerShdw blurRad="50800" dist="50800" dir="5400000" algn="ctr" rotWithShape="0">
              <a:srgbClr val="000000">
                <a:alpha val="0"/>
              </a:srgbClr>
            </a:outerShdw>
            <a:reflection endPos="0" dist="50800" dir="5400000" sy="-100000" algn="bl" rotWithShape="0"/>
          </a:effectLst>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Οι περισσότεροι άνθρωποι συνήθως γεννιούνται με δύο από αυτά τα όργανα που μοιάζουν με φασόλια. Είναι αφοσιωμένα στο να καθαρίζουν τον οργανισμό μας φιλτράροντας το αίμα από τα βλαβερά στοιχεία. </a:t>
            </a:r>
            <a:endParaRPr lang="en-US" sz="1600" dirty="0"/>
          </a:p>
        </p:txBody>
      </p:sp>
      <p:sp>
        <p:nvSpPr>
          <p:cNvPr id="38" name="object 3">
            <a:extLst>
              <a:ext uri="{FF2B5EF4-FFF2-40B4-BE49-F238E27FC236}">
                <a16:creationId xmlns:a16="http://schemas.microsoft.com/office/drawing/2014/main" id="{9FE339F0-D3BA-9D4A-AD4C-4C2AFAB62CFF}"/>
              </a:ext>
            </a:extLst>
          </p:cNvPr>
          <p:cNvSpPr txBox="1">
            <a:spLocks/>
          </p:cNvSpPr>
          <p:nvPr/>
        </p:nvSpPr>
        <p:spPr>
          <a:xfrm>
            <a:off x="801143" y="3669030"/>
            <a:ext cx="1981727" cy="54046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Λεπτό έντερο</a:t>
            </a:r>
            <a:endParaRPr lang="en-GB" sz="1400" dirty="0">
              <a:solidFill>
                <a:schemeClr val="bg1"/>
              </a:solidFill>
              <a:latin typeface="Arial" panose="020B0604020202020204" pitchFamily="34" charset="0"/>
              <a:cs typeface="Arial" panose="020B0604020202020204" pitchFamily="34" charset="0"/>
            </a:endParaRPr>
          </a:p>
        </p:txBody>
      </p:sp>
      <p:sp>
        <p:nvSpPr>
          <p:cNvPr id="42" name="object 3">
            <a:extLst>
              <a:ext uri="{FF2B5EF4-FFF2-40B4-BE49-F238E27FC236}">
                <a16:creationId xmlns:a16="http://schemas.microsoft.com/office/drawing/2014/main" id="{8069B438-B522-D543-B50B-825B3E86A354}"/>
              </a:ext>
            </a:extLst>
          </p:cNvPr>
          <p:cNvSpPr txBox="1">
            <a:spLocks/>
          </p:cNvSpPr>
          <p:nvPr/>
        </p:nvSpPr>
        <p:spPr>
          <a:xfrm>
            <a:off x="3705127" y="6000901"/>
            <a:ext cx="2048572" cy="42598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Καρδιά</a:t>
            </a:r>
            <a:endParaRPr lang="en-GB" sz="1300" dirty="0">
              <a:solidFill>
                <a:schemeClr val="bg1"/>
              </a:solidFill>
              <a:latin typeface="Arial" panose="020B0604020202020204" pitchFamily="34" charset="0"/>
              <a:cs typeface="Arial" panose="020B0604020202020204" pitchFamily="34" charset="0"/>
            </a:endParaRPr>
          </a:p>
        </p:txBody>
      </p:sp>
      <p:pic>
        <p:nvPicPr>
          <p:cNvPr id="45" name="Picture 44">
            <a:extLst>
              <a:ext uri="{FF2B5EF4-FFF2-40B4-BE49-F238E27FC236}">
                <a16:creationId xmlns:a16="http://schemas.microsoft.com/office/drawing/2014/main" id="{5B8114B0-0EFB-934C-A654-2650ECB4627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3457" r="33708"/>
          <a:stretch/>
        </p:blipFill>
        <p:spPr>
          <a:xfrm>
            <a:off x="6432611" y="1690483"/>
            <a:ext cx="2286000" cy="2531840"/>
          </a:xfrm>
          <a:prstGeom prst="rect">
            <a:avLst/>
          </a:prstGeom>
        </p:spPr>
      </p:pic>
      <p:sp>
        <p:nvSpPr>
          <p:cNvPr id="46" name="object 3">
            <a:extLst>
              <a:ext uri="{FF2B5EF4-FFF2-40B4-BE49-F238E27FC236}">
                <a16:creationId xmlns:a16="http://schemas.microsoft.com/office/drawing/2014/main" id="{53C1B34B-B539-8346-85ED-D971F05AAFF4}"/>
              </a:ext>
            </a:extLst>
          </p:cNvPr>
          <p:cNvSpPr txBox="1">
            <a:spLocks/>
          </p:cNvSpPr>
          <p:nvPr/>
        </p:nvSpPr>
        <p:spPr>
          <a:xfrm>
            <a:off x="6549625" y="3781582"/>
            <a:ext cx="1981727" cy="42317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err="1">
                <a:solidFill>
                  <a:schemeClr val="bg1"/>
                </a:solidFill>
                <a:latin typeface="Arial" panose="020B0604020202020204" pitchFamily="34" charset="0"/>
                <a:cs typeface="Arial" panose="020B0604020202020204" pitchFamily="34" charset="0"/>
              </a:rPr>
              <a:t>Νεφρός</a:t>
            </a:r>
            <a:endParaRPr lang="en-GB" sz="1300" dirty="0">
              <a:solidFill>
                <a:schemeClr val="bg1"/>
              </a:solidFill>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13251F54-DF1E-8443-AF01-47C703C6888D}"/>
              </a:ext>
            </a:extLst>
          </p:cNvPr>
          <p:cNvSpPr/>
          <p:nvPr/>
        </p:nvSpPr>
        <p:spPr>
          <a:xfrm>
            <a:off x="7277183" y="3699372"/>
            <a:ext cx="425168" cy="113677"/>
          </a:xfrm>
          <a:prstGeom prst="ellipse">
            <a:avLst/>
          </a:prstGeom>
          <a:solidFill>
            <a:srgbClr val="86A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FF08AA56-A426-4F41-83B4-9E2CFE07F884}"/>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886267" y="2520037"/>
            <a:ext cx="1387071" cy="1386092"/>
          </a:xfrm>
          <a:prstGeom prst="rect">
            <a:avLst/>
          </a:prstGeom>
        </p:spPr>
      </p:pic>
      <p:pic>
        <p:nvPicPr>
          <p:cNvPr id="49" name="Picture 48">
            <a:extLst>
              <a:ext uri="{FF2B5EF4-FFF2-40B4-BE49-F238E27FC236}">
                <a16:creationId xmlns:a16="http://schemas.microsoft.com/office/drawing/2014/main" id="{5AAE3EB6-1618-3741-9FAB-A3EF83902B3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68909"/>
          <a:stretch/>
        </p:blipFill>
        <p:spPr>
          <a:xfrm>
            <a:off x="9260223" y="3940689"/>
            <a:ext cx="2164572" cy="2531840"/>
          </a:xfrm>
          <a:prstGeom prst="rect">
            <a:avLst/>
          </a:prstGeom>
        </p:spPr>
      </p:pic>
      <p:sp>
        <p:nvSpPr>
          <p:cNvPr id="52" name="Oval 51">
            <a:extLst>
              <a:ext uri="{FF2B5EF4-FFF2-40B4-BE49-F238E27FC236}">
                <a16:creationId xmlns:a16="http://schemas.microsoft.com/office/drawing/2014/main" id="{0F270D89-3DB2-BB4A-9C16-67CC93601534}"/>
              </a:ext>
            </a:extLst>
          </p:cNvPr>
          <p:cNvSpPr/>
          <p:nvPr/>
        </p:nvSpPr>
        <p:spPr>
          <a:xfrm>
            <a:off x="9927794" y="5912209"/>
            <a:ext cx="784947" cy="90853"/>
          </a:xfrm>
          <a:prstGeom prst="ellipse">
            <a:avLst/>
          </a:prstGeom>
          <a:solidFill>
            <a:srgbClr val="D5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bject 3">
            <a:extLst>
              <a:ext uri="{FF2B5EF4-FFF2-40B4-BE49-F238E27FC236}">
                <a16:creationId xmlns:a16="http://schemas.microsoft.com/office/drawing/2014/main" id="{64EC2C90-CA9A-634D-BD0F-B96AEAFE1172}"/>
              </a:ext>
            </a:extLst>
          </p:cNvPr>
          <p:cNvSpPr txBox="1">
            <a:spLocks/>
          </p:cNvSpPr>
          <p:nvPr/>
        </p:nvSpPr>
        <p:spPr>
          <a:xfrm>
            <a:off x="9441467" y="5994013"/>
            <a:ext cx="1982843" cy="4490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C40C2D"/>
                </a:solidFill>
                <a:latin typeface="+mj-lt"/>
                <a:ea typeface="+mj-ea"/>
                <a:cs typeface="+mj-cs"/>
              </a:defRPr>
            </a:lvl1pPr>
          </a:lstStyle>
          <a:p>
            <a:pPr algn="ctr"/>
            <a:r>
              <a:rPr lang="el-GR" sz="1400" dirty="0">
                <a:solidFill>
                  <a:schemeClr val="bg1"/>
                </a:solidFill>
                <a:latin typeface="Arial" panose="020B0604020202020204" pitchFamily="34" charset="0"/>
                <a:cs typeface="Arial" panose="020B0604020202020204" pitchFamily="34" charset="0"/>
              </a:rPr>
              <a:t>Πάγκρεας</a:t>
            </a:r>
            <a:endParaRPr lang="en-GB" sz="1400" dirty="0">
              <a:solidFill>
                <a:schemeClr val="bg1"/>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33C4310E-F891-5A49-8817-09C21669B0E3}"/>
              </a:ext>
            </a:extLst>
          </p:cNvPr>
          <p:cNvSpPr/>
          <p:nvPr/>
        </p:nvSpPr>
        <p:spPr>
          <a:xfrm>
            <a:off x="1475653" y="3529494"/>
            <a:ext cx="568006" cy="152318"/>
          </a:xfrm>
          <a:prstGeom prst="ellipse">
            <a:avLst/>
          </a:prstGeom>
          <a:solidFill>
            <a:srgbClr val="86A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A5FF36D-5F6A-2B40-A457-7BABEFE71364}"/>
              </a:ext>
            </a:extLst>
          </p:cNvPr>
          <p:cNvSpPr/>
          <p:nvPr/>
        </p:nvSpPr>
        <p:spPr>
          <a:xfrm>
            <a:off x="4391127" y="5843156"/>
            <a:ext cx="609998" cy="122472"/>
          </a:xfrm>
          <a:prstGeom prst="ellipse">
            <a:avLst/>
          </a:prstGeom>
          <a:solidFill>
            <a:srgbClr val="D57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CB43302E-E0F5-6A44-8CA9-DCD356D22CC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011629" y="4615528"/>
            <a:ext cx="1415504" cy="1415504"/>
          </a:xfrm>
          <a:prstGeom prst="rect">
            <a:avLst/>
          </a:prstGeom>
        </p:spPr>
      </p:pic>
      <p:pic>
        <p:nvPicPr>
          <p:cNvPr id="6" name="Picture 5">
            <a:extLst>
              <a:ext uri="{FF2B5EF4-FFF2-40B4-BE49-F238E27FC236}">
                <a16:creationId xmlns:a16="http://schemas.microsoft.com/office/drawing/2014/main" id="{5DD41AA2-3C71-9947-8C60-24F7E943D79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329267" y="1739280"/>
            <a:ext cx="829734" cy="2062252"/>
          </a:xfrm>
          <a:prstGeom prst="rect">
            <a:avLst/>
          </a:prstGeom>
        </p:spPr>
      </p:pic>
      <p:pic>
        <p:nvPicPr>
          <p:cNvPr id="11" name="Picture 10" descr="A close up of a logo&#10;&#10;Description automatically generated">
            <a:extLst>
              <a:ext uri="{FF2B5EF4-FFF2-40B4-BE49-F238E27FC236}">
                <a16:creationId xmlns:a16="http://schemas.microsoft.com/office/drawing/2014/main" id="{111DE3A3-344B-5642-A912-D6055F0D628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854649" y="4809066"/>
            <a:ext cx="1413218" cy="1151465"/>
          </a:xfrm>
          <a:prstGeom prst="rect">
            <a:avLst/>
          </a:prstGeom>
        </p:spPr>
      </p:pic>
      <p:pic>
        <p:nvPicPr>
          <p:cNvPr id="36" name="Picture 35">
            <a:extLst>
              <a:ext uri="{FF2B5EF4-FFF2-40B4-BE49-F238E27FC236}">
                <a16:creationId xmlns:a16="http://schemas.microsoft.com/office/drawing/2014/main" id="{1BAC52EE-A51D-8C42-AC73-5E4609B672E6}"/>
              </a:ext>
            </a:extLst>
          </p:cNvPr>
          <p:cNvPicPr>
            <a:picLocks noChangeAspect="1"/>
          </p:cNvPicPr>
          <p:nvPr/>
        </p:nvPicPr>
        <p:blipFill>
          <a:blip r:embed="rId12"/>
          <a:stretch>
            <a:fillRect/>
          </a:stretch>
        </p:blipFill>
        <p:spPr>
          <a:xfrm>
            <a:off x="4595149" y="318076"/>
            <a:ext cx="4846318" cy="1317329"/>
          </a:xfrm>
          <a:prstGeom prst="rect">
            <a:avLst/>
          </a:prstGeom>
        </p:spPr>
      </p:pic>
      <p:sp>
        <p:nvSpPr>
          <p:cNvPr id="37" name="TextBox 36">
            <a:extLst>
              <a:ext uri="{FF2B5EF4-FFF2-40B4-BE49-F238E27FC236}">
                <a16:creationId xmlns:a16="http://schemas.microsoft.com/office/drawing/2014/main" id="{933FC082-15B9-3449-9838-AAD7746226F2}"/>
              </a:ext>
            </a:extLst>
          </p:cNvPr>
          <p:cNvSpPr txBox="1"/>
          <p:nvPr/>
        </p:nvSpPr>
        <p:spPr>
          <a:xfrm>
            <a:off x="882149" y="1758662"/>
            <a:ext cx="484094" cy="369332"/>
          </a:xfrm>
          <a:prstGeom prst="rect">
            <a:avLst/>
          </a:prstGeom>
          <a:noFill/>
        </p:spPr>
        <p:txBody>
          <a:bodyPr wrap="square" rtlCol="0">
            <a:spAutoFit/>
          </a:bodyPr>
          <a:lstStyle/>
          <a:p>
            <a:r>
              <a:rPr lang="el-GR" dirty="0">
                <a:solidFill>
                  <a:schemeClr val="bg1"/>
                </a:solidFill>
                <a:latin typeface="Arial" panose="020B0604020202020204" pitchFamily="34" charset="0"/>
                <a:cs typeface="Arial" panose="020B0604020202020204" pitchFamily="34" charset="0"/>
              </a:rPr>
              <a:t>5</a:t>
            </a:r>
            <a:endParaRPr lang="en-US" dirty="0">
              <a:solidFill>
                <a:schemeClr val="bg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2F27A016-C06D-B044-B2B4-95C1D286F4E8}"/>
              </a:ext>
            </a:extLst>
          </p:cNvPr>
          <p:cNvSpPr txBox="1"/>
          <p:nvPr/>
        </p:nvSpPr>
        <p:spPr>
          <a:xfrm>
            <a:off x="6581011" y="1740943"/>
            <a:ext cx="484094" cy="369332"/>
          </a:xfrm>
          <a:prstGeom prst="rect">
            <a:avLst/>
          </a:prstGeom>
          <a:noFill/>
        </p:spPr>
        <p:txBody>
          <a:bodyPr wrap="square" rtlCol="0">
            <a:spAutoFit/>
          </a:bodyPr>
          <a:lstStyle/>
          <a:p>
            <a:r>
              <a:rPr lang="el-GR" dirty="0">
                <a:solidFill>
                  <a:schemeClr val="bg1"/>
                </a:solidFill>
                <a:latin typeface="Arial" panose="020B0604020202020204" pitchFamily="34" charset="0"/>
                <a:cs typeface="Arial" panose="020B0604020202020204" pitchFamily="34" charset="0"/>
              </a:rPr>
              <a:t>6</a:t>
            </a:r>
            <a:endParaRPr lang="en-US" dirty="0">
              <a:solidFill>
                <a:schemeClr val="bg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FC38156C-C753-914F-84CF-95FC937A6AE8}"/>
              </a:ext>
            </a:extLst>
          </p:cNvPr>
          <p:cNvSpPr txBox="1"/>
          <p:nvPr/>
        </p:nvSpPr>
        <p:spPr>
          <a:xfrm>
            <a:off x="3810736" y="4051085"/>
            <a:ext cx="484094" cy="369332"/>
          </a:xfrm>
          <a:prstGeom prst="rect">
            <a:avLst/>
          </a:prstGeom>
          <a:noFill/>
        </p:spPr>
        <p:txBody>
          <a:bodyPr wrap="square" rtlCol="0">
            <a:spAutoFit/>
          </a:bodyPr>
          <a:lstStyle/>
          <a:p>
            <a:r>
              <a:rPr lang="el-GR" dirty="0">
                <a:solidFill>
                  <a:schemeClr val="bg1"/>
                </a:solidFill>
                <a:latin typeface="Arial" panose="020B0604020202020204" pitchFamily="34" charset="0"/>
                <a:cs typeface="Arial" panose="020B0604020202020204" pitchFamily="34" charset="0"/>
              </a:rPr>
              <a:t>7</a:t>
            </a:r>
            <a:endParaRPr lang="en-US" dirty="0">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05295DF4-F6D7-EC43-B40A-13868DEE25FD}"/>
              </a:ext>
            </a:extLst>
          </p:cNvPr>
          <p:cNvSpPr txBox="1"/>
          <p:nvPr/>
        </p:nvSpPr>
        <p:spPr>
          <a:xfrm>
            <a:off x="9449425" y="3990700"/>
            <a:ext cx="484094" cy="369332"/>
          </a:xfrm>
          <a:prstGeom prst="rect">
            <a:avLst/>
          </a:prstGeom>
          <a:noFill/>
        </p:spPr>
        <p:txBody>
          <a:bodyPr wrap="square" rtlCol="0">
            <a:spAutoFit/>
          </a:bodyPr>
          <a:lstStyle/>
          <a:p>
            <a:r>
              <a:rPr lang="el-GR" dirty="0">
                <a:solidFill>
                  <a:schemeClr val="bg1"/>
                </a:solidFill>
                <a:latin typeface="Arial" panose="020B0604020202020204" pitchFamily="34" charset="0"/>
                <a:cs typeface="Arial" panose="020B0604020202020204" pitchFamily="34" charset="0"/>
              </a:rPr>
              <a:t>8</a:t>
            </a:r>
            <a:endParaRPr lang="en-US" dirty="0">
              <a:solidFill>
                <a:schemeClr val="bg1"/>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5E3ECA70-C61D-5046-A864-EF38AC92603A}"/>
              </a:ext>
            </a:extLst>
          </p:cNvPr>
          <p:cNvSpPr txBox="1"/>
          <p:nvPr/>
        </p:nvSpPr>
        <p:spPr>
          <a:xfrm>
            <a:off x="4066916" y="1802868"/>
            <a:ext cx="484094" cy="369332"/>
          </a:xfrm>
          <a:prstGeom prst="rect">
            <a:avLst/>
          </a:prstGeom>
          <a:noFill/>
        </p:spPr>
        <p:txBody>
          <a:bodyPr wrap="square" rtlCol="0">
            <a:spAutoFit/>
          </a:bodyPr>
          <a:lstStyle/>
          <a:p>
            <a:r>
              <a:rPr lang="el-GR" dirty="0">
                <a:latin typeface="Arial" panose="020B0604020202020204" pitchFamily="34" charset="0"/>
                <a:cs typeface="Arial" panose="020B0604020202020204" pitchFamily="34" charset="0"/>
              </a:rPr>
              <a:t>ε’</a:t>
            </a:r>
            <a:endParaRPr lang="en-US"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C88B6FA3-1CA0-3C4A-86AC-B5821B78AE5B}"/>
              </a:ext>
            </a:extLst>
          </p:cNvPr>
          <p:cNvSpPr txBox="1"/>
          <p:nvPr/>
        </p:nvSpPr>
        <p:spPr>
          <a:xfrm>
            <a:off x="10036885" y="1441524"/>
            <a:ext cx="638050" cy="369332"/>
          </a:xfrm>
          <a:prstGeom prst="rect">
            <a:avLst/>
          </a:prstGeom>
          <a:noFill/>
        </p:spPr>
        <p:txBody>
          <a:bodyPr wrap="square" rtlCol="0">
            <a:spAutoFit/>
          </a:bodyPr>
          <a:lstStyle/>
          <a:p>
            <a:r>
              <a:rPr lang="el-GR" dirty="0">
                <a:latin typeface="Arial" panose="020B0604020202020204" pitchFamily="34" charset="0"/>
                <a:cs typeface="Arial" panose="020B0604020202020204" pitchFamily="34" charset="0"/>
              </a:rPr>
              <a:t>στ’</a:t>
            </a:r>
            <a:endParaRPr lang="en-US"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94BACF71-14F6-6443-A047-06399ECF1F39}"/>
              </a:ext>
            </a:extLst>
          </p:cNvPr>
          <p:cNvSpPr txBox="1"/>
          <p:nvPr/>
        </p:nvSpPr>
        <p:spPr>
          <a:xfrm>
            <a:off x="1351556" y="4362504"/>
            <a:ext cx="484094" cy="369332"/>
          </a:xfrm>
          <a:prstGeom prst="rect">
            <a:avLst/>
          </a:prstGeom>
          <a:noFill/>
        </p:spPr>
        <p:txBody>
          <a:bodyPr wrap="square" rtlCol="0">
            <a:spAutoFit/>
          </a:bodyPr>
          <a:lstStyle/>
          <a:p>
            <a:r>
              <a:rPr lang="el-GR" dirty="0">
                <a:latin typeface="Arial" panose="020B0604020202020204" pitchFamily="34" charset="0"/>
                <a:cs typeface="Arial" panose="020B0604020202020204" pitchFamily="34" charset="0"/>
              </a:rPr>
              <a:t>ζ’</a:t>
            </a:r>
            <a:endParaRPr lang="en-US"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B97EDA42-23A5-8B45-B826-FC4E6AC4198A}"/>
              </a:ext>
            </a:extLst>
          </p:cNvPr>
          <p:cNvSpPr txBox="1"/>
          <p:nvPr/>
        </p:nvSpPr>
        <p:spPr>
          <a:xfrm>
            <a:off x="7410095" y="4571299"/>
            <a:ext cx="484094" cy="369332"/>
          </a:xfrm>
          <a:prstGeom prst="rect">
            <a:avLst/>
          </a:prstGeom>
          <a:noFill/>
        </p:spPr>
        <p:txBody>
          <a:bodyPr wrap="square" rtlCol="0">
            <a:spAutoFit/>
          </a:bodyPr>
          <a:lstStyle/>
          <a:p>
            <a:r>
              <a:rPr lang="el-GR" dirty="0">
                <a:latin typeface="Arial" panose="020B0604020202020204" pitchFamily="34" charset="0"/>
                <a:cs typeface="Arial" panose="020B0604020202020204" pitchFamily="34" charset="0"/>
              </a:rPr>
              <a:t>η’</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022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6CA7E8-FAD3-E949-8B56-94AE787647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4" name="Rectangle 3">
            <a:extLst>
              <a:ext uri="{FF2B5EF4-FFF2-40B4-BE49-F238E27FC236}">
                <a16:creationId xmlns:a16="http://schemas.microsoft.com/office/drawing/2014/main" id="{DB1863B8-88F1-6A42-882D-738FFD309570}"/>
              </a:ext>
            </a:extLst>
          </p:cNvPr>
          <p:cNvSpPr/>
          <p:nvPr/>
        </p:nvSpPr>
        <p:spPr>
          <a:xfrm>
            <a:off x="347240" y="381966"/>
            <a:ext cx="11435787" cy="6123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5F61D44-D5CE-604E-A098-562A3311F980}"/>
              </a:ext>
            </a:extLst>
          </p:cNvPr>
          <p:cNvSpPr/>
          <p:nvPr/>
        </p:nvSpPr>
        <p:spPr>
          <a:xfrm>
            <a:off x="1081668" y="836341"/>
            <a:ext cx="3139720" cy="5169686"/>
          </a:xfrm>
          <a:prstGeom prst="roundRect">
            <a:avLst/>
          </a:prstGeom>
          <a:solidFill>
            <a:srgbClr val="C44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6255FF9-6C70-C94C-BB82-6474ECFE1199}"/>
              </a:ext>
            </a:extLst>
          </p:cNvPr>
          <p:cNvPicPr>
            <a:picLocks noChangeAspect="1"/>
          </p:cNvPicPr>
          <p:nvPr/>
        </p:nvPicPr>
        <p:blipFill>
          <a:blip r:embed="rId4"/>
          <a:stretch>
            <a:fillRect/>
          </a:stretch>
        </p:blipFill>
        <p:spPr>
          <a:xfrm>
            <a:off x="1889837" y="1030481"/>
            <a:ext cx="1472579" cy="4797038"/>
          </a:xfrm>
          <a:prstGeom prst="rect">
            <a:avLst/>
          </a:prstGeom>
        </p:spPr>
      </p:pic>
      <p:pic>
        <p:nvPicPr>
          <p:cNvPr id="8" name="Picture 7">
            <a:extLst>
              <a:ext uri="{FF2B5EF4-FFF2-40B4-BE49-F238E27FC236}">
                <a16:creationId xmlns:a16="http://schemas.microsoft.com/office/drawing/2014/main" id="{9590366E-F740-0F49-8C10-97C041FC403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971689" y="2637692"/>
            <a:ext cx="3631223" cy="3631223"/>
          </a:xfrm>
          <a:prstGeom prst="rect">
            <a:avLst/>
          </a:prstGeom>
        </p:spPr>
      </p:pic>
      <p:pic>
        <p:nvPicPr>
          <p:cNvPr id="10" name="Picture 9">
            <a:extLst>
              <a:ext uri="{FF2B5EF4-FFF2-40B4-BE49-F238E27FC236}">
                <a16:creationId xmlns:a16="http://schemas.microsoft.com/office/drawing/2014/main" id="{54EF806E-0865-0243-810B-4C4EBB5B9E08}"/>
              </a:ext>
            </a:extLst>
          </p:cNvPr>
          <p:cNvPicPr>
            <a:picLocks/>
          </p:cNvPicPr>
          <p:nvPr/>
        </p:nvPicPr>
        <p:blipFill rotWithShape="1">
          <a:blip r:embed="rId6" cstate="email">
            <a:extLst>
              <a:ext uri="{28A0092B-C50C-407E-A947-70E740481C1C}">
                <a14:useLocalDpi xmlns:a14="http://schemas.microsoft.com/office/drawing/2010/main"/>
              </a:ext>
            </a:extLst>
          </a:blip>
          <a:srcRect l="-17806" t="-27586" r="-3727" b="-1"/>
          <a:stretch/>
        </p:blipFill>
        <p:spPr>
          <a:xfrm>
            <a:off x="3568753" y="2207062"/>
            <a:ext cx="2640458" cy="2642400"/>
          </a:xfrm>
          <a:prstGeom prst="ellipse">
            <a:avLst/>
          </a:prstGeom>
          <a:solidFill>
            <a:schemeClr val="bg1"/>
          </a:solidFill>
          <a:ln w="38100">
            <a:solidFill>
              <a:srgbClr val="C4476B"/>
            </a:solidFill>
          </a:ln>
        </p:spPr>
      </p:pic>
      <p:pic>
        <p:nvPicPr>
          <p:cNvPr id="17" name="Picture 16">
            <a:extLst>
              <a:ext uri="{FF2B5EF4-FFF2-40B4-BE49-F238E27FC236}">
                <a16:creationId xmlns:a16="http://schemas.microsoft.com/office/drawing/2014/main" id="{63EFDC2B-D633-7E4E-A78B-04B393432B7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917700" y="1248855"/>
            <a:ext cx="1436569" cy="4574919"/>
          </a:xfrm>
          <a:prstGeom prst="rect">
            <a:avLst/>
          </a:prstGeom>
        </p:spPr>
      </p:pic>
      <p:pic>
        <p:nvPicPr>
          <p:cNvPr id="2" name="Picture 1">
            <a:extLst>
              <a:ext uri="{FF2B5EF4-FFF2-40B4-BE49-F238E27FC236}">
                <a16:creationId xmlns:a16="http://schemas.microsoft.com/office/drawing/2014/main" id="{5574A99D-DCD4-D846-A3E3-5181F3F0DC29}"/>
              </a:ext>
            </a:extLst>
          </p:cNvPr>
          <p:cNvPicPr>
            <a:picLocks noChangeAspect="1"/>
          </p:cNvPicPr>
          <p:nvPr/>
        </p:nvPicPr>
        <p:blipFill>
          <a:blip r:embed="rId8"/>
          <a:stretch>
            <a:fillRect/>
          </a:stretch>
        </p:blipFill>
        <p:spPr>
          <a:xfrm>
            <a:off x="5550407" y="666927"/>
            <a:ext cx="5640773" cy="1626277"/>
          </a:xfrm>
          <a:prstGeom prst="rect">
            <a:avLst/>
          </a:prstGeom>
        </p:spPr>
      </p:pic>
      <p:sp>
        <p:nvSpPr>
          <p:cNvPr id="6" name="Rectangle 5">
            <a:extLst>
              <a:ext uri="{FF2B5EF4-FFF2-40B4-BE49-F238E27FC236}">
                <a16:creationId xmlns:a16="http://schemas.microsoft.com/office/drawing/2014/main" id="{1BA526BA-AA09-9F4F-8482-C8A3343D8769}"/>
              </a:ext>
            </a:extLst>
          </p:cNvPr>
          <p:cNvSpPr/>
          <p:nvPr/>
        </p:nvSpPr>
        <p:spPr>
          <a:xfrm>
            <a:off x="5336045" y="3608556"/>
            <a:ext cx="759955" cy="332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4820C38-0DF9-5347-B754-34B189913490}"/>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rot="10800000" flipH="1">
            <a:off x="5652655" y="2853364"/>
            <a:ext cx="5452124" cy="3670528"/>
          </a:xfrm>
          <a:prstGeom prst="rect">
            <a:avLst/>
          </a:prstGeom>
        </p:spPr>
      </p:pic>
      <p:sp>
        <p:nvSpPr>
          <p:cNvPr id="38" name="Rectangle 37">
            <a:extLst>
              <a:ext uri="{FF2B5EF4-FFF2-40B4-BE49-F238E27FC236}">
                <a16:creationId xmlns:a16="http://schemas.microsoft.com/office/drawing/2014/main" id="{458667FB-E9F1-9B4B-BC4A-33B4F68DC891}"/>
              </a:ext>
            </a:extLst>
          </p:cNvPr>
          <p:cNvSpPr/>
          <p:nvPr/>
        </p:nvSpPr>
        <p:spPr>
          <a:xfrm>
            <a:off x="6861305" y="4163462"/>
            <a:ext cx="2662804" cy="1460464"/>
          </a:xfrm>
          <a:prstGeom prst="rect">
            <a:avLst/>
          </a:prstGeom>
          <a:ln>
            <a:noFill/>
          </a:ln>
        </p:spPr>
        <p:txBody>
          <a:bodyPr wrap="square">
            <a:spAutoFit/>
          </a:bodyPr>
          <a:lstStyle/>
          <a:p>
            <a:pPr algn="ctr">
              <a:lnSpc>
                <a:spcPts val="1800"/>
              </a:lnSpc>
            </a:pPr>
            <a:r>
              <a:rPr lang="el-GR" sz="1400" dirty="0">
                <a:latin typeface="Arial" panose="020B0604020202020204" pitchFamily="34" charset="0"/>
                <a:cs typeface="Arial" panose="020B0604020202020204" pitchFamily="34" charset="0"/>
              </a:rPr>
              <a:t>Ο μυελός των οστών είναι ένας μαλακός ιστός, σαν ζελέ, που βρίσκεται στο εσωτερικό κάποιων οστών; Κάθε μέρα παράγει δισεκατομμύρια αιμοσφαίρια!</a:t>
            </a:r>
            <a:endParaRPr lang="en-GB" sz="1400"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E4B8942A-9286-094C-9D96-1C547DC1266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981080" y="3447921"/>
            <a:ext cx="2423253" cy="875577"/>
          </a:xfrm>
          <a:prstGeom prst="rect">
            <a:avLst/>
          </a:prstGeom>
        </p:spPr>
      </p:pic>
      <p:sp>
        <p:nvSpPr>
          <p:cNvPr id="16" name="TextBox 15">
            <a:extLst>
              <a:ext uri="{FF2B5EF4-FFF2-40B4-BE49-F238E27FC236}">
                <a16:creationId xmlns:a16="http://schemas.microsoft.com/office/drawing/2014/main" id="{16D887B8-869F-8147-AF49-1C17EC4BEEB4}"/>
              </a:ext>
            </a:extLst>
          </p:cNvPr>
          <p:cNvSpPr txBox="1"/>
          <p:nvPr/>
        </p:nvSpPr>
        <p:spPr>
          <a:xfrm>
            <a:off x="6404924" y="1711322"/>
            <a:ext cx="3875484" cy="998800"/>
          </a:xfrm>
          <a:prstGeom prst="rect">
            <a:avLst/>
          </a:prstGeom>
          <a:noFill/>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Παράγει τα ερυθρά αιμοσφαίρια από τα οποία φτιάχνεται το αίμα, καθώς και τα λευκά αιμοσφαίρια που είναι υπεύθυνα για την άμυνα του οργανισμού μας. </a:t>
            </a:r>
            <a:endParaRPr lang="en-GB" sz="14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A5E38D7B-B729-C046-80F2-E55C6EA0536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915749" y="3497409"/>
            <a:ext cx="1293462" cy="307658"/>
          </a:xfrm>
          <a:prstGeom prst="rect">
            <a:avLst/>
          </a:prstGeom>
        </p:spPr>
      </p:pic>
    </p:spTree>
    <p:extLst>
      <p:ext uri="{BB962C8B-B14F-4D97-AF65-F5344CB8AC3E}">
        <p14:creationId xmlns:p14="http://schemas.microsoft.com/office/powerpoint/2010/main" val="201599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1617DA23-95E2-0248-BC57-1C742911E6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4" name="Rectangle 3">
            <a:extLst>
              <a:ext uri="{FF2B5EF4-FFF2-40B4-BE49-F238E27FC236}">
                <a16:creationId xmlns:a16="http://schemas.microsoft.com/office/drawing/2014/main" id="{DB1863B8-88F1-6A42-882D-738FFD309570}"/>
              </a:ext>
            </a:extLst>
          </p:cNvPr>
          <p:cNvSpPr/>
          <p:nvPr/>
        </p:nvSpPr>
        <p:spPr>
          <a:xfrm>
            <a:off x="339983" y="389224"/>
            <a:ext cx="11435787" cy="6123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5F61D44-D5CE-604E-A098-562A3311F980}"/>
              </a:ext>
            </a:extLst>
          </p:cNvPr>
          <p:cNvSpPr/>
          <p:nvPr/>
        </p:nvSpPr>
        <p:spPr>
          <a:xfrm>
            <a:off x="1081668" y="836341"/>
            <a:ext cx="3139720" cy="5169686"/>
          </a:xfrm>
          <a:prstGeom prst="roundRect">
            <a:avLst/>
          </a:prstGeom>
          <a:solidFill>
            <a:srgbClr val="673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F763C72-3FFB-4C42-AB58-CF30D69A3958}"/>
              </a:ext>
            </a:extLst>
          </p:cNvPr>
          <p:cNvPicPr>
            <a:picLocks noChangeAspect="1"/>
          </p:cNvPicPr>
          <p:nvPr/>
        </p:nvPicPr>
        <p:blipFill>
          <a:blip r:embed="rId4"/>
          <a:stretch>
            <a:fillRect/>
          </a:stretch>
        </p:blipFill>
        <p:spPr>
          <a:xfrm>
            <a:off x="1894115" y="1045029"/>
            <a:ext cx="1464547" cy="4759778"/>
          </a:xfrm>
          <a:prstGeom prst="rect">
            <a:avLst/>
          </a:prstGeom>
        </p:spPr>
      </p:pic>
      <p:pic>
        <p:nvPicPr>
          <p:cNvPr id="7" name="Picture 6">
            <a:extLst>
              <a:ext uri="{FF2B5EF4-FFF2-40B4-BE49-F238E27FC236}">
                <a16:creationId xmlns:a16="http://schemas.microsoft.com/office/drawing/2014/main" id="{475DD6D8-8F65-AF4E-ABD9-E84088CC7E5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695267" y="3244361"/>
            <a:ext cx="3116801" cy="3116801"/>
          </a:xfrm>
          <a:prstGeom prst="rect">
            <a:avLst/>
          </a:prstGeom>
        </p:spPr>
      </p:pic>
      <p:pic>
        <p:nvPicPr>
          <p:cNvPr id="12" name="Picture 11">
            <a:extLst>
              <a:ext uri="{FF2B5EF4-FFF2-40B4-BE49-F238E27FC236}">
                <a16:creationId xmlns:a16="http://schemas.microsoft.com/office/drawing/2014/main" id="{9F3EA008-8F54-0245-AC78-80DCBD99CE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40321" y="2439535"/>
            <a:ext cx="770026" cy="635577"/>
          </a:xfrm>
          <a:prstGeom prst="rect">
            <a:avLst/>
          </a:prstGeom>
        </p:spPr>
      </p:pic>
      <p:pic>
        <p:nvPicPr>
          <p:cNvPr id="15" name="Picture 14">
            <a:extLst>
              <a:ext uri="{FF2B5EF4-FFF2-40B4-BE49-F238E27FC236}">
                <a16:creationId xmlns:a16="http://schemas.microsoft.com/office/drawing/2014/main" id="{F1089381-4F63-A340-B651-AC1BA67BB513}"/>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101752" y="2541070"/>
            <a:ext cx="5759001" cy="4069604"/>
          </a:xfrm>
          <a:prstGeom prst="rect">
            <a:avLst/>
          </a:prstGeom>
        </p:spPr>
      </p:pic>
      <p:sp>
        <p:nvSpPr>
          <p:cNvPr id="17" name="Rectangle 16">
            <a:extLst>
              <a:ext uri="{FF2B5EF4-FFF2-40B4-BE49-F238E27FC236}">
                <a16:creationId xmlns:a16="http://schemas.microsoft.com/office/drawing/2014/main" id="{46145413-1894-8140-B42C-59900BC53F5F}"/>
              </a:ext>
            </a:extLst>
          </p:cNvPr>
          <p:cNvSpPr/>
          <p:nvPr/>
        </p:nvSpPr>
        <p:spPr>
          <a:xfrm>
            <a:off x="4868592" y="4179288"/>
            <a:ext cx="3220121" cy="1229632"/>
          </a:xfrm>
          <a:prstGeom prst="rect">
            <a:avLst/>
          </a:prstGeom>
          <a:ln>
            <a:noFill/>
          </a:ln>
        </p:spPr>
        <p:txBody>
          <a:bodyPr wrap="square">
            <a:spAutoFit/>
          </a:bodyPr>
          <a:lstStyle/>
          <a:p>
            <a:pPr algn="ctr">
              <a:lnSpc>
                <a:spcPts val="1800"/>
              </a:lnSpc>
            </a:pPr>
            <a:r>
              <a:rPr lang="el-GR" sz="1400" dirty="0">
                <a:latin typeface="Arial" panose="020B0604020202020204" pitchFamily="34" charset="0"/>
                <a:cs typeface="Arial" panose="020B0604020202020204" pitchFamily="34" charset="0"/>
              </a:rPr>
              <a:t>Οι πνεύμονες με μεγάλη χωρητικότητα στέλνουν πιο γρήγορα το οξυγόνο στο αίμα; Μπορείς να αυξήσεις τις δυνατότητες των πνευμόνων σου </a:t>
            </a:r>
            <a:br>
              <a:rPr lang="el-GR" sz="1400" dirty="0">
                <a:latin typeface="Arial" panose="020B0604020202020204" pitchFamily="34" charset="0"/>
                <a:cs typeface="Arial" panose="020B0604020202020204" pitchFamily="34" charset="0"/>
              </a:rPr>
            </a:br>
            <a:r>
              <a:rPr lang="el-GR" sz="1400" dirty="0">
                <a:latin typeface="Arial" panose="020B0604020202020204" pitchFamily="34" charset="0"/>
                <a:cs typeface="Arial" panose="020B0604020202020204" pitchFamily="34" charset="0"/>
              </a:rPr>
              <a:t>με τακτική άσκηση.</a:t>
            </a:r>
            <a:endParaRPr lang="en-GB" sz="1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30EB3E1-C078-7941-9745-BE173C5AE87C}"/>
              </a:ext>
            </a:extLst>
          </p:cNvPr>
          <p:cNvPicPr>
            <a:picLocks noChangeAspect="1"/>
          </p:cNvPicPr>
          <p:nvPr/>
        </p:nvPicPr>
        <p:blipFill>
          <a:blip r:embed="rId8"/>
          <a:stretch>
            <a:fillRect/>
          </a:stretch>
        </p:blipFill>
        <p:spPr>
          <a:xfrm>
            <a:off x="6648803" y="915568"/>
            <a:ext cx="2425750" cy="742446"/>
          </a:xfrm>
          <a:prstGeom prst="rect">
            <a:avLst/>
          </a:prstGeom>
        </p:spPr>
      </p:pic>
      <p:pic>
        <p:nvPicPr>
          <p:cNvPr id="13" name="Picture 12">
            <a:extLst>
              <a:ext uri="{FF2B5EF4-FFF2-40B4-BE49-F238E27FC236}">
                <a16:creationId xmlns:a16="http://schemas.microsoft.com/office/drawing/2014/main" id="{1CAF216D-F8E5-F742-9837-4159D692428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035637" y="3494173"/>
            <a:ext cx="2423253" cy="875577"/>
          </a:xfrm>
          <a:prstGeom prst="rect">
            <a:avLst/>
          </a:prstGeom>
        </p:spPr>
      </p:pic>
      <p:sp>
        <p:nvSpPr>
          <p:cNvPr id="16" name="TextBox 15">
            <a:extLst>
              <a:ext uri="{FF2B5EF4-FFF2-40B4-BE49-F238E27FC236}">
                <a16:creationId xmlns:a16="http://schemas.microsoft.com/office/drawing/2014/main" id="{16D887B8-869F-8147-AF49-1C17EC4BEEB4}"/>
              </a:ext>
            </a:extLst>
          </p:cNvPr>
          <p:cNvSpPr txBox="1"/>
          <p:nvPr/>
        </p:nvSpPr>
        <p:spPr>
          <a:xfrm>
            <a:off x="6098538" y="1521675"/>
            <a:ext cx="3607585" cy="1015663"/>
          </a:xfrm>
          <a:prstGeom prst="rect">
            <a:avLst/>
          </a:prstGeom>
          <a:noFill/>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Μεταφέρουν το οξυγόνο, από τον αέρα που αναπνέουμε, στη ροή του αίματος, για να συγκεντρώσουν και να αποβάλουν τα βλαβερά αέρια με την εκπνοή.</a:t>
            </a:r>
            <a:endParaRPr lang="en-GB" sz="1400" dirty="0">
              <a:solidFill>
                <a:srgbClr val="D80B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63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983FDB-4939-D244-83CF-FA9203E7BE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7D88F326-6723-DE41-AF3D-54A520AC01AF}"/>
              </a:ext>
            </a:extLst>
          </p:cNvPr>
          <p:cNvSpPr/>
          <p:nvPr/>
        </p:nvSpPr>
        <p:spPr>
          <a:xfrm>
            <a:off x="347240" y="381966"/>
            <a:ext cx="11435787" cy="6123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79C5AEC-A63B-EC42-8408-14FAAF1EDFA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flipV="1">
            <a:off x="6020568" y="2598822"/>
            <a:ext cx="5506794" cy="3891380"/>
          </a:xfrm>
          <a:prstGeom prst="rect">
            <a:avLst/>
          </a:prstGeom>
        </p:spPr>
      </p:pic>
      <p:sp>
        <p:nvSpPr>
          <p:cNvPr id="10" name="Rounded Rectangle 9">
            <a:extLst>
              <a:ext uri="{FF2B5EF4-FFF2-40B4-BE49-F238E27FC236}">
                <a16:creationId xmlns:a16="http://schemas.microsoft.com/office/drawing/2014/main" id="{8F603BD4-1869-864E-8DED-CA3501F1D372}"/>
              </a:ext>
            </a:extLst>
          </p:cNvPr>
          <p:cNvSpPr/>
          <p:nvPr/>
        </p:nvSpPr>
        <p:spPr>
          <a:xfrm>
            <a:off x="1081668" y="836341"/>
            <a:ext cx="3139720" cy="5169686"/>
          </a:xfrm>
          <a:prstGeom prst="roundRect">
            <a:avLst/>
          </a:prstGeom>
          <a:solidFill>
            <a:srgbClr val="85C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6C25F7B-217C-EB43-89F7-27AA8A7AE575}"/>
              </a:ext>
            </a:extLst>
          </p:cNvPr>
          <p:cNvPicPr>
            <a:picLocks noChangeAspect="1"/>
          </p:cNvPicPr>
          <p:nvPr/>
        </p:nvPicPr>
        <p:blipFill>
          <a:blip r:embed="rId5"/>
          <a:stretch>
            <a:fillRect/>
          </a:stretch>
        </p:blipFill>
        <p:spPr>
          <a:xfrm>
            <a:off x="2013857" y="1077685"/>
            <a:ext cx="1329532" cy="4683579"/>
          </a:xfrm>
          <a:prstGeom prst="rect">
            <a:avLst/>
          </a:prstGeom>
        </p:spPr>
      </p:pic>
      <p:sp>
        <p:nvSpPr>
          <p:cNvPr id="38" name="Rectangle 37">
            <a:extLst>
              <a:ext uri="{FF2B5EF4-FFF2-40B4-BE49-F238E27FC236}">
                <a16:creationId xmlns:a16="http://schemas.microsoft.com/office/drawing/2014/main" id="{458667FB-E9F1-9B4B-BC4A-33B4F68DC891}"/>
              </a:ext>
            </a:extLst>
          </p:cNvPr>
          <p:cNvSpPr/>
          <p:nvPr/>
        </p:nvSpPr>
        <p:spPr>
          <a:xfrm>
            <a:off x="7561989" y="4362270"/>
            <a:ext cx="3106692" cy="998800"/>
          </a:xfrm>
          <a:prstGeom prst="rect">
            <a:avLst/>
          </a:prstGeom>
          <a:ln>
            <a:noFill/>
          </a:ln>
        </p:spPr>
        <p:txBody>
          <a:bodyPr wrap="square">
            <a:spAutoFit/>
          </a:bodyPr>
          <a:lstStyle/>
          <a:p>
            <a:pPr algn="ctr">
              <a:lnSpc>
                <a:spcPts val="1800"/>
              </a:lnSpc>
            </a:pPr>
            <a:r>
              <a:rPr lang="el-GR" sz="1400" dirty="0">
                <a:latin typeface="Arial" panose="020B0604020202020204" pitchFamily="34" charset="0"/>
                <a:cs typeface="Arial" panose="020B0604020202020204" pitchFamily="34" charset="0"/>
              </a:rPr>
              <a:t>Το συκώτι είναι το δεύτερο μεγαλύτερο όργανο στο σώμα, μετά το δέρμα; Ζυγίζει όσο ένα μικρό </a:t>
            </a:r>
            <a:r>
              <a:rPr lang="el-GR" sz="1400" dirty="0" err="1">
                <a:latin typeface="Arial" panose="020B0604020202020204" pitchFamily="34" charset="0"/>
                <a:cs typeface="Arial" panose="020B0604020202020204" pitchFamily="34" charset="0"/>
              </a:rPr>
              <a:t>τσιουάουα</a:t>
            </a:r>
            <a:r>
              <a:rPr lang="el-GR" sz="1400" dirty="0">
                <a:latin typeface="Arial" panose="020B0604020202020204" pitchFamily="34" charset="0"/>
                <a:cs typeface="Arial" panose="020B0604020202020204" pitchFamily="34" charset="0"/>
              </a:rPr>
              <a:t>! </a:t>
            </a:r>
            <a:endParaRPr lang="en-GB" sz="14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EC2C7B9-05E1-D84B-8D1E-DE3D57A9FCC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422078" y="3522132"/>
            <a:ext cx="2809535" cy="2809535"/>
          </a:xfrm>
          <a:prstGeom prst="rect">
            <a:avLst/>
          </a:prstGeom>
        </p:spPr>
      </p:pic>
      <p:pic>
        <p:nvPicPr>
          <p:cNvPr id="11" name="Picture 10">
            <a:extLst>
              <a:ext uri="{FF2B5EF4-FFF2-40B4-BE49-F238E27FC236}">
                <a16:creationId xmlns:a16="http://schemas.microsoft.com/office/drawing/2014/main" id="{E73E4701-1A58-1B44-919E-843422734D7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76826" y="3333681"/>
            <a:ext cx="210618" cy="210618"/>
          </a:xfrm>
          <a:prstGeom prst="rect">
            <a:avLst/>
          </a:prstGeom>
        </p:spPr>
      </p:pic>
      <p:pic>
        <p:nvPicPr>
          <p:cNvPr id="2" name="Picture 1">
            <a:extLst>
              <a:ext uri="{FF2B5EF4-FFF2-40B4-BE49-F238E27FC236}">
                <a16:creationId xmlns:a16="http://schemas.microsoft.com/office/drawing/2014/main" id="{9552CAF2-897E-4743-88AF-FD7427BBEDC7}"/>
              </a:ext>
            </a:extLst>
          </p:cNvPr>
          <p:cNvPicPr>
            <a:picLocks noChangeAspect="1"/>
          </p:cNvPicPr>
          <p:nvPr/>
        </p:nvPicPr>
        <p:blipFill>
          <a:blip r:embed="rId8"/>
          <a:stretch>
            <a:fillRect/>
          </a:stretch>
        </p:blipFill>
        <p:spPr>
          <a:xfrm>
            <a:off x="5153577" y="717366"/>
            <a:ext cx="5600376" cy="1849718"/>
          </a:xfrm>
          <a:prstGeom prst="rect">
            <a:avLst/>
          </a:prstGeom>
        </p:spPr>
      </p:pic>
      <p:sp>
        <p:nvSpPr>
          <p:cNvPr id="16" name="TextBox 15">
            <a:extLst>
              <a:ext uri="{FF2B5EF4-FFF2-40B4-BE49-F238E27FC236}">
                <a16:creationId xmlns:a16="http://schemas.microsoft.com/office/drawing/2014/main" id="{16D887B8-869F-8147-AF49-1C17EC4BEEB4}"/>
              </a:ext>
            </a:extLst>
          </p:cNvPr>
          <p:cNvSpPr txBox="1"/>
          <p:nvPr/>
        </p:nvSpPr>
        <p:spPr>
          <a:xfrm>
            <a:off x="6196019" y="1800760"/>
            <a:ext cx="3461286" cy="1015663"/>
          </a:xfrm>
          <a:prstGeom prst="rect">
            <a:avLst/>
          </a:prstGeom>
          <a:noFill/>
        </p:spPr>
        <p:txBody>
          <a:bodyPr wrap="square" rtlCol="0">
            <a:spAutoFit/>
          </a:bodyPr>
          <a:lstStyle/>
          <a:p>
            <a:pPr algn="ctr">
              <a:lnSpc>
                <a:spcPts val="1800"/>
              </a:lnSpc>
            </a:pPr>
            <a:r>
              <a:rPr lang="el-GR" sz="1400" dirty="0">
                <a:latin typeface="Arial" panose="020B0604020202020204" pitchFamily="34" charset="0"/>
                <a:cs typeface="Arial" panose="020B0604020202020204" pitchFamily="34" charset="0"/>
              </a:rPr>
              <a:t>Το πολυάσχολο εργοστάσιο συνεργάζεται με άλλα όργανα παράγοντας ουσίες που βοηθούν στο να χωνέψουμε και να απορροφήσουμε την τροφή. </a:t>
            </a:r>
            <a:endParaRPr lang="en-GB" sz="1500" dirty="0">
              <a:solidFill>
                <a:srgbClr val="D80B33"/>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FA26B480-E3A5-C34B-B7E3-108067CCD06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805090" y="3668935"/>
            <a:ext cx="2423253" cy="875577"/>
          </a:xfrm>
          <a:prstGeom prst="rect">
            <a:avLst/>
          </a:prstGeom>
        </p:spPr>
      </p:pic>
    </p:spTree>
    <p:extLst>
      <p:ext uri="{BB962C8B-B14F-4D97-AF65-F5344CB8AC3E}">
        <p14:creationId xmlns:p14="http://schemas.microsoft.com/office/powerpoint/2010/main" val="264293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8535</TotalTime>
  <Words>1461</Words>
  <Application>Microsoft Office PowerPoint</Application>
  <PresentationFormat>Widescreen</PresentationFormat>
  <Paragraphs>293</Paragraphs>
  <Slides>21</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SimSun</vt:lpstr>
      <vt:lpstr>Arial</vt:lpstr>
      <vt:lpstr>Calibri</vt:lpstr>
      <vt:lpstr>Calibri Light</vt:lpstr>
      <vt:lpstr>Helvetica</vt:lpstr>
      <vt:lpstr>LunchBox</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 donation PowerPoint</dc:title>
  <dc:creator>Florence Ackland</dc:creator>
  <cp:lastModifiedBy>Morellas Alexandros</cp:lastModifiedBy>
  <cp:revision>423</cp:revision>
  <cp:lastPrinted>2020-04-10T09:39:06Z</cp:lastPrinted>
  <dcterms:created xsi:type="dcterms:W3CDTF">2019-06-07T11:50:44Z</dcterms:created>
  <dcterms:modified xsi:type="dcterms:W3CDTF">2020-04-11T09:59:17Z</dcterms:modified>
</cp:coreProperties>
</file>